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Canva Sans Bold" panose="020B0604020202020204" charset="0"/>
      <p:regular r:id="rId21"/>
    </p:embeddedFont>
    <p:embeddedFont>
      <p:font typeface="Open Sans 1" panose="020B0604020202020204" charset="0"/>
      <p:regular r:id="rId22"/>
    </p:embeddedFont>
    <p:embeddedFont>
      <p:font typeface="Open Sans 1 Bold" panose="020B0604020202020204" charset="0"/>
      <p:regular r:id="rId23"/>
    </p:embeddedFont>
    <p:embeddedFont>
      <p:font typeface="Open Sans 2" panose="020B0604020202020204" charset="0"/>
      <p:regular r:id="rId24"/>
    </p:embeddedFont>
    <p:embeddedFont>
      <p:font typeface="Open Sans 2 Bold" panose="020B0604020202020204" charset="0"/>
      <p:regular r:id="rId25"/>
    </p:embeddedFont>
    <p:embeddedFont>
      <p:font typeface="Playfair Display" panose="00000500000000000000" pitchFamily="2" charset="0"/>
      <p:regular r:id="rId26"/>
    </p:embeddedFont>
    <p:embeddedFont>
      <p:font typeface="Playfair Display Bold" panose="00000800000000000000" charset="0"/>
      <p:regular r:id="rId27"/>
    </p:embeddedFont>
    <p:embeddedFont>
      <p:font typeface="Roboto Bold" panose="020B0604020202020204" charset="0"/>
      <p:regular r:id="rId28"/>
    </p:embeddedFont>
    <p:embeddedFont>
      <p:font typeface="TT Commons Pro" panose="020B0604020202020204" charset="0"/>
      <p:regular r:id="rId29"/>
    </p:embeddedFont>
    <p:embeddedFont>
      <p:font typeface="TT Commons Pro Bold" panose="020B0604020202020204" charset="0"/>
      <p:regular r:id="rId30"/>
    </p:embeddedFont>
    <p:embeddedFont>
      <p:font typeface="TT Commons Pro Bold Italics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288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Videokonsultations-app </a:t>
            </a:r>
          </a:p>
          <a:p>
            <a:r>
              <a:rPr lang="en-US"/>
              <a:t>Sikkerhed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-Ansøgningsskema: www.Inulerivik.gl</a:t>
            </a:r>
          </a:p>
          <a:p>
            <a:r>
              <a:rPr lang="en-US"/>
              <a:t>-Telefonisk</a:t>
            </a:r>
          </a:p>
          <a:p>
            <a:r>
              <a:rPr lang="en-US"/>
              <a:t>-Email</a:t>
            </a:r>
          </a:p>
          <a:p>
            <a:r>
              <a:rPr lang="en-US"/>
              <a:t>Selvhendvendelser</a:t>
            </a:r>
          </a:p>
          <a:p>
            <a:r>
              <a:rPr lang="en-US"/>
              <a:t>Viderhenvisninger fra kommuner, Sygehus,</a:t>
            </a:r>
          </a:p>
          <a:p>
            <a:r>
              <a:rPr lang="en-US"/>
              <a:t>Samarbejdspartnere</a:t>
            </a:r>
          </a:p>
          <a:p>
            <a:r>
              <a:rPr lang="en-US"/>
              <a:t>Via Tusaannga</a:t>
            </a:r>
          </a:p>
          <a:p>
            <a:r>
              <a:rPr lang="en-US"/>
              <a:t>Øvrige henvendelse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Pinerlussimasunik isumaginnittoqarfimmiit innuttaasunik kinguaassiuutitigut killissanik qaangiisartunik katsorsaaneq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Aktuelle</a:t>
            </a:r>
          </a:p>
          <a:p>
            <a:r>
              <a:rPr lang="en-US"/>
              <a:t>Massakkut katsorsartittut</a:t>
            </a:r>
          </a:p>
          <a:p>
            <a:endParaRPr lang="en-US"/>
          </a:p>
          <a:p>
            <a:r>
              <a:rPr lang="en-US"/>
              <a:t>28x3= 84</a:t>
            </a:r>
          </a:p>
          <a:p>
            <a:r>
              <a:rPr lang="en-US"/>
              <a:t>28x5= 150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30: Nogle af dem begår selvmord under samtalen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Bygning sommer 2027</a:t>
            </a:r>
          </a:p>
          <a:p>
            <a:r>
              <a:rPr lang="en-US"/>
              <a:t>Iiminaq slut dec, 10-15 ny lokale</a:t>
            </a:r>
          </a:p>
          <a:p>
            <a:r>
              <a:rPr lang="en-US"/>
              <a:t>- Tusaannga organisering</a:t>
            </a:r>
          </a:p>
          <a:p>
            <a:r>
              <a:rPr lang="en-US"/>
              <a:t>- Organisationsændring - fra afdelinger til et samlet Center</a:t>
            </a:r>
          </a:p>
          <a:p>
            <a:r>
              <a:rPr lang="en-US"/>
              <a:t>- Stillinger og lønninger (Psykoterauter)</a:t>
            </a:r>
          </a:p>
          <a:p>
            <a:r>
              <a:rPr lang="en-US"/>
              <a:t>- Løsninger på ubesatte stillinger</a:t>
            </a:r>
          </a:p>
          <a:p>
            <a:r>
              <a:rPr lang="en-US"/>
              <a:t>- Kendskab og Stigende efterspørgsel</a:t>
            </a:r>
          </a:p>
          <a:p>
            <a:r>
              <a:rPr lang="en-US"/>
              <a:t>- Samarbejdsaftaler med kommuner og andre eksterne</a:t>
            </a:r>
          </a:p>
          <a:p>
            <a:r>
              <a:rPr lang="en-US"/>
              <a:t>- Intern samarbejde i Selvstyret</a:t>
            </a:r>
          </a:p>
          <a:p>
            <a:r>
              <a:rPr lang="en-US"/>
              <a:t>- Speciel organisation: Behandlere - følelser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IKG4DAS7YHk" TargetMode="Externa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inulerivik.gl" TargetMode="Externa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2295" y="2437177"/>
            <a:ext cx="4762500" cy="4762500"/>
          </a:xfrm>
          <a:custGeom>
            <a:avLst/>
            <a:gdLst/>
            <a:ahLst/>
            <a:cxnLst/>
            <a:rect l="l" t="t" r="r" b="b"/>
            <a:pathLst>
              <a:path w="4762500" h="4762500">
                <a:moveTo>
                  <a:pt x="0" y="0"/>
                </a:moveTo>
                <a:lnTo>
                  <a:pt x="4762500" y="0"/>
                </a:lnTo>
                <a:lnTo>
                  <a:pt x="4762500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TextBox 3"/>
          <p:cNvSpPr txBox="1"/>
          <p:nvPr/>
        </p:nvSpPr>
        <p:spPr>
          <a:xfrm>
            <a:off x="5830038" y="5025879"/>
            <a:ext cx="11367908" cy="108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0"/>
              </a:lnSpc>
            </a:pPr>
            <a:r>
              <a:rPr lang="en-US" sz="12721" spc="1272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INULERIVIK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30431" y="3127261"/>
            <a:ext cx="4827137" cy="4032477"/>
          </a:xfrm>
          <a:custGeom>
            <a:avLst/>
            <a:gdLst/>
            <a:ahLst/>
            <a:cxnLst/>
            <a:rect l="l" t="t" r="r" b="b"/>
            <a:pathLst>
              <a:path w="4827137" h="4032477">
                <a:moveTo>
                  <a:pt x="0" y="0"/>
                </a:moveTo>
                <a:lnTo>
                  <a:pt x="4827138" y="0"/>
                </a:lnTo>
                <a:lnTo>
                  <a:pt x="4827138" y="4032478"/>
                </a:lnTo>
                <a:lnTo>
                  <a:pt x="0" y="40324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>
            <a:off x="1028700" y="5356831"/>
            <a:ext cx="4602807" cy="4032477"/>
          </a:xfrm>
          <a:custGeom>
            <a:avLst/>
            <a:gdLst/>
            <a:ahLst/>
            <a:cxnLst/>
            <a:rect l="l" t="t" r="r" b="b"/>
            <a:pathLst>
              <a:path w="4602807" h="4032477">
                <a:moveTo>
                  <a:pt x="0" y="0"/>
                </a:moveTo>
                <a:lnTo>
                  <a:pt x="4602807" y="0"/>
                </a:lnTo>
                <a:lnTo>
                  <a:pt x="4602807" y="4032477"/>
                </a:lnTo>
                <a:lnTo>
                  <a:pt x="0" y="40324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/>
          <p:cNvSpPr/>
          <p:nvPr/>
        </p:nvSpPr>
        <p:spPr>
          <a:xfrm>
            <a:off x="12423756" y="595905"/>
            <a:ext cx="4898304" cy="4027874"/>
          </a:xfrm>
          <a:custGeom>
            <a:avLst/>
            <a:gdLst/>
            <a:ahLst/>
            <a:cxnLst/>
            <a:rect l="l" t="t" r="r" b="b"/>
            <a:pathLst>
              <a:path w="4898304" h="4027874">
                <a:moveTo>
                  <a:pt x="0" y="0"/>
                </a:moveTo>
                <a:lnTo>
                  <a:pt x="4898304" y="0"/>
                </a:lnTo>
                <a:lnTo>
                  <a:pt x="4898304" y="4027874"/>
                </a:lnTo>
                <a:lnTo>
                  <a:pt x="0" y="40278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/>
          <p:cNvSpPr/>
          <p:nvPr/>
        </p:nvSpPr>
        <p:spPr>
          <a:xfrm>
            <a:off x="12652944" y="5356831"/>
            <a:ext cx="4961065" cy="4032477"/>
          </a:xfrm>
          <a:custGeom>
            <a:avLst/>
            <a:gdLst/>
            <a:ahLst/>
            <a:cxnLst/>
            <a:rect l="l" t="t" r="r" b="b"/>
            <a:pathLst>
              <a:path w="4961065" h="4032477">
                <a:moveTo>
                  <a:pt x="0" y="0"/>
                </a:moveTo>
                <a:lnTo>
                  <a:pt x="4961064" y="0"/>
                </a:lnTo>
                <a:lnTo>
                  <a:pt x="4961064" y="4032477"/>
                </a:lnTo>
                <a:lnTo>
                  <a:pt x="0" y="40324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Freeform 6"/>
          <p:cNvSpPr/>
          <p:nvPr/>
        </p:nvSpPr>
        <p:spPr>
          <a:xfrm>
            <a:off x="837380" y="595905"/>
            <a:ext cx="4748913" cy="4027874"/>
          </a:xfrm>
          <a:custGeom>
            <a:avLst/>
            <a:gdLst/>
            <a:ahLst/>
            <a:cxnLst/>
            <a:rect l="l" t="t" r="r" b="b"/>
            <a:pathLst>
              <a:path w="4748913" h="4027874">
                <a:moveTo>
                  <a:pt x="0" y="0"/>
                </a:moveTo>
                <a:lnTo>
                  <a:pt x="4748913" y="0"/>
                </a:lnTo>
                <a:lnTo>
                  <a:pt x="4748913" y="4027874"/>
                </a:lnTo>
                <a:lnTo>
                  <a:pt x="0" y="40278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4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67145" y="3086100"/>
            <a:ext cx="10981372" cy="61722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173877" y="1506613"/>
            <a:ext cx="11367908" cy="108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0"/>
              </a:lnSpc>
            </a:pPr>
            <a:r>
              <a:rPr lang="en-US" sz="12721" spc="1272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INULERIVIK</a:t>
            </a:r>
          </a:p>
        </p:txBody>
      </p:sp>
      <p:sp>
        <p:nvSpPr>
          <p:cNvPr id="4" name="Freeform 4" descr="lined abstract shape"/>
          <p:cNvSpPr/>
          <p:nvPr/>
        </p:nvSpPr>
        <p:spPr>
          <a:xfrm rot="-1329780">
            <a:off x="-5099971" y="-510254"/>
            <a:ext cx="7134006" cy="11307499"/>
          </a:xfrm>
          <a:custGeom>
            <a:avLst/>
            <a:gdLst/>
            <a:ahLst/>
            <a:cxnLst/>
            <a:rect l="l" t="t" r="r" b="b"/>
            <a:pathLst>
              <a:path w="7134006" h="11307499">
                <a:moveTo>
                  <a:pt x="0" y="0"/>
                </a:moveTo>
                <a:lnTo>
                  <a:pt x="7134006" y="0"/>
                </a:lnTo>
                <a:lnTo>
                  <a:pt x="7134006" y="11307499"/>
                </a:lnTo>
                <a:lnTo>
                  <a:pt x="0" y="11307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 descr="lined abstract shape"/>
          <p:cNvSpPr/>
          <p:nvPr/>
        </p:nvSpPr>
        <p:spPr>
          <a:xfrm rot="9076525">
            <a:off x="16225907" y="1585"/>
            <a:ext cx="7134006" cy="11307499"/>
          </a:xfrm>
          <a:custGeom>
            <a:avLst/>
            <a:gdLst/>
            <a:ahLst/>
            <a:cxnLst/>
            <a:rect l="l" t="t" r="r" b="b"/>
            <a:pathLst>
              <a:path w="7134006" h="11307499">
                <a:moveTo>
                  <a:pt x="0" y="0"/>
                </a:moveTo>
                <a:lnTo>
                  <a:pt x="7134006" y="0"/>
                </a:lnTo>
                <a:lnTo>
                  <a:pt x="7134006" y="11307499"/>
                </a:lnTo>
                <a:lnTo>
                  <a:pt x="0" y="11307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Freeform 6" descr="lined abstract shape"/>
          <p:cNvSpPr/>
          <p:nvPr/>
        </p:nvSpPr>
        <p:spPr>
          <a:xfrm rot="-1329780">
            <a:off x="-4947571" y="-357854"/>
            <a:ext cx="7134006" cy="11307499"/>
          </a:xfrm>
          <a:custGeom>
            <a:avLst/>
            <a:gdLst/>
            <a:ahLst/>
            <a:cxnLst/>
            <a:rect l="l" t="t" r="r" b="b"/>
            <a:pathLst>
              <a:path w="7134006" h="11307499">
                <a:moveTo>
                  <a:pt x="0" y="0"/>
                </a:moveTo>
                <a:lnTo>
                  <a:pt x="7134006" y="0"/>
                </a:lnTo>
                <a:lnTo>
                  <a:pt x="7134006" y="11307499"/>
                </a:lnTo>
                <a:lnTo>
                  <a:pt x="0" y="11307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7" name="Freeform 7" descr="lined abstract shape"/>
          <p:cNvSpPr/>
          <p:nvPr/>
        </p:nvSpPr>
        <p:spPr>
          <a:xfrm rot="9076525">
            <a:off x="16378307" y="153985"/>
            <a:ext cx="7134006" cy="11307499"/>
          </a:xfrm>
          <a:custGeom>
            <a:avLst/>
            <a:gdLst/>
            <a:ahLst/>
            <a:cxnLst/>
            <a:rect l="l" t="t" r="r" b="b"/>
            <a:pathLst>
              <a:path w="7134006" h="11307499">
                <a:moveTo>
                  <a:pt x="0" y="0"/>
                </a:moveTo>
                <a:lnTo>
                  <a:pt x="7134006" y="0"/>
                </a:lnTo>
                <a:lnTo>
                  <a:pt x="7134006" y="11307499"/>
                </a:lnTo>
                <a:lnTo>
                  <a:pt x="0" y="11307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86766" y="2462813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8"/>
                </a:lnTo>
                <a:lnTo>
                  <a:pt x="0" y="909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>
            <a:off x="676466" y="2462813"/>
            <a:ext cx="2340302" cy="909409"/>
          </a:xfrm>
          <a:custGeom>
            <a:avLst/>
            <a:gdLst/>
            <a:ahLst/>
            <a:cxnLst/>
            <a:rect l="l" t="t" r="r" b="b"/>
            <a:pathLst>
              <a:path w="2340302" h="909409">
                <a:moveTo>
                  <a:pt x="0" y="0"/>
                </a:moveTo>
                <a:lnTo>
                  <a:pt x="2340302" y="0"/>
                </a:lnTo>
                <a:lnTo>
                  <a:pt x="2340302" y="909408"/>
                </a:lnTo>
                <a:lnTo>
                  <a:pt x="0" y="909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/>
          <p:cNvSpPr/>
          <p:nvPr/>
        </p:nvSpPr>
        <p:spPr>
          <a:xfrm>
            <a:off x="6358319" y="2468432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9"/>
                </a:lnTo>
                <a:lnTo>
                  <a:pt x="0" y="909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/>
          <p:cNvSpPr/>
          <p:nvPr/>
        </p:nvSpPr>
        <p:spPr>
          <a:xfrm>
            <a:off x="15017723" y="851659"/>
            <a:ext cx="2575610" cy="929488"/>
          </a:xfrm>
          <a:custGeom>
            <a:avLst/>
            <a:gdLst/>
            <a:ahLst/>
            <a:cxnLst/>
            <a:rect l="l" t="t" r="r" b="b"/>
            <a:pathLst>
              <a:path w="2575610" h="929488">
                <a:moveTo>
                  <a:pt x="0" y="0"/>
                </a:moveTo>
                <a:lnTo>
                  <a:pt x="2575610" y="0"/>
                </a:lnTo>
                <a:lnTo>
                  <a:pt x="2575610" y="929487"/>
                </a:lnTo>
                <a:lnTo>
                  <a:pt x="0" y="929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6" name="Group 6"/>
          <p:cNvGrpSpPr/>
          <p:nvPr/>
        </p:nvGrpSpPr>
        <p:grpSpPr>
          <a:xfrm>
            <a:off x="7564066" y="784155"/>
            <a:ext cx="19050" cy="1531858"/>
            <a:chOff x="0" y="0"/>
            <a:chExt cx="25400" cy="2042477"/>
          </a:xfrm>
        </p:grpSpPr>
        <p:sp>
          <p:nvSpPr>
            <p:cNvPr id="7" name="Freeform 7"/>
            <p:cNvSpPr/>
            <p:nvPr/>
          </p:nvSpPr>
          <p:spPr>
            <a:xfrm>
              <a:off x="0" y="12700"/>
              <a:ext cx="25400" cy="2017014"/>
            </a:xfrm>
            <a:custGeom>
              <a:avLst/>
              <a:gdLst/>
              <a:ahLst/>
              <a:cxnLst/>
              <a:rect l="l" t="t" r="r" b="b"/>
              <a:pathLst>
                <a:path w="25400" h="2017014">
                  <a:moveTo>
                    <a:pt x="25400" y="0"/>
                  </a:moveTo>
                  <a:lnTo>
                    <a:pt x="25400" y="2017014"/>
                  </a:lnTo>
                  <a:lnTo>
                    <a:pt x="0" y="2017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8" name="Freeform 8"/>
          <p:cNvSpPr/>
          <p:nvPr/>
        </p:nvSpPr>
        <p:spPr>
          <a:xfrm>
            <a:off x="6358319" y="538886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9"/>
                </a:lnTo>
                <a:lnTo>
                  <a:pt x="0" y="909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9" name="Group 9"/>
          <p:cNvGrpSpPr/>
          <p:nvPr/>
        </p:nvGrpSpPr>
        <p:grpSpPr>
          <a:xfrm>
            <a:off x="1984477" y="2296963"/>
            <a:ext cx="11480082" cy="19050"/>
            <a:chOff x="0" y="0"/>
            <a:chExt cx="15306777" cy="25400"/>
          </a:xfrm>
        </p:grpSpPr>
        <p:sp>
          <p:nvSpPr>
            <p:cNvPr id="10" name="Freeform 10"/>
            <p:cNvSpPr/>
            <p:nvPr/>
          </p:nvSpPr>
          <p:spPr>
            <a:xfrm>
              <a:off x="12700" y="0"/>
              <a:ext cx="15281402" cy="25400"/>
            </a:xfrm>
            <a:custGeom>
              <a:avLst/>
              <a:gdLst/>
              <a:ahLst/>
              <a:cxnLst/>
              <a:rect l="l" t="t" r="r" b="b"/>
              <a:pathLst>
                <a:path w="15281402" h="25400">
                  <a:moveTo>
                    <a:pt x="0" y="0"/>
                  </a:moveTo>
                  <a:lnTo>
                    <a:pt x="15281402" y="0"/>
                  </a:lnTo>
                  <a:lnTo>
                    <a:pt x="1528140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93992" y="2302583"/>
            <a:ext cx="19050" cy="195139"/>
            <a:chOff x="0" y="0"/>
            <a:chExt cx="25400" cy="260185"/>
          </a:xfrm>
        </p:grpSpPr>
        <p:sp>
          <p:nvSpPr>
            <p:cNvPr id="12" name="Freeform 12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455034" y="2296963"/>
            <a:ext cx="19050" cy="195139"/>
            <a:chOff x="0" y="0"/>
            <a:chExt cx="25400" cy="260185"/>
          </a:xfrm>
        </p:grpSpPr>
        <p:sp>
          <p:nvSpPr>
            <p:cNvPr id="14" name="Freeform 14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15" name="Freeform 15"/>
          <p:cNvSpPr/>
          <p:nvPr/>
        </p:nvSpPr>
        <p:spPr>
          <a:xfrm>
            <a:off x="9273635" y="2468432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9"/>
                </a:lnTo>
                <a:lnTo>
                  <a:pt x="0" y="909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16" name="Group 16"/>
          <p:cNvGrpSpPr/>
          <p:nvPr/>
        </p:nvGrpSpPr>
        <p:grpSpPr>
          <a:xfrm>
            <a:off x="5079197" y="2302583"/>
            <a:ext cx="19050" cy="195139"/>
            <a:chOff x="0" y="0"/>
            <a:chExt cx="25400" cy="260185"/>
          </a:xfrm>
        </p:grpSpPr>
        <p:sp>
          <p:nvSpPr>
            <p:cNvPr id="17" name="Freeform 17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531421" y="2320881"/>
            <a:ext cx="19050" cy="195139"/>
            <a:chOff x="0" y="0"/>
            <a:chExt cx="25400" cy="260185"/>
          </a:xfrm>
        </p:grpSpPr>
        <p:sp>
          <p:nvSpPr>
            <p:cNvPr id="19" name="Freeform 19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7476021" y="3460266"/>
            <a:ext cx="195139" cy="19050"/>
            <a:chOff x="0" y="0"/>
            <a:chExt cx="260185" cy="25400"/>
          </a:xfrm>
        </p:grpSpPr>
        <p:sp>
          <p:nvSpPr>
            <p:cNvPr id="21" name="Freeform 21"/>
            <p:cNvSpPr/>
            <p:nvPr/>
          </p:nvSpPr>
          <p:spPr>
            <a:xfrm>
              <a:off x="12700" y="0"/>
              <a:ext cx="234823" cy="25400"/>
            </a:xfrm>
            <a:custGeom>
              <a:avLst/>
              <a:gdLst/>
              <a:ahLst/>
              <a:cxnLst/>
              <a:rect l="l" t="t" r="r" b="b"/>
              <a:pathLst>
                <a:path w="234823" h="25400">
                  <a:moveTo>
                    <a:pt x="0" y="0"/>
                  </a:moveTo>
                  <a:lnTo>
                    <a:pt x="234823" y="0"/>
                  </a:lnTo>
                  <a:lnTo>
                    <a:pt x="234823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4499619" y="3422860"/>
            <a:ext cx="195139" cy="19050"/>
            <a:chOff x="0" y="0"/>
            <a:chExt cx="260185" cy="25400"/>
          </a:xfrm>
        </p:grpSpPr>
        <p:sp>
          <p:nvSpPr>
            <p:cNvPr id="23" name="Freeform 23"/>
            <p:cNvSpPr/>
            <p:nvPr/>
          </p:nvSpPr>
          <p:spPr>
            <a:xfrm>
              <a:off x="12700" y="0"/>
              <a:ext cx="234823" cy="25400"/>
            </a:xfrm>
            <a:custGeom>
              <a:avLst/>
              <a:gdLst/>
              <a:ahLst/>
              <a:cxnLst/>
              <a:rect l="l" t="t" r="r" b="b"/>
              <a:pathLst>
                <a:path w="234823" h="25400">
                  <a:moveTo>
                    <a:pt x="0" y="0"/>
                  </a:moveTo>
                  <a:lnTo>
                    <a:pt x="234823" y="0"/>
                  </a:lnTo>
                  <a:lnTo>
                    <a:pt x="234823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4" name="Group 24"/>
          <p:cNvGrpSpPr/>
          <p:nvPr/>
        </p:nvGrpSpPr>
        <p:grpSpPr>
          <a:xfrm rot="5400000">
            <a:off x="10424327" y="3452487"/>
            <a:ext cx="195139" cy="19050"/>
            <a:chOff x="0" y="0"/>
            <a:chExt cx="260185" cy="25400"/>
          </a:xfrm>
        </p:grpSpPr>
        <p:sp>
          <p:nvSpPr>
            <p:cNvPr id="25" name="Freeform 25"/>
            <p:cNvSpPr/>
            <p:nvPr/>
          </p:nvSpPr>
          <p:spPr>
            <a:xfrm>
              <a:off x="12700" y="0"/>
              <a:ext cx="234823" cy="25400"/>
            </a:xfrm>
            <a:custGeom>
              <a:avLst/>
              <a:gdLst/>
              <a:ahLst/>
              <a:cxnLst/>
              <a:rect l="l" t="t" r="r" b="b"/>
              <a:pathLst>
                <a:path w="234823" h="25400">
                  <a:moveTo>
                    <a:pt x="0" y="0"/>
                  </a:moveTo>
                  <a:lnTo>
                    <a:pt x="234823" y="0"/>
                  </a:lnTo>
                  <a:lnTo>
                    <a:pt x="234823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6" name="Group 26"/>
          <p:cNvGrpSpPr/>
          <p:nvPr/>
        </p:nvGrpSpPr>
        <p:grpSpPr>
          <a:xfrm rot="5400000">
            <a:off x="13366990" y="3452487"/>
            <a:ext cx="195139" cy="19050"/>
            <a:chOff x="0" y="0"/>
            <a:chExt cx="260185" cy="25400"/>
          </a:xfrm>
        </p:grpSpPr>
        <p:sp>
          <p:nvSpPr>
            <p:cNvPr id="27" name="Freeform 27"/>
            <p:cNvSpPr/>
            <p:nvPr/>
          </p:nvSpPr>
          <p:spPr>
            <a:xfrm>
              <a:off x="12700" y="0"/>
              <a:ext cx="234823" cy="25400"/>
            </a:xfrm>
            <a:custGeom>
              <a:avLst/>
              <a:gdLst/>
              <a:ahLst/>
              <a:cxnLst/>
              <a:rect l="l" t="t" r="r" b="b"/>
              <a:pathLst>
                <a:path w="234823" h="25400">
                  <a:moveTo>
                    <a:pt x="0" y="0"/>
                  </a:moveTo>
                  <a:lnTo>
                    <a:pt x="234823" y="0"/>
                  </a:lnTo>
                  <a:lnTo>
                    <a:pt x="234823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8" name="Group 28"/>
          <p:cNvGrpSpPr/>
          <p:nvPr/>
        </p:nvGrpSpPr>
        <p:grpSpPr>
          <a:xfrm rot="5400000">
            <a:off x="1712052" y="3426137"/>
            <a:ext cx="201692" cy="19050"/>
            <a:chOff x="0" y="0"/>
            <a:chExt cx="268922" cy="25400"/>
          </a:xfrm>
        </p:grpSpPr>
        <p:sp>
          <p:nvSpPr>
            <p:cNvPr id="29" name="Freeform 29"/>
            <p:cNvSpPr/>
            <p:nvPr/>
          </p:nvSpPr>
          <p:spPr>
            <a:xfrm>
              <a:off x="12700" y="0"/>
              <a:ext cx="243586" cy="25400"/>
            </a:xfrm>
            <a:custGeom>
              <a:avLst/>
              <a:gdLst/>
              <a:ahLst/>
              <a:cxnLst/>
              <a:rect l="l" t="t" r="r" b="b"/>
              <a:pathLst>
                <a:path w="243586" h="25400">
                  <a:moveTo>
                    <a:pt x="0" y="0"/>
                  </a:moveTo>
                  <a:lnTo>
                    <a:pt x="243586" y="0"/>
                  </a:lnTo>
                  <a:lnTo>
                    <a:pt x="243586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30" name="Freeform 30"/>
          <p:cNvSpPr/>
          <p:nvPr/>
        </p:nvSpPr>
        <p:spPr>
          <a:xfrm>
            <a:off x="15017730" y="1655759"/>
            <a:ext cx="2575604" cy="929485"/>
          </a:xfrm>
          <a:custGeom>
            <a:avLst/>
            <a:gdLst/>
            <a:ahLst/>
            <a:cxnLst/>
            <a:rect l="l" t="t" r="r" b="b"/>
            <a:pathLst>
              <a:path w="2575604" h="929485">
                <a:moveTo>
                  <a:pt x="0" y="0"/>
                </a:moveTo>
                <a:lnTo>
                  <a:pt x="2575603" y="0"/>
                </a:lnTo>
                <a:lnTo>
                  <a:pt x="2575603" y="929486"/>
                </a:lnTo>
                <a:lnTo>
                  <a:pt x="0" y="929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31" name="Group 31"/>
          <p:cNvGrpSpPr/>
          <p:nvPr/>
        </p:nvGrpSpPr>
        <p:grpSpPr>
          <a:xfrm>
            <a:off x="7564066" y="2302583"/>
            <a:ext cx="19050" cy="195139"/>
            <a:chOff x="0" y="0"/>
            <a:chExt cx="25400" cy="260185"/>
          </a:xfrm>
        </p:grpSpPr>
        <p:sp>
          <p:nvSpPr>
            <p:cNvPr id="32" name="Freeform 32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33" name="Freeform 33"/>
          <p:cNvSpPr/>
          <p:nvPr/>
        </p:nvSpPr>
        <p:spPr>
          <a:xfrm>
            <a:off x="12167845" y="2472966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9"/>
                </a:lnTo>
                <a:lnTo>
                  <a:pt x="0" y="909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4" name="AutoShape 34"/>
          <p:cNvSpPr/>
          <p:nvPr/>
        </p:nvSpPr>
        <p:spPr>
          <a:xfrm>
            <a:off x="7564066" y="1689123"/>
            <a:ext cx="745366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l-GL"/>
          </a:p>
        </p:txBody>
      </p:sp>
      <p:sp>
        <p:nvSpPr>
          <p:cNvPr id="35" name="Freeform 35"/>
          <p:cNvSpPr/>
          <p:nvPr/>
        </p:nvSpPr>
        <p:spPr>
          <a:xfrm>
            <a:off x="15587914" y="7715910"/>
            <a:ext cx="2005420" cy="2016418"/>
          </a:xfrm>
          <a:custGeom>
            <a:avLst/>
            <a:gdLst/>
            <a:ahLst/>
            <a:cxnLst/>
            <a:rect l="l" t="t" r="r" b="b"/>
            <a:pathLst>
              <a:path w="2005420" h="2016418">
                <a:moveTo>
                  <a:pt x="0" y="0"/>
                </a:moveTo>
                <a:lnTo>
                  <a:pt x="2005419" y="0"/>
                </a:lnTo>
                <a:lnTo>
                  <a:pt x="2005419" y="2016418"/>
                </a:lnTo>
                <a:lnTo>
                  <a:pt x="0" y="2016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6" name="Freeform 36"/>
          <p:cNvSpPr/>
          <p:nvPr/>
        </p:nvSpPr>
        <p:spPr>
          <a:xfrm>
            <a:off x="690853" y="3601110"/>
            <a:ext cx="2263140" cy="4114800"/>
          </a:xfrm>
          <a:custGeom>
            <a:avLst/>
            <a:gdLst/>
            <a:ahLst/>
            <a:cxnLst/>
            <a:rect l="l" t="t" r="r" b="b"/>
            <a:pathLst>
              <a:path w="2263140" h="4114800">
                <a:moveTo>
                  <a:pt x="0" y="0"/>
                </a:moveTo>
                <a:lnTo>
                  <a:pt x="2263140" y="0"/>
                </a:lnTo>
                <a:lnTo>
                  <a:pt x="22631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7" name="Freeform 37"/>
          <p:cNvSpPr/>
          <p:nvPr/>
        </p:nvSpPr>
        <p:spPr>
          <a:xfrm>
            <a:off x="3475143" y="3601110"/>
            <a:ext cx="2263140" cy="4114800"/>
          </a:xfrm>
          <a:custGeom>
            <a:avLst/>
            <a:gdLst/>
            <a:ahLst/>
            <a:cxnLst/>
            <a:rect l="l" t="t" r="r" b="b"/>
            <a:pathLst>
              <a:path w="2263140" h="4114800">
                <a:moveTo>
                  <a:pt x="0" y="0"/>
                </a:moveTo>
                <a:lnTo>
                  <a:pt x="2263140" y="0"/>
                </a:lnTo>
                <a:lnTo>
                  <a:pt x="22631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8" name="Freeform 38"/>
          <p:cNvSpPr/>
          <p:nvPr/>
        </p:nvSpPr>
        <p:spPr>
          <a:xfrm>
            <a:off x="9332771" y="3601110"/>
            <a:ext cx="2263140" cy="4114800"/>
          </a:xfrm>
          <a:custGeom>
            <a:avLst/>
            <a:gdLst/>
            <a:ahLst/>
            <a:cxnLst/>
            <a:rect l="l" t="t" r="r" b="b"/>
            <a:pathLst>
              <a:path w="2263140" h="4114800">
                <a:moveTo>
                  <a:pt x="0" y="0"/>
                </a:moveTo>
                <a:lnTo>
                  <a:pt x="2263140" y="0"/>
                </a:lnTo>
                <a:lnTo>
                  <a:pt x="22631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9" name="Freeform 39"/>
          <p:cNvSpPr/>
          <p:nvPr/>
        </p:nvSpPr>
        <p:spPr>
          <a:xfrm>
            <a:off x="12323464" y="3597681"/>
            <a:ext cx="2263140" cy="4114800"/>
          </a:xfrm>
          <a:custGeom>
            <a:avLst/>
            <a:gdLst/>
            <a:ahLst/>
            <a:cxnLst/>
            <a:rect l="l" t="t" r="r" b="b"/>
            <a:pathLst>
              <a:path w="2263140" h="4114800">
                <a:moveTo>
                  <a:pt x="0" y="0"/>
                </a:moveTo>
                <a:lnTo>
                  <a:pt x="2263140" y="0"/>
                </a:lnTo>
                <a:lnTo>
                  <a:pt x="22631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0" name="Freeform 40"/>
          <p:cNvSpPr/>
          <p:nvPr/>
        </p:nvSpPr>
        <p:spPr>
          <a:xfrm>
            <a:off x="6510685" y="3601110"/>
            <a:ext cx="2263140" cy="4114800"/>
          </a:xfrm>
          <a:custGeom>
            <a:avLst/>
            <a:gdLst/>
            <a:ahLst/>
            <a:cxnLst/>
            <a:rect l="l" t="t" r="r" b="b"/>
            <a:pathLst>
              <a:path w="2263140" h="4114800">
                <a:moveTo>
                  <a:pt x="0" y="0"/>
                </a:moveTo>
                <a:lnTo>
                  <a:pt x="2263140" y="0"/>
                </a:lnTo>
                <a:lnTo>
                  <a:pt x="22631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1" name="TextBox 41"/>
          <p:cNvSpPr txBox="1"/>
          <p:nvPr/>
        </p:nvSpPr>
        <p:spPr>
          <a:xfrm>
            <a:off x="15838635" y="8396710"/>
            <a:ext cx="1503977" cy="1035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INU : 31</a:t>
            </a:r>
          </a:p>
          <a:p>
            <a:pPr algn="ctr">
              <a:lnSpc>
                <a:spcPts val="1720"/>
              </a:lnSpc>
            </a:pPr>
            <a:endParaRPr lang="en-US" sz="1229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TUS: 29</a:t>
            </a:r>
          </a:p>
          <a:p>
            <a:pPr algn="ctr">
              <a:lnSpc>
                <a:spcPts val="1720"/>
              </a:lnSpc>
            </a:pPr>
            <a:endParaRPr lang="en-US" sz="1229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 ALT: 60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67192" y="3041075"/>
            <a:ext cx="1959129" cy="1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Fungerende chefpsykolog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59898" y="2864634"/>
            <a:ext cx="1773436" cy="198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 err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Barselsvikar</a:t>
            </a:r>
            <a:r>
              <a:rPr lang="en-US" sz="1200" b="1" dirty="0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200" b="1" dirty="0" err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kontorchef</a:t>
            </a:r>
            <a:endParaRPr lang="en-US" sz="1200" b="1" dirty="0">
              <a:solidFill>
                <a:srgbClr val="EA9A2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3553626" y="4416801"/>
            <a:ext cx="2087124" cy="2136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Studenterrådgivning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Studerende fra hele landet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Ilulissat, Aasiaat, Sisimiut, Nuuk Qaqortoq</a:t>
            </a:r>
          </a:p>
          <a:p>
            <a:pPr algn="l">
              <a:lnSpc>
                <a:spcPts val="1937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96114" y="4389901"/>
            <a:ext cx="2035373" cy="3565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Anonym rådgivning</a:t>
            </a:r>
          </a:p>
          <a:p>
            <a:pPr algn="l">
              <a:lnSpc>
                <a:spcPts val="1936"/>
              </a:lnSpc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Telefonisk, chat, SMS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Børn, unge &amp; voksne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Åbent hele døgnet </a:t>
            </a:r>
          </a:p>
          <a:p>
            <a:pPr algn="l">
              <a:lnSpc>
                <a:spcPts val="1936"/>
              </a:lnSpc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     samt alle dage  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Her og nu “hjælp”</a:t>
            </a:r>
          </a:p>
          <a:p>
            <a:pPr algn="ctr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7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6609868" y="4389901"/>
            <a:ext cx="2016884" cy="3089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Børn </a:t>
            </a:r>
          </a:p>
          <a:p>
            <a:pPr algn="l">
              <a:lnSpc>
                <a:spcPts val="1936"/>
              </a:lnSpc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Aldersgruppe 0-17 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Nærnemste pårørende  inddrages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Samarbejder med kommunen og politiet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7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7073499" y="2864634"/>
            <a:ext cx="1089620" cy="214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Chefpsykolog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007293" y="1186113"/>
            <a:ext cx="596470" cy="434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AC (1)</a:t>
            </a:r>
          </a:p>
          <a:p>
            <a:pPr algn="ctr">
              <a:lnSpc>
                <a:spcPts val="1796"/>
              </a:lnSpc>
            </a:pP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Koor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5720126" y="971499"/>
            <a:ext cx="1170811" cy="19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SEKRETARIAT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567255" y="2641902"/>
            <a:ext cx="2124580" cy="22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QINNGORNEQ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61746" y="2641902"/>
            <a:ext cx="1969741" cy="22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TUSAANNGA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599359" y="3867044"/>
            <a:ext cx="1976609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 står for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861746" y="3918880"/>
            <a:ext cx="1940252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 står for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659094" y="3867044"/>
            <a:ext cx="1918430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 står for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556019" y="2647521"/>
            <a:ext cx="2124580" cy="22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BØRNEOMRÅDET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469306" y="4288454"/>
            <a:ext cx="1971456" cy="285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Voksne </a:t>
            </a:r>
          </a:p>
          <a:p>
            <a:pPr algn="l">
              <a:lnSpc>
                <a:spcPts val="1936"/>
              </a:lnSpc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Aldersgruppe 18+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Behandlingstilbud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Begået eller har tanker om seksuel overgreb mod børn og unge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7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Samarbejder med kriminalforsorgen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2469306" y="3839719"/>
            <a:ext cx="1971456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 står for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471331" y="4288454"/>
            <a:ext cx="1947893" cy="3089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Vokse </a:t>
            </a:r>
          </a:p>
          <a:p>
            <a:pPr algn="l">
              <a:lnSpc>
                <a:spcPts val="1936"/>
              </a:lnSpc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Aldersgruppe 18+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Voksne fra hele landet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Terapi og rådgivning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7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9480200" y="3839719"/>
            <a:ext cx="1930156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 står for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6579375" y="783908"/>
            <a:ext cx="2124580" cy="281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1"/>
              </a:lnSpc>
            </a:pPr>
            <a:r>
              <a:rPr lang="en-US" sz="1536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CENTERLEDER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9648018" y="2834440"/>
            <a:ext cx="1771206" cy="19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 strike="sngStrike">
                <a:solidFill>
                  <a:srgbClr val="BF4C4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Chefpsykolog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9471331" y="2605206"/>
            <a:ext cx="2124580" cy="22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VOKSENOMRÅDET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5796556" y="1993167"/>
            <a:ext cx="1164828" cy="434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Afdelingsleder</a:t>
            </a:r>
          </a:p>
          <a:p>
            <a:pPr algn="ctr">
              <a:lnSpc>
                <a:spcPts val="1796"/>
              </a:lnSpc>
            </a:pPr>
            <a:r>
              <a:rPr lang="en-US" sz="1283" b="1" strike="sngStrike">
                <a:solidFill>
                  <a:srgbClr val="BF4C4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Øko</a:t>
            </a: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Drifts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5243242" y="1762096"/>
            <a:ext cx="2124580" cy="19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FORKONTORET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2365536" y="2628833"/>
            <a:ext cx="2124580" cy="22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KLINIK KILLILIISA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121819" y="3043563"/>
            <a:ext cx="781103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 err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Ekstern</a:t>
            </a:r>
            <a:endParaRPr lang="en-US" sz="1200" b="1" dirty="0">
              <a:solidFill>
                <a:srgbClr val="EA9A2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12569882" y="3068796"/>
            <a:ext cx="1715888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 err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Ekstern</a:t>
            </a:r>
            <a:endParaRPr lang="en-US" sz="1200" b="1" dirty="0">
              <a:solidFill>
                <a:srgbClr val="EA9A2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15604896" y="8048717"/>
            <a:ext cx="1971456" cy="19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ANTAL MEDARBEJDERE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2725400" y="2848260"/>
            <a:ext cx="1297207" cy="204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 strike="sngStrike" dirty="0" err="1">
                <a:solidFill>
                  <a:srgbClr val="BF4C4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Chefpsykolog</a:t>
            </a:r>
            <a:endParaRPr lang="en-US" sz="1229" b="1" strike="sngStrike" dirty="0">
              <a:solidFill>
                <a:srgbClr val="BF4C41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0" name="TextBox 70"/>
          <p:cNvSpPr txBox="1"/>
          <p:nvPr/>
        </p:nvSpPr>
        <p:spPr>
          <a:xfrm>
            <a:off x="3768990" y="2855150"/>
            <a:ext cx="1771206" cy="19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 strike="sngStrike">
                <a:solidFill>
                  <a:srgbClr val="BF4C4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Chefpsykolog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87277" y="1173250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9"/>
                </a:lnTo>
                <a:lnTo>
                  <a:pt x="0" y="52122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>
            <a:off x="7782668" y="1895486"/>
            <a:ext cx="2722664" cy="1685250"/>
          </a:xfrm>
          <a:custGeom>
            <a:avLst/>
            <a:gdLst/>
            <a:ahLst/>
            <a:cxnLst/>
            <a:rect l="l" t="t" r="r" b="b"/>
            <a:pathLst>
              <a:path w="2722664" h="1685250">
                <a:moveTo>
                  <a:pt x="0" y="0"/>
                </a:moveTo>
                <a:lnTo>
                  <a:pt x="2722664" y="0"/>
                </a:lnTo>
                <a:lnTo>
                  <a:pt x="2722664" y="1685250"/>
                </a:lnTo>
                <a:lnTo>
                  <a:pt x="0" y="168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 descr="green organic blob"/>
          <p:cNvSpPr/>
          <p:nvPr/>
        </p:nvSpPr>
        <p:spPr>
          <a:xfrm rot="-1625304">
            <a:off x="-3846809" y="4291141"/>
            <a:ext cx="7693619" cy="9038025"/>
          </a:xfrm>
          <a:custGeom>
            <a:avLst/>
            <a:gdLst/>
            <a:ahLst/>
            <a:cxnLst/>
            <a:rect l="l" t="t" r="r" b="b"/>
            <a:pathLst>
              <a:path w="7693619" h="9038025">
                <a:moveTo>
                  <a:pt x="0" y="0"/>
                </a:moveTo>
                <a:lnTo>
                  <a:pt x="7693618" y="0"/>
                </a:lnTo>
                <a:lnTo>
                  <a:pt x="7693618" y="9038025"/>
                </a:lnTo>
                <a:lnTo>
                  <a:pt x="0" y="90380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r="-10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/>
          <p:cNvSpPr/>
          <p:nvPr/>
        </p:nvSpPr>
        <p:spPr>
          <a:xfrm>
            <a:off x="424843" y="1116463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8"/>
                </a:lnTo>
                <a:lnTo>
                  <a:pt x="0" y="5212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Freeform 6"/>
          <p:cNvSpPr/>
          <p:nvPr/>
        </p:nvSpPr>
        <p:spPr>
          <a:xfrm>
            <a:off x="930073" y="1923880"/>
            <a:ext cx="1898900" cy="1722544"/>
          </a:xfrm>
          <a:custGeom>
            <a:avLst/>
            <a:gdLst/>
            <a:ahLst/>
            <a:cxnLst/>
            <a:rect l="l" t="t" r="r" b="b"/>
            <a:pathLst>
              <a:path w="1898900" h="1722544">
                <a:moveTo>
                  <a:pt x="0" y="0"/>
                </a:moveTo>
                <a:lnTo>
                  <a:pt x="1898900" y="0"/>
                </a:lnTo>
                <a:lnTo>
                  <a:pt x="1898900" y="1722544"/>
                </a:lnTo>
                <a:lnTo>
                  <a:pt x="0" y="17225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7" name="Freeform 7"/>
          <p:cNvSpPr/>
          <p:nvPr/>
        </p:nvSpPr>
        <p:spPr>
          <a:xfrm>
            <a:off x="4058103" y="1116463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8"/>
                </a:lnTo>
                <a:lnTo>
                  <a:pt x="0" y="5212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8" name="Freeform 8"/>
          <p:cNvSpPr/>
          <p:nvPr/>
        </p:nvSpPr>
        <p:spPr>
          <a:xfrm>
            <a:off x="4344740" y="1895486"/>
            <a:ext cx="2454079" cy="1722544"/>
          </a:xfrm>
          <a:custGeom>
            <a:avLst/>
            <a:gdLst/>
            <a:ahLst/>
            <a:cxnLst/>
            <a:rect l="l" t="t" r="r" b="b"/>
            <a:pathLst>
              <a:path w="2454079" h="1722544">
                <a:moveTo>
                  <a:pt x="0" y="0"/>
                </a:moveTo>
                <a:lnTo>
                  <a:pt x="2454078" y="0"/>
                </a:lnTo>
                <a:lnTo>
                  <a:pt x="2454078" y="1722544"/>
                </a:lnTo>
                <a:lnTo>
                  <a:pt x="0" y="17225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1000" t="-85199" r="-40480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9" name="Freeform 9" descr="green organic shape"/>
          <p:cNvSpPr/>
          <p:nvPr/>
        </p:nvSpPr>
        <p:spPr>
          <a:xfrm rot="6238440">
            <a:off x="10721616" y="6331582"/>
            <a:ext cx="9957654" cy="8663159"/>
          </a:xfrm>
          <a:custGeom>
            <a:avLst/>
            <a:gdLst/>
            <a:ahLst/>
            <a:cxnLst/>
            <a:rect l="l" t="t" r="r" b="b"/>
            <a:pathLst>
              <a:path w="9957654" h="8663159">
                <a:moveTo>
                  <a:pt x="0" y="0"/>
                </a:moveTo>
                <a:lnTo>
                  <a:pt x="9957654" y="0"/>
                </a:lnTo>
                <a:lnTo>
                  <a:pt x="9957654" y="8663159"/>
                </a:lnTo>
                <a:lnTo>
                  <a:pt x="0" y="8663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08" b="-108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0" name="Freeform 10"/>
          <p:cNvSpPr/>
          <p:nvPr/>
        </p:nvSpPr>
        <p:spPr>
          <a:xfrm>
            <a:off x="14953797" y="1173250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9"/>
                </a:lnTo>
                <a:lnTo>
                  <a:pt x="0" y="52122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1" name="Freeform 11"/>
          <p:cNvSpPr/>
          <p:nvPr/>
        </p:nvSpPr>
        <p:spPr>
          <a:xfrm>
            <a:off x="15511974" y="1923880"/>
            <a:ext cx="1793005" cy="2187838"/>
          </a:xfrm>
          <a:custGeom>
            <a:avLst/>
            <a:gdLst/>
            <a:ahLst/>
            <a:cxnLst/>
            <a:rect l="l" t="t" r="r" b="b"/>
            <a:pathLst>
              <a:path w="1793005" h="2187838">
                <a:moveTo>
                  <a:pt x="0" y="0"/>
                </a:moveTo>
                <a:lnTo>
                  <a:pt x="1793005" y="0"/>
                </a:lnTo>
                <a:lnTo>
                  <a:pt x="1793005" y="2187838"/>
                </a:lnTo>
                <a:lnTo>
                  <a:pt x="0" y="21878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2" name="Freeform 12"/>
          <p:cNvSpPr/>
          <p:nvPr/>
        </p:nvSpPr>
        <p:spPr>
          <a:xfrm>
            <a:off x="11320537" y="1946527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8"/>
                </a:lnTo>
                <a:lnTo>
                  <a:pt x="0" y="5212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3" name="Freeform 13"/>
          <p:cNvSpPr/>
          <p:nvPr/>
        </p:nvSpPr>
        <p:spPr>
          <a:xfrm>
            <a:off x="11320537" y="1173250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9"/>
                </a:lnTo>
                <a:lnTo>
                  <a:pt x="0" y="52122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4" name="Freeform 14"/>
          <p:cNvSpPr/>
          <p:nvPr/>
        </p:nvSpPr>
        <p:spPr>
          <a:xfrm>
            <a:off x="11820227" y="1906108"/>
            <a:ext cx="2011274" cy="1960656"/>
          </a:xfrm>
          <a:custGeom>
            <a:avLst/>
            <a:gdLst/>
            <a:ahLst/>
            <a:cxnLst/>
            <a:rect l="l" t="t" r="r" b="b"/>
            <a:pathLst>
              <a:path w="2011274" h="1960656">
                <a:moveTo>
                  <a:pt x="0" y="0"/>
                </a:moveTo>
                <a:lnTo>
                  <a:pt x="2011274" y="0"/>
                </a:lnTo>
                <a:lnTo>
                  <a:pt x="2011274" y="1960655"/>
                </a:lnTo>
                <a:lnTo>
                  <a:pt x="0" y="196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308" b="-4797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5" name="Freeform 15"/>
          <p:cNvSpPr/>
          <p:nvPr/>
        </p:nvSpPr>
        <p:spPr>
          <a:xfrm>
            <a:off x="12952175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6" name="Freeform 16"/>
          <p:cNvSpPr/>
          <p:nvPr/>
        </p:nvSpPr>
        <p:spPr>
          <a:xfrm>
            <a:off x="15139802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7" name="Freeform 17"/>
          <p:cNvSpPr/>
          <p:nvPr/>
        </p:nvSpPr>
        <p:spPr>
          <a:xfrm>
            <a:off x="16235197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2" y="0"/>
                </a:lnTo>
                <a:lnTo>
                  <a:pt x="1337942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8" name="Freeform 18"/>
          <p:cNvSpPr/>
          <p:nvPr/>
        </p:nvSpPr>
        <p:spPr>
          <a:xfrm>
            <a:off x="16590407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2" y="0"/>
                </a:lnTo>
                <a:lnTo>
                  <a:pt x="1337942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9" name="Freeform 19"/>
          <p:cNvSpPr/>
          <p:nvPr/>
        </p:nvSpPr>
        <p:spPr>
          <a:xfrm>
            <a:off x="14062573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20" name="Freeform 20"/>
          <p:cNvSpPr/>
          <p:nvPr/>
        </p:nvSpPr>
        <p:spPr>
          <a:xfrm>
            <a:off x="14758602" y="8039157"/>
            <a:ext cx="2953189" cy="1541993"/>
          </a:xfrm>
          <a:custGeom>
            <a:avLst/>
            <a:gdLst/>
            <a:ahLst/>
            <a:cxnLst/>
            <a:rect l="l" t="t" r="r" b="b"/>
            <a:pathLst>
              <a:path w="2953189" h="1541993">
                <a:moveTo>
                  <a:pt x="0" y="0"/>
                </a:moveTo>
                <a:lnTo>
                  <a:pt x="2953189" y="0"/>
                </a:lnTo>
                <a:lnTo>
                  <a:pt x="2953189" y="1541993"/>
                </a:lnTo>
                <a:lnTo>
                  <a:pt x="0" y="15419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934" t="-15557" r="-8214" b="-30209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21" name="TextBox 21"/>
          <p:cNvSpPr txBox="1"/>
          <p:nvPr/>
        </p:nvSpPr>
        <p:spPr>
          <a:xfrm>
            <a:off x="817233" y="1211304"/>
            <a:ext cx="2124580" cy="34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AASIAAT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453710" y="1182911"/>
            <a:ext cx="2124580" cy="34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SISIMIUT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12927" y="1211305"/>
            <a:ext cx="2124580" cy="34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NUUK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79667" y="1211305"/>
            <a:ext cx="2124580" cy="34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ILULISSAT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397153" y="1214938"/>
            <a:ext cx="2124580" cy="34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QAQORTOQ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730112" y="6110102"/>
            <a:ext cx="2124580" cy="616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 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 Psykoterapeut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 Onlinerum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712927" y="5331719"/>
            <a:ext cx="2124580" cy="61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KK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Psykolog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 Psykoterapeut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730112" y="4130102"/>
            <a:ext cx="2124580" cy="103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CENTERLEDER</a:t>
            </a:r>
          </a:p>
          <a:p>
            <a:pPr algn="ctr">
              <a:lnSpc>
                <a:spcPts val="1720"/>
              </a:lnSpc>
            </a:pPr>
            <a:endParaRPr lang="en-US" sz="1229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SEKRETARIAT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Koordinator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3 AC-fuldmægtig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397153" y="4238510"/>
            <a:ext cx="2124580" cy="616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 </a:t>
            </a:r>
          </a:p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</a:t>
            </a: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Psykolog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Onlinerum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79667" y="4234877"/>
            <a:ext cx="2124580" cy="826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Psykolog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Psykoterapeut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Onlinerum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79667" y="5331719"/>
            <a:ext cx="2124580" cy="40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IK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Psykoterapeut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50493" y="5303325"/>
            <a:ext cx="2124580" cy="40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IK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Psykoterapeut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8183" y="4234877"/>
            <a:ext cx="2124580" cy="826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 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 Psykoterapeut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Onlinerum</a:t>
            </a:r>
          </a:p>
          <a:p>
            <a:pPr algn="ctr">
              <a:lnSpc>
                <a:spcPts val="1721"/>
              </a:lnSpc>
            </a:pPr>
            <a:endParaRPr lang="en-US" sz="1229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4450493" y="4206483"/>
            <a:ext cx="2124580" cy="826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 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Psykolog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Psykoterapeut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Onlinerum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825864" y="7911916"/>
            <a:ext cx="2124580" cy="616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MIK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Psykolog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3 Psykoterapeut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25864" y="8791103"/>
            <a:ext cx="2124580" cy="61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TUSAANNGA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4 rum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6 medarbejdere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589454" y="268863"/>
            <a:ext cx="5109092" cy="514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LOKATIONER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712927" y="1584865"/>
            <a:ext cx="2124580" cy="26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IMANEQ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468914" y="7571623"/>
            <a:ext cx="2124580" cy="26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TUAPANNGUIT</a:t>
            </a:r>
          </a:p>
        </p:txBody>
      </p:sp>
      <p:sp>
        <p:nvSpPr>
          <p:cNvPr id="40" name="Freeform 40"/>
          <p:cNvSpPr/>
          <p:nvPr/>
        </p:nvSpPr>
        <p:spPr>
          <a:xfrm>
            <a:off x="7735390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2" y="0"/>
                </a:lnTo>
                <a:lnTo>
                  <a:pt x="1337942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1" name="Freeform 41"/>
          <p:cNvSpPr/>
          <p:nvPr/>
        </p:nvSpPr>
        <p:spPr>
          <a:xfrm>
            <a:off x="8845788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2" y="0"/>
                </a:lnTo>
                <a:lnTo>
                  <a:pt x="1337942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2" name="Freeform 42"/>
          <p:cNvSpPr/>
          <p:nvPr/>
        </p:nvSpPr>
        <p:spPr>
          <a:xfrm>
            <a:off x="9923017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3" name="Freeform 43"/>
          <p:cNvSpPr/>
          <p:nvPr/>
        </p:nvSpPr>
        <p:spPr>
          <a:xfrm>
            <a:off x="11373621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4" name="Freeform 44"/>
          <p:cNvSpPr/>
          <p:nvPr/>
        </p:nvSpPr>
        <p:spPr>
          <a:xfrm>
            <a:off x="11018411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5" name="TextBox 45"/>
          <p:cNvSpPr txBox="1"/>
          <p:nvPr/>
        </p:nvSpPr>
        <p:spPr>
          <a:xfrm>
            <a:off x="10737142" y="7911916"/>
            <a:ext cx="2124580" cy="40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IK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5 Psykoterapeut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646690" y="8581553"/>
            <a:ext cx="2124580" cy="82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FORKONTOR 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Afdelingsleder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Økonomikonsulent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1 Dritskonsulent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049017" y="7571623"/>
            <a:ext cx="2124580" cy="26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IIMINAQ</a:t>
            </a:r>
          </a:p>
        </p:txBody>
      </p:sp>
      <p:sp>
        <p:nvSpPr>
          <p:cNvPr id="48" name="Freeform 48"/>
          <p:cNvSpPr/>
          <p:nvPr/>
        </p:nvSpPr>
        <p:spPr>
          <a:xfrm>
            <a:off x="7987668" y="7972482"/>
            <a:ext cx="2659022" cy="1675343"/>
          </a:xfrm>
          <a:custGeom>
            <a:avLst/>
            <a:gdLst/>
            <a:ahLst/>
            <a:cxnLst/>
            <a:rect l="l" t="t" r="r" b="b"/>
            <a:pathLst>
              <a:path w="2659022" h="1675343">
                <a:moveTo>
                  <a:pt x="0" y="0"/>
                </a:moveTo>
                <a:lnTo>
                  <a:pt x="2659022" y="0"/>
                </a:lnTo>
                <a:lnTo>
                  <a:pt x="2659022" y="1675343"/>
                </a:lnTo>
                <a:lnTo>
                  <a:pt x="0" y="167534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7396" b="-20896"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4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08020" y="504614"/>
            <a:ext cx="6668890" cy="9478167"/>
          </a:xfrm>
          <a:custGeom>
            <a:avLst/>
            <a:gdLst/>
            <a:ahLst/>
            <a:cxnLst/>
            <a:rect l="l" t="t" r="r" b="b"/>
            <a:pathLst>
              <a:path w="6668890" h="9478167">
                <a:moveTo>
                  <a:pt x="0" y="0"/>
                </a:moveTo>
                <a:lnTo>
                  <a:pt x="6668890" y="0"/>
                </a:lnTo>
                <a:lnTo>
                  <a:pt x="6668890" y="9478167"/>
                </a:lnTo>
                <a:lnTo>
                  <a:pt x="0" y="9478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67" t="-1381" r="-8052" b="-1488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 rot="180000">
            <a:off x="1307865" y="305594"/>
            <a:ext cx="7948774" cy="4904761"/>
          </a:xfrm>
          <a:custGeom>
            <a:avLst/>
            <a:gdLst/>
            <a:ahLst/>
            <a:cxnLst/>
            <a:rect l="l" t="t" r="r" b="b"/>
            <a:pathLst>
              <a:path w="7948774" h="4904761">
                <a:moveTo>
                  <a:pt x="0" y="404217"/>
                </a:moveTo>
                <a:lnTo>
                  <a:pt x="7712911" y="0"/>
                </a:lnTo>
                <a:lnTo>
                  <a:pt x="7948774" y="4500545"/>
                </a:lnTo>
                <a:lnTo>
                  <a:pt x="235864" y="4904761"/>
                </a:lnTo>
                <a:lnTo>
                  <a:pt x="0" y="404217"/>
                </a:lnTo>
                <a:close/>
              </a:path>
            </a:pathLst>
          </a:custGeom>
          <a:blipFill>
            <a:blip r:embed="rId3"/>
            <a:stretch>
              <a:fillRect l="-6510" r="-3186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/>
          <p:cNvSpPr/>
          <p:nvPr/>
        </p:nvSpPr>
        <p:spPr>
          <a:xfrm>
            <a:off x="1422166" y="5243698"/>
            <a:ext cx="7721834" cy="4739083"/>
          </a:xfrm>
          <a:custGeom>
            <a:avLst/>
            <a:gdLst/>
            <a:ahLst/>
            <a:cxnLst/>
            <a:rect l="l" t="t" r="r" b="b"/>
            <a:pathLst>
              <a:path w="7721834" h="4739083">
                <a:moveTo>
                  <a:pt x="0" y="0"/>
                </a:moveTo>
                <a:lnTo>
                  <a:pt x="7721834" y="0"/>
                </a:lnTo>
                <a:lnTo>
                  <a:pt x="7721834" y="4739083"/>
                </a:lnTo>
                <a:lnTo>
                  <a:pt x="0" y="4739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12" t="-8064" r="-9492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/>
          <p:cNvSpPr/>
          <p:nvPr/>
        </p:nvSpPr>
        <p:spPr>
          <a:xfrm>
            <a:off x="17259300" y="-269075"/>
            <a:ext cx="10825149" cy="10825149"/>
          </a:xfrm>
          <a:custGeom>
            <a:avLst/>
            <a:gdLst/>
            <a:ahLst/>
            <a:cxnLst/>
            <a:rect l="l" t="t" r="r" b="b"/>
            <a:pathLst>
              <a:path w="10825149" h="10825149">
                <a:moveTo>
                  <a:pt x="0" y="0"/>
                </a:moveTo>
                <a:lnTo>
                  <a:pt x="10825149" y="0"/>
                </a:lnTo>
                <a:lnTo>
                  <a:pt x="10825149" y="10825150"/>
                </a:lnTo>
                <a:lnTo>
                  <a:pt x="0" y="1082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Freeform 6"/>
          <p:cNvSpPr/>
          <p:nvPr/>
        </p:nvSpPr>
        <p:spPr>
          <a:xfrm>
            <a:off x="-9796449" y="-269075"/>
            <a:ext cx="10825149" cy="10825149"/>
          </a:xfrm>
          <a:custGeom>
            <a:avLst/>
            <a:gdLst/>
            <a:ahLst/>
            <a:cxnLst/>
            <a:rect l="l" t="t" r="r" b="b"/>
            <a:pathLst>
              <a:path w="10825149" h="10825149">
                <a:moveTo>
                  <a:pt x="0" y="0"/>
                </a:moveTo>
                <a:lnTo>
                  <a:pt x="10825149" y="0"/>
                </a:lnTo>
                <a:lnTo>
                  <a:pt x="10825149" y="10825150"/>
                </a:lnTo>
                <a:lnTo>
                  <a:pt x="0" y="1082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021222" y="-960465"/>
            <a:ext cx="7161131" cy="12829388"/>
          </a:xfrm>
          <a:custGeom>
            <a:avLst/>
            <a:gdLst/>
            <a:ahLst/>
            <a:cxnLst/>
            <a:rect l="l" t="t" r="r" b="b"/>
            <a:pathLst>
              <a:path w="7161131" h="12829388">
                <a:moveTo>
                  <a:pt x="0" y="0"/>
                </a:moveTo>
                <a:lnTo>
                  <a:pt x="7161131" y="0"/>
                </a:lnTo>
                <a:lnTo>
                  <a:pt x="7161131" y="12829387"/>
                </a:lnTo>
                <a:lnTo>
                  <a:pt x="0" y="12829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 rot="-5400000">
            <a:off x="3262948" y="-960465"/>
            <a:ext cx="7161131" cy="12829388"/>
          </a:xfrm>
          <a:custGeom>
            <a:avLst/>
            <a:gdLst/>
            <a:ahLst/>
            <a:cxnLst/>
            <a:rect l="l" t="t" r="r" b="b"/>
            <a:pathLst>
              <a:path w="7161131" h="12829388">
                <a:moveTo>
                  <a:pt x="0" y="0"/>
                </a:moveTo>
                <a:lnTo>
                  <a:pt x="7161131" y="0"/>
                </a:lnTo>
                <a:lnTo>
                  <a:pt x="7161131" y="12829387"/>
                </a:lnTo>
                <a:lnTo>
                  <a:pt x="0" y="12829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/>
          <p:cNvSpPr/>
          <p:nvPr/>
        </p:nvSpPr>
        <p:spPr>
          <a:xfrm>
            <a:off x="1890409" y="7298230"/>
            <a:ext cx="1769559" cy="549693"/>
          </a:xfrm>
          <a:custGeom>
            <a:avLst/>
            <a:gdLst/>
            <a:ahLst/>
            <a:cxnLst/>
            <a:rect l="l" t="t" r="r" b="b"/>
            <a:pathLst>
              <a:path w="1769559" h="549693">
                <a:moveTo>
                  <a:pt x="0" y="0"/>
                </a:moveTo>
                <a:lnTo>
                  <a:pt x="1769559" y="0"/>
                </a:lnTo>
                <a:lnTo>
                  <a:pt x="1769559" y="549693"/>
                </a:lnTo>
                <a:lnTo>
                  <a:pt x="0" y="5496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5" name="Group 5"/>
          <p:cNvGrpSpPr/>
          <p:nvPr/>
        </p:nvGrpSpPr>
        <p:grpSpPr>
          <a:xfrm>
            <a:off x="2176636" y="1669360"/>
            <a:ext cx="1839954" cy="2151814"/>
            <a:chOff x="0" y="0"/>
            <a:chExt cx="4219372" cy="49345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19321" cy="4934541"/>
            </a:xfrm>
            <a:custGeom>
              <a:avLst/>
              <a:gdLst/>
              <a:ahLst/>
              <a:cxnLst/>
              <a:rect l="l" t="t" r="r" b="b"/>
              <a:pathLst>
                <a:path w="4219321" h="4934541">
                  <a:moveTo>
                    <a:pt x="2109661" y="0"/>
                  </a:moveTo>
                  <a:lnTo>
                    <a:pt x="2109661" y="0"/>
                  </a:lnTo>
                  <a:cubicBezTo>
                    <a:pt x="2669177" y="0"/>
                    <a:pt x="3205778" y="222267"/>
                    <a:pt x="3601416" y="617905"/>
                  </a:cubicBezTo>
                  <a:cubicBezTo>
                    <a:pt x="3997054" y="1013543"/>
                    <a:pt x="4219321" y="1550144"/>
                    <a:pt x="4219321" y="2109661"/>
                  </a:cubicBezTo>
                  <a:lnTo>
                    <a:pt x="4219321" y="2824880"/>
                  </a:lnTo>
                  <a:cubicBezTo>
                    <a:pt x="4219321" y="3384397"/>
                    <a:pt x="3997054" y="3920998"/>
                    <a:pt x="3601416" y="4316636"/>
                  </a:cubicBezTo>
                  <a:cubicBezTo>
                    <a:pt x="3205778" y="4712274"/>
                    <a:pt x="2669177" y="4934541"/>
                    <a:pt x="2109661" y="4934541"/>
                  </a:cubicBezTo>
                  <a:lnTo>
                    <a:pt x="2109661" y="4934541"/>
                  </a:lnTo>
                  <a:cubicBezTo>
                    <a:pt x="1550144" y="4934541"/>
                    <a:pt x="1013543" y="4712274"/>
                    <a:pt x="617905" y="4316636"/>
                  </a:cubicBezTo>
                  <a:cubicBezTo>
                    <a:pt x="222267" y="3920998"/>
                    <a:pt x="0" y="3384397"/>
                    <a:pt x="0" y="2824880"/>
                  </a:cubicBezTo>
                  <a:lnTo>
                    <a:pt x="0" y="2109661"/>
                  </a:lnTo>
                  <a:cubicBezTo>
                    <a:pt x="0" y="1550144"/>
                    <a:pt x="222267" y="1013543"/>
                    <a:pt x="617905" y="617905"/>
                  </a:cubicBezTo>
                  <a:cubicBezTo>
                    <a:pt x="1013543" y="222267"/>
                    <a:pt x="1550144" y="0"/>
                    <a:pt x="2109661" y="0"/>
                  </a:cubicBezTo>
                  <a:close/>
                </a:path>
              </a:pathLst>
            </a:custGeom>
            <a:blipFill>
              <a:blip r:embed="rId5"/>
              <a:stretch>
                <a:fillRect l="-1762" r="-1762" b="-14940"/>
              </a:stretch>
            </a:blip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7" name="AutoShape 7"/>
          <p:cNvSpPr/>
          <p:nvPr/>
        </p:nvSpPr>
        <p:spPr>
          <a:xfrm>
            <a:off x="1240521" y="5420260"/>
            <a:ext cx="16161406" cy="0"/>
          </a:xfrm>
          <a:prstGeom prst="line">
            <a:avLst/>
          </a:prstGeom>
          <a:ln w="104775" cap="flat">
            <a:solidFill>
              <a:srgbClr val="8EAD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l-GL"/>
          </a:p>
        </p:txBody>
      </p:sp>
      <p:grpSp>
        <p:nvGrpSpPr>
          <p:cNvPr id="8" name="Group 8"/>
          <p:cNvGrpSpPr/>
          <p:nvPr/>
        </p:nvGrpSpPr>
        <p:grpSpPr>
          <a:xfrm rot="2389680">
            <a:off x="2858161" y="1915564"/>
            <a:ext cx="348667" cy="3576209"/>
            <a:chOff x="0" y="0"/>
            <a:chExt cx="127504" cy="13077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7504" cy="1307784"/>
            </a:xfrm>
            <a:custGeom>
              <a:avLst/>
              <a:gdLst/>
              <a:ahLst/>
              <a:cxnLst/>
              <a:rect l="l" t="t" r="r" b="b"/>
              <a:pathLst>
                <a:path w="127504" h="1307784">
                  <a:moveTo>
                    <a:pt x="0" y="0"/>
                  </a:moveTo>
                  <a:lnTo>
                    <a:pt x="127504" y="0"/>
                  </a:lnTo>
                  <a:lnTo>
                    <a:pt x="127504" y="1307784"/>
                  </a:lnTo>
                  <a:lnTo>
                    <a:pt x="0" y="130778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27504" cy="1317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2370284">
            <a:off x="1520569" y="4941004"/>
            <a:ext cx="590442" cy="413211"/>
            <a:chOff x="0" y="0"/>
            <a:chExt cx="812800" cy="5688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 rot="-3006541">
            <a:off x="1345833" y="3511712"/>
            <a:ext cx="3492041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Puisa app - video samtale </a:t>
            </a:r>
          </a:p>
        </p:txBody>
      </p:sp>
      <p:grpSp>
        <p:nvGrpSpPr>
          <p:cNvPr id="15" name="Group 15"/>
          <p:cNvGrpSpPr/>
          <p:nvPr/>
        </p:nvGrpSpPr>
        <p:grpSpPr>
          <a:xfrm rot="-5547091">
            <a:off x="17304146" y="5268267"/>
            <a:ext cx="434368" cy="303985"/>
            <a:chOff x="0" y="0"/>
            <a:chExt cx="812800" cy="56882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8EADC5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7789680">
            <a:off x="2745025" y="5338965"/>
            <a:ext cx="323166" cy="2793587"/>
            <a:chOff x="0" y="0"/>
            <a:chExt cx="118179" cy="102158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7770284">
            <a:off x="1459795" y="5572869"/>
            <a:ext cx="590442" cy="413211"/>
            <a:chOff x="0" y="0"/>
            <a:chExt cx="812800" cy="56882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 rot="2393458">
            <a:off x="1704624" y="6617151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Journaliseringssystem</a:t>
            </a:r>
          </a:p>
        </p:txBody>
      </p:sp>
      <p:grpSp>
        <p:nvGrpSpPr>
          <p:cNvPr id="25" name="Group 25"/>
          <p:cNvGrpSpPr/>
          <p:nvPr/>
        </p:nvGrpSpPr>
        <p:grpSpPr>
          <a:xfrm rot="2389680">
            <a:off x="16371940" y="2599224"/>
            <a:ext cx="323166" cy="2793587"/>
            <a:chOff x="0" y="0"/>
            <a:chExt cx="118179" cy="102158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2370284">
            <a:off x="15282018" y="4941004"/>
            <a:ext cx="590442" cy="413211"/>
            <a:chOff x="0" y="0"/>
            <a:chExt cx="812800" cy="56882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 rot="-3006541">
            <a:off x="15324116" y="3846520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Ny bygning i Nuuk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446796" y="4495939"/>
            <a:ext cx="913391" cy="86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499" b="1" u="none" strike="noStrike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MAJ 2026</a:t>
            </a:r>
          </a:p>
        </p:txBody>
      </p:sp>
      <p:grpSp>
        <p:nvGrpSpPr>
          <p:cNvPr id="33" name="Group 33"/>
          <p:cNvGrpSpPr/>
          <p:nvPr/>
        </p:nvGrpSpPr>
        <p:grpSpPr>
          <a:xfrm rot="2389680">
            <a:off x="8287976" y="2599224"/>
            <a:ext cx="323166" cy="2793587"/>
            <a:chOff x="0" y="0"/>
            <a:chExt cx="118179" cy="102158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2370284">
            <a:off x="7198054" y="4941004"/>
            <a:ext cx="590442" cy="413211"/>
            <a:chOff x="0" y="0"/>
            <a:chExt cx="812800" cy="56882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 rot="-3006541">
            <a:off x="7240152" y="3846520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Daglige drift</a:t>
            </a:r>
          </a:p>
        </p:txBody>
      </p:sp>
      <p:grpSp>
        <p:nvGrpSpPr>
          <p:cNvPr id="40" name="Group 40"/>
          <p:cNvGrpSpPr/>
          <p:nvPr/>
        </p:nvGrpSpPr>
        <p:grpSpPr>
          <a:xfrm rot="7789680">
            <a:off x="4616724" y="4978994"/>
            <a:ext cx="319688" cy="4374204"/>
            <a:chOff x="0" y="0"/>
            <a:chExt cx="116907" cy="159960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6907" cy="1599603"/>
            </a:xfrm>
            <a:custGeom>
              <a:avLst/>
              <a:gdLst/>
              <a:ahLst/>
              <a:cxnLst/>
              <a:rect l="l" t="t" r="r" b="b"/>
              <a:pathLst>
                <a:path w="116907" h="1599603">
                  <a:moveTo>
                    <a:pt x="0" y="0"/>
                  </a:moveTo>
                  <a:lnTo>
                    <a:pt x="116907" y="0"/>
                  </a:lnTo>
                  <a:lnTo>
                    <a:pt x="116907" y="1599603"/>
                  </a:lnTo>
                  <a:lnTo>
                    <a:pt x="0" y="1599603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116907" cy="1609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 rot="7770284">
            <a:off x="2721708" y="5498361"/>
            <a:ext cx="590442" cy="413211"/>
            <a:chOff x="0" y="0"/>
            <a:chExt cx="812800" cy="56882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 rot="2393458">
            <a:off x="2690330" y="7035756"/>
            <a:ext cx="4209729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Telefonisk kontakt for borgere</a:t>
            </a:r>
          </a:p>
        </p:txBody>
      </p:sp>
      <p:grpSp>
        <p:nvGrpSpPr>
          <p:cNvPr id="47" name="Group 47"/>
          <p:cNvGrpSpPr/>
          <p:nvPr/>
        </p:nvGrpSpPr>
        <p:grpSpPr>
          <a:xfrm rot="7789680">
            <a:off x="6901006" y="5296749"/>
            <a:ext cx="323166" cy="2793587"/>
            <a:chOff x="0" y="0"/>
            <a:chExt cx="118179" cy="102158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 rot="7770284">
            <a:off x="5615776" y="5530653"/>
            <a:ext cx="590442" cy="413211"/>
            <a:chOff x="0" y="0"/>
            <a:chExt cx="812800" cy="56882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 rot="2393458">
            <a:off x="5847915" y="6574936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Nye medarbejdere</a:t>
            </a:r>
          </a:p>
        </p:txBody>
      </p:sp>
      <p:grpSp>
        <p:nvGrpSpPr>
          <p:cNvPr id="54" name="Group 54"/>
          <p:cNvGrpSpPr/>
          <p:nvPr/>
        </p:nvGrpSpPr>
        <p:grpSpPr>
          <a:xfrm rot="7789680">
            <a:off x="11392536" y="5239176"/>
            <a:ext cx="323166" cy="2793587"/>
            <a:chOff x="0" y="0"/>
            <a:chExt cx="118179" cy="1021587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 rot="7770284">
            <a:off x="10107306" y="5473080"/>
            <a:ext cx="590442" cy="413211"/>
            <a:chOff x="0" y="0"/>
            <a:chExt cx="812800" cy="568824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 rot="2393458">
            <a:off x="10352136" y="6517362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Kommunikation </a:t>
            </a:r>
          </a:p>
        </p:txBody>
      </p:sp>
      <p:grpSp>
        <p:nvGrpSpPr>
          <p:cNvPr id="61" name="Group 61"/>
          <p:cNvGrpSpPr/>
          <p:nvPr/>
        </p:nvGrpSpPr>
        <p:grpSpPr>
          <a:xfrm rot="2389680">
            <a:off x="5808448" y="2599224"/>
            <a:ext cx="323166" cy="2793587"/>
            <a:chOff x="0" y="0"/>
            <a:chExt cx="118179" cy="1021587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 rot="2370284">
            <a:off x="4718526" y="4941004"/>
            <a:ext cx="590442" cy="413211"/>
            <a:chOff x="0" y="0"/>
            <a:chExt cx="812800" cy="568824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7" name="TextBox 67"/>
          <p:cNvSpPr txBox="1"/>
          <p:nvPr/>
        </p:nvSpPr>
        <p:spPr>
          <a:xfrm rot="-3006541">
            <a:off x="4760624" y="3846520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Ny hjemmeside</a:t>
            </a:r>
          </a:p>
        </p:txBody>
      </p:sp>
      <p:grpSp>
        <p:nvGrpSpPr>
          <p:cNvPr id="68" name="Group 68"/>
          <p:cNvGrpSpPr/>
          <p:nvPr/>
        </p:nvGrpSpPr>
        <p:grpSpPr>
          <a:xfrm rot="7789680">
            <a:off x="14016754" y="5296749"/>
            <a:ext cx="323166" cy="2793587"/>
            <a:chOff x="0" y="0"/>
            <a:chExt cx="118179" cy="102158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 rot="7770284">
            <a:off x="12731524" y="5530653"/>
            <a:ext cx="590442" cy="413211"/>
            <a:chOff x="0" y="0"/>
            <a:chExt cx="812800" cy="568824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74" name="TextBox 74"/>
          <p:cNvSpPr txBox="1"/>
          <p:nvPr/>
        </p:nvSpPr>
        <p:spPr>
          <a:xfrm rot="2393458">
            <a:off x="12976354" y="6574936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Qinngorneq</a:t>
            </a:r>
          </a:p>
        </p:txBody>
      </p:sp>
      <p:grpSp>
        <p:nvGrpSpPr>
          <p:cNvPr id="75" name="Group 75"/>
          <p:cNvGrpSpPr/>
          <p:nvPr/>
        </p:nvGrpSpPr>
        <p:grpSpPr>
          <a:xfrm rot="2389680">
            <a:off x="10516425" y="2524661"/>
            <a:ext cx="323166" cy="2793587"/>
            <a:chOff x="0" y="0"/>
            <a:chExt cx="118179" cy="1021587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78" name="Group 78"/>
          <p:cNvGrpSpPr/>
          <p:nvPr/>
        </p:nvGrpSpPr>
        <p:grpSpPr>
          <a:xfrm rot="2370284">
            <a:off x="9426503" y="4866441"/>
            <a:ext cx="590442" cy="413211"/>
            <a:chOff x="0" y="0"/>
            <a:chExt cx="812800" cy="568824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81" name="TextBox 81"/>
          <p:cNvSpPr txBox="1"/>
          <p:nvPr/>
        </p:nvSpPr>
        <p:spPr>
          <a:xfrm rot="-3006541">
            <a:off x="9468601" y="3771957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Arbejdsmetoder </a:t>
            </a:r>
          </a:p>
        </p:txBody>
      </p:sp>
      <p:grpSp>
        <p:nvGrpSpPr>
          <p:cNvPr id="82" name="Group 82"/>
          <p:cNvGrpSpPr/>
          <p:nvPr/>
        </p:nvGrpSpPr>
        <p:grpSpPr>
          <a:xfrm rot="2389680">
            <a:off x="9349318" y="2524661"/>
            <a:ext cx="323166" cy="2793587"/>
            <a:chOff x="0" y="0"/>
            <a:chExt cx="118179" cy="1021587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 rot="2370284">
            <a:off x="8259396" y="4866441"/>
            <a:ext cx="590442" cy="413211"/>
            <a:chOff x="0" y="0"/>
            <a:chExt cx="812800" cy="568824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88" name="TextBox 88"/>
          <p:cNvSpPr txBox="1"/>
          <p:nvPr/>
        </p:nvSpPr>
        <p:spPr>
          <a:xfrm rot="-3006541">
            <a:off x="8301494" y="3771957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Retningslinjer</a:t>
            </a:r>
          </a:p>
        </p:txBody>
      </p:sp>
      <p:grpSp>
        <p:nvGrpSpPr>
          <p:cNvPr id="89" name="Group 89"/>
          <p:cNvGrpSpPr/>
          <p:nvPr/>
        </p:nvGrpSpPr>
        <p:grpSpPr>
          <a:xfrm rot="2389680">
            <a:off x="4145803" y="2599224"/>
            <a:ext cx="323166" cy="2793587"/>
            <a:chOff x="0" y="0"/>
            <a:chExt cx="118179" cy="1021587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 rot="2370284">
            <a:off x="3055881" y="4941004"/>
            <a:ext cx="590442" cy="413211"/>
            <a:chOff x="0" y="0"/>
            <a:chExt cx="812800" cy="568824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95" name="TextBox 95"/>
          <p:cNvSpPr txBox="1"/>
          <p:nvPr/>
        </p:nvSpPr>
        <p:spPr>
          <a:xfrm rot="-3006541">
            <a:off x="3702699" y="3865677"/>
            <a:ext cx="1209374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Flytning</a:t>
            </a:r>
          </a:p>
        </p:txBody>
      </p:sp>
      <p:grpSp>
        <p:nvGrpSpPr>
          <p:cNvPr id="96" name="Group 96"/>
          <p:cNvGrpSpPr/>
          <p:nvPr/>
        </p:nvGrpSpPr>
        <p:grpSpPr>
          <a:xfrm rot="7789680">
            <a:off x="5505743" y="5296749"/>
            <a:ext cx="323166" cy="2793587"/>
            <a:chOff x="0" y="0"/>
            <a:chExt cx="118179" cy="1021587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9" name="Group 99"/>
          <p:cNvGrpSpPr/>
          <p:nvPr/>
        </p:nvGrpSpPr>
        <p:grpSpPr>
          <a:xfrm rot="7770284">
            <a:off x="4220513" y="5530653"/>
            <a:ext cx="590442" cy="413211"/>
            <a:chOff x="0" y="0"/>
            <a:chExt cx="812800" cy="568824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02" name="TextBox 102"/>
          <p:cNvSpPr txBox="1"/>
          <p:nvPr/>
        </p:nvSpPr>
        <p:spPr>
          <a:xfrm rot="2393458">
            <a:off x="4465342" y="6574936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Sikkerhed</a:t>
            </a:r>
          </a:p>
        </p:txBody>
      </p:sp>
      <p:sp>
        <p:nvSpPr>
          <p:cNvPr id="103" name="Freeform 103"/>
          <p:cNvSpPr/>
          <p:nvPr/>
        </p:nvSpPr>
        <p:spPr>
          <a:xfrm>
            <a:off x="5155209" y="2218799"/>
            <a:ext cx="817149" cy="760691"/>
          </a:xfrm>
          <a:custGeom>
            <a:avLst/>
            <a:gdLst/>
            <a:ahLst/>
            <a:cxnLst/>
            <a:rect l="l" t="t" r="r" b="b"/>
            <a:pathLst>
              <a:path w="817149" h="760691">
                <a:moveTo>
                  <a:pt x="0" y="0"/>
                </a:moveTo>
                <a:lnTo>
                  <a:pt x="817148" y="0"/>
                </a:lnTo>
                <a:lnTo>
                  <a:pt x="817148" y="760691"/>
                </a:lnTo>
                <a:lnTo>
                  <a:pt x="0" y="760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04" name="Freeform 104"/>
          <p:cNvSpPr/>
          <p:nvPr/>
        </p:nvSpPr>
        <p:spPr>
          <a:xfrm>
            <a:off x="4795195" y="7654686"/>
            <a:ext cx="359215" cy="650658"/>
          </a:xfrm>
          <a:custGeom>
            <a:avLst/>
            <a:gdLst/>
            <a:ahLst/>
            <a:cxnLst/>
            <a:rect l="l" t="t" r="r" b="b"/>
            <a:pathLst>
              <a:path w="359215" h="650658">
                <a:moveTo>
                  <a:pt x="0" y="0"/>
                </a:moveTo>
                <a:lnTo>
                  <a:pt x="359215" y="0"/>
                </a:lnTo>
                <a:lnTo>
                  <a:pt x="359215" y="650658"/>
                </a:lnTo>
                <a:lnTo>
                  <a:pt x="0" y="650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105" name="Group 105"/>
          <p:cNvGrpSpPr/>
          <p:nvPr/>
        </p:nvGrpSpPr>
        <p:grpSpPr>
          <a:xfrm rot="7789680">
            <a:off x="15969713" y="5239176"/>
            <a:ext cx="323166" cy="2793587"/>
            <a:chOff x="0" y="0"/>
            <a:chExt cx="118179" cy="1021587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08" name="Group 108"/>
          <p:cNvGrpSpPr/>
          <p:nvPr/>
        </p:nvGrpSpPr>
        <p:grpSpPr>
          <a:xfrm rot="7770284">
            <a:off x="14626101" y="5468221"/>
            <a:ext cx="590442" cy="413211"/>
            <a:chOff x="0" y="0"/>
            <a:chExt cx="812800" cy="568824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11" name="TextBox 111"/>
          <p:cNvSpPr txBox="1"/>
          <p:nvPr/>
        </p:nvSpPr>
        <p:spPr>
          <a:xfrm rot="2393458">
            <a:off x="14910156" y="6505629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F2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428820" y="4814507"/>
            <a:ext cx="824275" cy="860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JAN </a:t>
            </a:r>
            <a:r>
              <a:rPr lang="en-US" sz="2500" b="1" u="none" strike="noStrike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2025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760358" y="539696"/>
            <a:ext cx="16767284" cy="662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Tidslinje overfor det arbejdsinsats under etableringen af Inulerivik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83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79347" y="1134583"/>
            <a:ext cx="9023589" cy="8797999"/>
          </a:xfrm>
          <a:custGeom>
            <a:avLst/>
            <a:gdLst/>
            <a:ahLst/>
            <a:cxnLst/>
            <a:rect l="l" t="t" r="r" b="b"/>
            <a:pathLst>
              <a:path w="9023589" h="8797999">
                <a:moveTo>
                  <a:pt x="0" y="0"/>
                </a:moveTo>
                <a:lnTo>
                  <a:pt x="9023589" y="0"/>
                </a:lnTo>
                <a:lnTo>
                  <a:pt x="9023589" y="8797999"/>
                </a:lnTo>
                <a:lnTo>
                  <a:pt x="0" y="8797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>
            <a:off x="319960" y="4681120"/>
            <a:ext cx="8257571" cy="4149430"/>
          </a:xfrm>
          <a:custGeom>
            <a:avLst/>
            <a:gdLst/>
            <a:ahLst/>
            <a:cxnLst/>
            <a:rect l="l" t="t" r="r" b="b"/>
            <a:pathLst>
              <a:path w="8257571" h="4149430">
                <a:moveTo>
                  <a:pt x="0" y="0"/>
                </a:moveTo>
                <a:lnTo>
                  <a:pt x="8257572" y="0"/>
                </a:lnTo>
                <a:lnTo>
                  <a:pt x="8257572" y="4149429"/>
                </a:lnTo>
                <a:lnTo>
                  <a:pt x="0" y="41494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TextBox 4"/>
          <p:cNvSpPr txBox="1"/>
          <p:nvPr/>
        </p:nvSpPr>
        <p:spPr>
          <a:xfrm>
            <a:off x="1857437" y="263299"/>
            <a:ext cx="14573125" cy="514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HENVENDELSESMULIGHEDER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73074" y="3116929"/>
            <a:ext cx="5662667" cy="762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2" lvl="1" indent="-183516" algn="l">
              <a:lnSpc>
                <a:spcPts val="3162"/>
              </a:lnSpc>
              <a:buFont typeface="Arial"/>
              <a:buChar char="•"/>
            </a:pPr>
            <a:r>
              <a:rPr lang="en-US" sz="17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Henvisninger fra Kommuner, Politiet, Sygehuset</a:t>
            </a:r>
          </a:p>
          <a:p>
            <a:pPr marL="367032" lvl="1" indent="-183516" algn="l">
              <a:lnSpc>
                <a:spcPts val="3162"/>
              </a:lnSpc>
              <a:buFont typeface="Arial"/>
              <a:buChar char="•"/>
            </a:pPr>
            <a:r>
              <a:rPr lang="en-US" sz="17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Tusaannga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6408" y="1395318"/>
            <a:ext cx="6430144" cy="1359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1" lvl="1" indent="-205106" algn="l">
              <a:lnSpc>
                <a:spcPts val="3724"/>
              </a:lnSpc>
              <a:buFont typeface="Arial"/>
              <a:buChar char="•"/>
            </a:pPr>
            <a:r>
              <a:rPr lang="en-US" sz="19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Ansøgningsskema:  </a:t>
            </a:r>
            <a:r>
              <a:rPr lang="en-US" sz="1900" b="1" u="sng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  <a:hlinkClick r:id="rId5" tooltip="http://www.inulerivik.gl"/>
              </a:rPr>
              <a:t>www.Inulerivik.gl</a:t>
            </a:r>
          </a:p>
          <a:p>
            <a:pPr marL="410211" lvl="1" indent="-205106" algn="l">
              <a:lnSpc>
                <a:spcPts val="3724"/>
              </a:lnSpc>
              <a:buFont typeface="Arial"/>
              <a:buChar char="•"/>
            </a:pPr>
            <a:r>
              <a:rPr lang="en-US" sz="19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Telefonisk</a:t>
            </a:r>
          </a:p>
          <a:p>
            <a:pPr marL="410211" lvl="1" indent="-205106" algn="l">
              <a:lnSpc>
                <a:spcPts val="3724"/>
              </a:lnSpc>
              <a:buFont typeface="Arial"/>
              <a:buChar char="•"/>
            </a:pPr>
            <a:r>
              <a:rPr lang="en-US" sz="19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E-mail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1559408" y="2500396"/>
            <a:ext cx="8710849" cy="4804958"/>
            <a:chOff x="0" y="0"/>
            <a:chExt cx="1464521" cy="807839"/>
          </a:xfrm>
        </p:grpSpPr>
        <p:sp>
          <p:nvSpPr>
            <p:cNvPr id="3" name="Freeform 3"/>
            <p:cNvSpPr/>
            <p:nvPr/>
          </p:nvSpPr>
          <p:spPr>
            <a:xfrm>
              <a:off x="9402" y="0"/>
              <a:ext cx="1445718" cy="807839"/>
            </a:xfrm>
            <a:custGeom>
              <a:avLst/>
              <a:gdLst/>
              <a:ahLst/>
              <a:cxnLst/>
              <a:rect l="l" t="t" r="r" b="b"/>
              <a:pathLst>
                <a:path w="1445718" h="807839">
                  <a:moveTo>
                    <a:pt x="236459" y="0"/>
                  </a:moveTo>
                  <a:lnTo>
                    <a:pt x="1209258" y="0"/>
                  </a:lnTo>
                  <a:cubicBezTo>
                    <a:pt x="1234338" y="0"/>
                    <a:pt x="1256208" y="17050"/>
                    <a:pt x="1262326" y="41372"/>
                  </a:cubicBezTo>
                  <a:lnTo>
                    <a:pt x="1444713" y="766467"/>
                  </a:lnTo>
                  <a:cubicBezTo>
                    <a:pt x="1447213" y="776407"/>
                    <a:pt x="1444990" y="786945"/>
                    <a:pt x="1438688" y="795029"/>
                  </a:cubicBezTo>
                  <a:cubicBezTo>
                    <a:pt x="1432386" y="803113"/>
                    <a:pt x="1422708" y="807839"/>
                    <a:pt x="1412458" y="807839"/>
                  </a:cubicBezTo>
                  <a:lnTo>
                    <a:pt x="33259" y="807839"/>
                  </a:lnTo>
                  <a:cubicBezTo>
                    <a:pt x="23009" y="807839"/>
                    <a:pt x="13331" y="803113"/>
                    <a:pt x="7029" y="795029"/>
                  </a:cubicBezTo>
                  <a:cubicBezTo>
                    <a:pt x="727" y="786945"/>
                    <a:pt x="-1496" y="776407"/>
                    <a:pt x="1005" y="766467"/>
                  </a:cubicBezTo>
                  <a:lnTo>
                    <a:pt x="183391" y="41372"/>
                  </a:lnTo>
                  <a:cubicBezTo>
                    <a:pt x="189509" y="17050"/>
                    <a:pt x="211379" y="0"/>
                    <a:pt x="236459" y="0"/>
                  </a:cubicBezTo>
                  <a:close/>
                </a:path>
              </a:pathLst>
            </a:custGeom>
            <a:solidFill>
              <a:srgbClr val="86AB8A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210521" cy="845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304260" y="3265708"/>
            <a:ext cx="9314671" cy="3878157"/>
            <a:chOff x="0" y="0"/>
            <a:chExt cx="1414416" cy="588891"/>
          </a:xfrm>
        </p:grpSpPr>
        <p:sp>
          <p:nvSpPr>
            <p:cNvPr id="6" name="Freeform 6"/>
            <p:cNvSpPr/>
            <p:nvPr/>
          </p:nvSpPr>
          <p:spPr>
            <a:xfrm>
              <a:off x="11458" y="0"/>
              <a:ext cx="1391500" cy="588891"/>
            </a:xfrm>
            <a:custGeom>
              <a:avLst/>
              <a:gdLst/>
              <a:ahLst/>
              <a:cxnLst/>
              <a:rect l="l" t="t" r="r" b="b"/>
              <a:pathLst>
                <a:path w="1391500" h="588891">
                  <a:moveTo>
                    <a:pt x="231637" y="0"/>
                  </a:moveTo>
                  <a:lnTo>
                    <a:pt x="1159862" y="0"/>
                  </a:lnTo>
                  <a:cubicBezTo>
                    <a:pt x="1183737" y="0"/>
                    <a:pt x="1204983" y="15144"/>
                    <a:pt x="1212771" y="37713"/>
                  </a:cubicBezTo>
                  <a:lnTo>
                    <a:pt x="1389945" y="551178"/>
                  </a:lnTo>
                  <a:cubicBezTo>
                    <a:pt x="1392943" y="559869"/>
                    <a:pt x="1391556" y="569473"/>
                    <a:pt x="1386219" y="576960"/>
                  </a:cubicBezTo>
                  <a:cubicBezTo>
                    <a:pt x="1380883" y="584446"/>
                    <a:pt x="1372256" y="588891"/>
                    <a:pt x="1363062" y="588891"/>
                  </a:cubicBezTo>
                  <a:lnTo>
                    <a:pt x="28437" y="588891"/>
                  </a:lnTo>
                  <a:cubicBezTo>
                    <a:pt x="19244" y="588891"/>
                    <a:pt x="10617" y="584446"/>
                    <a:pt x="5281" y="576960"/>
                  </a:cubicBezTo>
                  <a:cubicBezTo>
                    <a:pt x="-56" y="569473"/>
                    <a:pt x="-1444" y="559869"/>
                    <a:pt x="1555" y="551178"/>
                  </a:cubicBezTo>
                  <a:lnTo>
                    <a:pt x="178729" y="37713"/>
                  </a:lnTo>
                  <a:cubicBezTo>
                    <a:pt x="186516" y="15144"/>
                    <a:pt x="207763" y="0"/>
                    <a:pt x="231637" y="0"/>
                  </a:cubicBezTo>
                  <a:close/>
                </a:path>
              </a:pathLst>
            </a:custGeom>
            <a:solidFill>
              <a:srgbClr val="5F8368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l-G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1160416" cy="6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1215794" y="2726337"/>
            <a:ext cx="8573577" cy="4721103"/>
            <a:chOff x="0" y="0"/>
            <a:chExt cx="1482906" cy="816573"/>
          </a:xfrm>
        </p:grpSpPr>
        <p:sp>
          <p:nvSpPr>
            <p:cNvPr id="9" name="Freeform 9"/>
            <p:cNvSpPr/>
            <p:nvPr/>
          </p:nvSpPr>
          <p:spPr>
            <a:xfrm>
              <a:off x="9464" y="0"/>
              <a:ext cx="1463979" cy="816573"/>
            </a:xfrm>
            <a:custGeom>
              <a:avLst/>
              <a:gdLst/>
              <a:ahLst/>
              <a:cxnLst/>
              <a:rect l="l" t="t" r="r" b="b"/>
              <a:pathLst>
                <a:path w="1463979" h="816573">
                  <a:moveTo>
                    <a:pt x="237080" y="0"/>
                  </a:moveTo>
                  <a:lnTo>
                    <a:pt x="1226898" y="0"/>
                  </a:lnTo>
                  <a:cubicBezTo>
                    <a:pt x="1252366" y="0"/>
                    <a:pt x="1274559" y="17347"/>
                    <a:pt x="1280709" y="42061"/>
                  </a:cubicBezTo>
                  <a:lnTo>
                    <a:pt x="1462975" y="774512"/>
                  </a:lnTo>
                  <a:cubicBezTo>
                    <a:pt x="1465493" y="784630"/>
                    <a:pt x="1463212" y="795343"/>
                    <a:pt x="1456791" y="803558"/>
                  </a:cubicBezTo>
                  <a:cubicBezTo>
                    <a:pt x="1450370" y="811772"/>
                    <a:pt x="1440524" y="816573"/>
                    <a:pt x="1430098" y="816573"/>
                  </a:cubicBezTo>
                  <a:lnTo>
                    <a:pt x="33880" y="816573"/>
                  </a:lnTo>
                  <a:cubicBezTo>
                    <a:pt x="23454" y="816573"/>
                    <a:pt x="13608" y="811772"/>
                    <a:pt x="7187" y="803558"/>
                  </a:cubicBezTo>
                  <a:cubicBezTo>
                    <a:pt x="766" y="795343"/>
                    <a:pt x="-1515" y="784630"/>
                    <a:pt x="1003" y="774512"/>
                  </a:cubicBezTo>
                  <a:lnTo>
                    <a:pt x="183269" y="42061"/>
                  </a:lnTo>
                  <a:cubicBezTo>
                    <a:pt x="189419" y="17347"/>
                    <a:pt x="211612" y="0"/>
                    <a:pt x="237080" y="0"/>
                  </a:cubicBezTo>
                  <a:close/>
                </a:path>
              </a:pathLst>
            </a:custGeom>
            <a:solidFill>
              <a:srgbClr val="5F8368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38100"/>
              <a:ext cx="1228906" cy="854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5400000">
            <a:off x="7163452" y="2251596"/>
            <a:ext cx="9286336" cy="5878046"/>
            <a:chOff x="0" y="0"/>
            <a:chExt cx="1396911" cy="884214"/>
          </a:xfrm>
        </p:grpSpPr>
        <p:sp>
          <p:nvSpPr>
            <p:cNvPr id="12" name="Freeform 12"/>
            <p:cNvSpPr/>
            <p:nvPr/>
          </p:nvSpPr>
          <p:spPr>
            <a:xfrm>
              <a:off x="8153" y="0"/>
              <a:ext cx="1380605" cy="884214"/>
            </a:xfrm>
            <a:custGeom>
              <a:avLst/>
              <a:gdLst/>
              <a:ahLst/>
              <a:cxnLst/>
              <a:rect l="l" t="t" r="r" b="b"/>
              <a:pathLst>
                <a:path w="1380605" h="884214">
                  <a:moveTo>
                    <a:pt x="235064" y="0"/>
                  </a:moveTo>
                  <a:lnTo>
                    <a:pt x="1145541" y="0"/>
                  </a:lnTo>
                  <a:cubicBezTo>
                    <a:pt x="1168960" y="0"/>
                    <a:pt x="1189275" y="16176"/>
                    <a:pt x="1194521" y="39000"/>
                  </a:cubicBezTo>
                  <a:lnTo>
                    <a:pt x="1379795" y="845213"/>
                  </a:lnTo>
                  <a:cubicBezTo>
                    <a:pt x="1381969" y="854672"/>
                    <a:pt x="1379713" y="864606"/>
                    <a:pt x="1373668" y="872198"/>
                  </a:cubicBezTo>
                  <a:cubicBezTo>
                    <a:pt x="1367622" y="879791"/>
                    <a:pt x="1358446" y="884214"/>
                    <a:pt x="1348741" y="884214"/>
                  </a:cubicBezTo>
                  <a:lnTo>
                    <a:pt x="31864" y="884214"/>
                  </a:lnTo>
                  <a:cubicBezTo>
                    <a:pt x="22159" y="884214"/>
                    <a:pt x="12983" y="879791"/>
                    <a:pt x="6937" y="872198"/>
                  </a:cubicBezTo>
                  <a:cubicBezTo>
                    <a:pt x="892" y="864606"/>
                    <a:pt x="-1364" y="854672"/>
                    <a:pt x="810" y="845213"/>
                  </a:cubicBezTo>
                  <a:lnTo>
                    <a:pt x="186084" y="39000"/>
                  </a:lnTo>
                  <a:cubicBezTo>
                    <a:pt x="191330" y="16176"/>
                    <a:pt x="211645" y="0"/>
                    <a:pt x="235064" y="0"/>
                  </a:cubicBezTo>
                  <a:close/>
                </a:path>
              </a:pathLst>
            </a:custGeom>
            <a:solidFill>
              <a:srgbClr val="86AB8A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-38100"/>
              <a:ext cx="1142911" cy="922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51134" y="2136666"/>
            <a:ext cx="1779134" cy="6106824"/>
            <a:chOff x="0" y="0"/>
            <a:chExt cx="468578" cy="160838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8578" cy="1608382"/>
            </a:xfrm>
            <a:custGeom>
              <a:avLst/>
              <a:gdLst/>
              <a:ahLst/>
              <a:cxnLst/>
              <a:rect l="l" t="t" r="r" b="b"/>
              <a:pathLst>
                <a:path w="468578" h="1608382">
                  <a:moveTo>
                    <a:pt x="208872" y="0"/>
                  </a:moveTo>
                  <a:lnTo>
                    <a:pt x="259706" y="0"/>
                  </a:lnTo>
                  <a:cubicBezTo>
                    <a:pt x="315102" y="0"/>
                    <a:pt x="368230" y="22006"/>
                    <a:pt x="407401" y="61177"/>
                  </a:cubicBezTo>
                  <a:cubicBezTo>
                    <a:pt x="446572" y="100349"/>
                    <a:pt x="468578" y="153476"/>
                    <a:pt x="468578" y="208872"/>
                  </a:cubicBezTo>
                  <a:lnTo>
                    <a:pt x="468578" y="1399509"/>
                  </a:lnTo>
                  <a:cubicBezTo>
                    <a:pt x="468578" y="1454906"/>
                    <a:pt x="446572" y="1508033"/>
                    <a:pt x="407401" y="1547204"/>
                  </a:cubicBezTo>
                  <a:cubicBezTo>
                    <a:pt x="368230" y="1586376"/>
                    <a:pt x="315102" y="1608382"/>
                    <a:pt x="259706" y="1608382"/>
                  </a:cubicBezTo>
                  <a:lnTo>
                    <a:pt x="208872" y="1608382"/>
                  </a:lnTo>
                  <a:cubicBezTo>
                    <a:pt x="153476" y="1608382"/>
                    <a:pt x="100349" y="1586376"/>
                    <a:pt x="61177" y="1547204"/>
                  </a:cubicBezTo>
                  <a:cubicBezTo>
                    <a:pt x="22006" y="1508033"/>
                    <a:pt x="0" y="1454906"/>
                    <a:pt x="0" y="1399509"/>
                  </a:cubicBezTo>
                  <a:lnTo>
                    <a:pt x="0" y="208872"/>
                  </a:lnTo>
                  <a:cubicBezTo>
                    <a:pt x="0" y="153476"/>
                    <a:pt x="22006" y="100349"/>
                    <a:pt x="61177" y="61177"/>
                  </a:cubicBezTo>
                  <a:cubicBezTo>
                    <a:pt x="100349" y="22006"/>
                    <a:pt x="153476" y="0"/>
                    <a:pt x="208872" y="0"/>
                  </a:cubicBezTo>
                  <a:close/>
                </a:path>
              </a:pathLst>
            </a:custGeom>
            <a:solidFill>
              <a:srgbClr val="C7E4C9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68578" cy="1646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376184" y="2098566"/>
            <a:ext cx="3060224" cy="727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67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Terapi og Rådgivning til Voksne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208377" y="1883153"/>
            <a:ext cx="1722361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b="1" spc="67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Tusaannga</a:t>
            </a:r>
            <a:endParaRPr lang="en-US" sz="2099" b="1" spc="67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325653" y="2197453"/>
            <a:ext cx="3060597" cy="62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b="1" spc="67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Terapi og Rådgivning til Studerende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1172" y="1695684"/>
            <a:ext cx="2736952" cy="943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b="1" spc="67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Terapi og Rådgivning til Børn og Unge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0485" y="3187743"/>
            <a:ext cx="2965806" cy="4409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633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8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Børn og unge, der oplever sorgreaktioner som følge af tab eller sygdom </a:t>
            </a:r>
          </a:p>
          <a:p>
            <a:pPr algn="l">
              <a:lnSpc>
                <a:spcPts val="2248"/>
              </a:lnSpc>
            </a:pPr>
            <a:endParaRPr lang="en-US" sz="1498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3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8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Børn og unge, der har været udsat for vold eller seksuelle overgreb </a:t>
            </a:r>
          </a:p>
          <a:p>
            <a:pPr algn="l">
              <a:lnSpc>
                <a:spcPts val="2248"/>
              </a:lnSpc>
            </a:pPr>
            <a:endParaRPr lang="en-US" sz="1498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3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8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Børn og unge, der udviser seksuel eller voldelig grænseoverskridende adfærd </a:t>
            </a:r>
          </a:p>
          <a:p>
            <a:pPr algn="l">
              <a:lnSpc>
                <a:spcPts val="2248"/>
              </a:lnSpc>
            </a:pPr>
            <a:endParaRPr lang="en-US" sz="1498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3" lvl="1" indent="-161817" algn="l">
              <a:lnSpc>
                <a:spcPts val="2249"/>
              </a:lnSpc>
              <a:buFont typeface="Arial"/>
              <a:buChar char="•"/>
            </a:pPr>
            <a:r>
              <a:rPr lang="en-US" sz="1498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Børn og unge med selvmordstanker eller selvskadende adfærd som følge af traumatiske oplevelser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36993" y="3671375"/>
            <a:ext cx="2637915" cy="312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Sorgreaktioner som følge af tab eller sygdom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Eksamensangst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Tristhed eller vrede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Ensomhed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Traumatiske oplevelser 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506493" y="3516381"/>
            <a:ext cx="2361703" cy="4132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Voksne, der har været udsat for vold eller seksuelle overgreb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Voksne, der oplever sorgreaktioner som følge af tab eller sygdom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Voksne med senfølger efter seksuelle overgreb i barndommen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Voksne, der udøver vold i nære relationer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200355" y="3168693"/>
            <a:ext cx="2460447" cy="217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Telefonrådgivning </a:t>
            </a:r>
          </a:p>
          <a:p>
            <a:pPr algn="l">
              <a:lnSpc>
                <a:spcPts val="252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algn="l">
              <a:lnSpc>
                <a:spcPts val="2520"/>
              </a:lnSpc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Gratis anonymt tilbud til alle borgere som har brug for rådgivning eller at snakke med nogen: telefonisk/sms/chat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759951" y="2284964"/>
            <a:ext cx="1107646" cy="581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U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L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R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V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</a:t>
            </a:r>
          </a:p>
          <a:p>
            <a:pPr algn="ctr">
              <a:lnSpc>
                <a:spcPts val="4586"/>
              </a:lnSpc>
            </a:pPr>
            <a:r>
              <a:rPr lang="en-US" sz="3821" b="1" spc="12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43867" y="3516381"/>
            <a:ext cx="2417755" cy="358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Voksne der er ofre for spiralsager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Voksne med selvmordstanker eller selvskadende adfærd som følge af traumatiske hændelser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Voksne med seksuelt krænkende adfærd over for børn og unge, eller tanker herom 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5383818" y="5830781"/>
            <a:ext cx="1720966" cy="2136372"/>
            <a:chOff x="0" y="0"/>
            <a:chExt cx="6732105" cy="835709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732143" cy="8357108"/>
            </a:xfrm>
            <a:custGeom>
              <a:avLst/>
              <a:gdLst/>
              <a:ahLst/>
              <a:cxnLst/>
              <a:rect l="l" t="t" r="r" b="b"/>
              <a:pathLst>
                <a:path w="6732143" h="8357108">
                  <a:moveTo>
                    <a:pt x="0" y="0"/>
                  </a:moveTo>
                  <a:lnTo>
                    <a:pt x="6732143" y="0"/>
                  </a:lnTo>
                  <a:lnTo>
                    <a:pt x="6732143" y="8357108"/>
                  </a:lnTo>
                  <a:lnTo>
                    <a:pt x="0" y="8357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kl-GL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31170" y="880497"/>
            <a:ext cx="14023170" cy="737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9"/>
              </a:lnSpc>
            </a:pPr>
            <a:r>
              <a:rPr lang="en-US" sz="434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Personer med handikap er også vores målgruppe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16647" y="2332108"/>
            <a:ext cx="17671353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Inulerivik er ikke et handikaptilbud - men personer med handicap er en del af vores målgruppe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20000" y="3474473"/>
            <a:ext cx="2567033" cy="290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56"/>
              </a:lnSpc>
              <a:spcBef>
                <a:spcPct val="0"/>
              </a:spcBef>
            </a:pPr>
            <a:r>
              <a:rPr lang="en-US" sz="16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Psykisk</a:t>
            </a:r>
            <a:r>
              <a:rPr lang="en-US" sz="16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6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mistrivsel</a:t>
            </a:r>
            <a:endParaRPr lang="en-US" sz="16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96794" y="3203125"/>
            <a:ext cx="2063800" cy="290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6"/>
              </a:lnSpc>
              <a:spcBef>
                <a:spcPct val="0"/>
              </a:spcBef>
            </a:pPr>
            <a:r>
              <a:rPr lang="en-US" sz="168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Traumer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37285" y="3809149"/>
            <a:ext cx="891409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Angst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32374" y="4193199"/>
            <a:ext cx="563166" cy="27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Sorg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56937" y="3524003"/>
            <a:ext cx="2516263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Belastningsreaktioner</a:t>
            </a:r>
            <a:endParaRPr lang="en-US" sz="15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201400" y="4269399"/>
            <a:ext cx="2490716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Seksuelle</a:t>
            </a:r>
            <a:r>
              <a:rPr lang="en-US" sz="15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overgreb</a:t>
            </a:r>
            <a:endParaRPr lang="en-US" sz="15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365490" y="3377013"/>
            <a:ext cx="3104975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Relationelle</a:t>
            </a:r>
            <a:r>
              <a:rPr lang="en-US" sz="15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problemer</a:t>
            </a:r>
            <a:endParaRPr lang="en-US" sz="15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720889" y="3984965"/>
            <a:ext cx="578197" cy="27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Kriser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77253" y="4052523"/>
            <a:ext cx="2030190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Sygdomsforløb</a:t>
            </a:r>
            <a:endParaRPr lang="en-US" sz="15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98859" y="4753066"/>
            <a:ext cx="16230600" cy="5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80" lvl="1" indent="-356240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Når en person med handikap kan have oplevet psykologiske problemstillinger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6647" y="5678895"/>
            <a:ext cx="12019779" cy="5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80" lvl="1" indent="-356240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Det er vigtigt at vi kender til vores faglig grænser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34436" y="6719024"/>
            <a:ext cx="15913467" cy="114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80" lvl="1" indent="-356240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Vi skal kunne rumme personer med handicap - men vi skal ikke foregive, at vi har kompetencer, som vi ikke har.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4436" y="8283028"/>
            <a:ext cx="15913467" cy="114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80" lvl="1" indent="-356240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Det er vigtigt at vi har en udgangspunkt i hvad den enkelte person har brug for - og hvad kan Inulerivik fagligt tilbyde?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73790" y="1463993"/>
            <a:ext cx="10956609" cy="7819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Erfaring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med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borgerfokuserede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støttetjenester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.</a:t>
            </a: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Vigtigheden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​​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tjenester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, der giver folk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mulighed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for at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søge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hjælp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tidligt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.</a:t>
            </a:r>
          </a:p>
          <a:p>
            <a:pPr algn="l">
              <a:lnSpc>
                <a:spcPts val="4064"/>
              </a:lnSpc>
              <a:spcBef>
                <a:spcPct val="0"/>
              </a:spcBef>
            </a:pP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Kerneprincipper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marL="476642" lvl="1" indent="-238321" algn="l">
              <a:lnSpc>
                <a:spcPts val="4064"/>
              </a:lnSpc>
              <a:spcBef>
                <a:spcPct val="0"/>
              </a:spcBef>
              <a:buFont typeface="Arial"/>
              <a:buChar char="•"/>
            </a:pP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Let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adgang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til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støtte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Mulighed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for anonym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rådgivning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Tidlig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intervention,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før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problemerne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eskalerer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Vejledning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følelsesmæssig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støtte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064"/>
              </a:lnSpc>
            </a:pP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Eksempler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på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effekt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Forældre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der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søger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rådgivning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før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situationer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bliver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til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kriser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Unge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rækker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ud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når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de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føler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sig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alene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Tidlige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samtaler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,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forhindrer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mere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alvorlige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interventioner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senere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Hovedbudskab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At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støtte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forældre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omsorgspersoner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tidligt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er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en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vigtig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måde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at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beskytte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børn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på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3859190" y="6929110"/>
            <a:ext cx="5377255" cy="3024706"/>
          </a:xfrm>
          <a:custGeom>
            <a:avLst/>
            <a:gdLst/>
            <a:ahLst/>
            <a:cxnLst/>
            <a:rect l="l" t="t" r="r" b="b"/>
            <a:pathLst>
              <a:path w="5377255" h="3024706">
                <a:moveTo>
                  <a:pt x="0" y="0"/>
                </a:moveTo>
                <a:lnTo>
                  <a:pt x="5377255" y="0"/>
                </a:lnTo>
                <a:lnTo>
                  <a:pt x="5377255" y="3024706"/>
                </a:lnTo>
                <a:lnTo>
                  <a:pt x="0" y="30247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l-GL"/>
          </a:p>
        </p:txBody>
      </p:sp>
      <p:grpSp>
        <p:nvGrpSpPr>
          <p:cNvPr id="4" name="Group 4"/>
          <p:cNvGrpSpPr/>
          <p:nvPr/>
        </p:nvGrpSpPr>
        <p:grpSpPr>
          <a:xfrm>
            <a:off x="1501511" y="1403041"/>
            <a:ext cx="13002182" cy="8477580"/>
            <a:chOff x="0" y="-47668"/>
            <a:chExt cx="2006087" cy="1307993"/>
          </a:xfrm>
        </p:grpSpPr>
        <p:sp>
          <p:nvSpPr>
            <p:cNvPr id="5" name="Freeform 5"/>
            <p:cNvSpPr/>
            <p:nvPr/>
          </p:nvSpPr>
          <p:spPr>
            <a:xfrm>
              <a:off x="260044" y="-47668"/>
              <a:ext cx="1746043" cy="1260325"/>
            </a:xfrm>
            <a:custGeom>
              <a:avLst/>
              <a:gdLst/>
              <a:ahLst/>
              <a:cxnLst/>
              <a:rect l="l" t="t" r="r" b="b"/>
              <a:pathLst>
                <a:path w="1746043" h="1260325">
                  <a:moveTo>
                    <a:pt x="13362" y="0"/>
                  </a:moveTo>
                  <a:lnTo>
                    <a:pt x="1732682" y="0"/>
                  </a:lnTo>
                  <a:cubicBezTo>
                    <a:pt x="1736225" y="0"/>
                    <a:pt x="1739624" y="1408"/>
                    <a:pt x="1742130" y="3914"/>
                  </a:cubicBezTo>
                  <a:cubicBezTo>
                    <a:pt x="1744636" y="6419"/>
                    <a:pt x="1746043" y="9818"/>
                    <a:pt x="1746043" y="13362"/>
                  </a:cubicBezTo>
                  <a:lnTo>
                    <a:pt x="1746043" y="1246963"/>
                  </a:lnTo>
                  <a:cubicBezTo>
                    <a:pt x="1746043" y="1250507"/>
                    <a:pt x="1744636" y="1253906"/>
                    <a:pt x="1742130" y="1256411"/>
                  </a:cubicBezTo>
                  <a:cubicBezTo>
                    <a:pt x="1739624" y="1258917"/>
                    <a:pt x="1736225" y="1260325"/>
                    <a:pt x="1732682" y="1260325"/>
                  </a:cubicBezTo>
                  <a:lnTo>
                    <a:pt x="13362" y="1260325"/>
                  </a:lnTo>
                  <a:cubicBezTo>
                    <a:pt x="9818" y="1260325"/>
                    <a:pt x="6419" y="1258917"/>
                    <a:pt x="3914" y="1256411"/>
                  </a:cubicBezTo>
                  <a:cubicBezTo>
                    <a:pt x="1408" y="1253906"/>
                    <a:pt x="0" y="1250507"/>
                    <a:pt x="0" y="1246963"/>
                  </a:cubicBezTo>
                  <a:lnTo>
                    <a:pt x="0" y="13362"/>
                  </a:lnTo>
                  <a:cubicBezTo>
                    <a:pt x="0" y="9818"/>
                    <a:pt x="1408" y="6419"/>
                    <a:pt x="3914" y="3914"/>
                  </a:cubicBezTo>
                  <a:cubicBezTo>
                    <a:pt x="6419" y="1408"/>
                    <a:pt x="9818" y="0"/>
                    <a:pt x="13362" y="0"/>
                  </a:cubicBezTo>
                  <a:close/>
                </a:path>
              </a:pathLst>
            </a:custGeom>
            <a:solidFill>
              <a:srgbClr val="FFFDF5">
                <a:alpha val="20784"/>
              </a:srgbClr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1746043" cy="126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01511" y="514364"/>
            <a:ext cx="15284977" cy="514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Erfaringer fra et borgerrettet afdeling</a:t>
            </a:r>
          </a:p>
        </p:txBody>
      </p:sp>
      <p:sp>
        <p:nvSpPr>
          <p:cNvPr id="8" name="Freeform 8"/>
          <p:cNvSpPr/>
          <p:nvPr/>
        </p:nvSpPr>
        <p:spPr>
          <a:xfrm>
            <a:off x="337461" y="76602"/>
            <a:ext cx="3754556" cy="4357952"/>
          </a:xfrm>
          <a:custGeom>
            <a:avLst/>
            <a:gdLst/>
            <a:ahLst/>
            <a:cxnLst/>
            <a:rect l="l" t="t" r="r" b="b"/>
            <a:pathLst>
              <a:path w="3754556" h="4357952">
                <a:moveTo>
                  <a:pt x="0" y="0"/>
                </a:moveTo>
                <a:lnTo>
                  <a:pt x="3754556" y="0"/>
                </a:lnTo>
                <a:lnTo>
                  <a:pt x="3754556" y="4357953"/>
                </a:lnTo>
                <a:lnTo>
                  <a:pt x="0" y="4357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0334" t="-6778"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5918" y="619087"/>
            <a:ext cx="11781124" cy="745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Erfaringer</a:t>
            </a:r>
            <a:r>
              <a:rPr lang="en-US" sz="44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med </a:t>
            </a:r>
            <a:r>
              <a:rPr lang="en-US" sz="44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personer</a:t>
            </a:r>
            <a:r>
              <a:rPr lang="en-US" sz="44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med handicap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2191335"/>
            <a:ext cx="16349965" cy="67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6" lvl="1" indent="-431803" algn="l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Alle henvisninger til Inulerivik vurderes altid individuelt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57" y="4537294"/>
            <a:ext cx="16349965" cy="138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6" lvl="1" indent="-431803" algn="l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Vi har erfaringer med sager hvor personer med handikap bliver henvist til Inulerivik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3047048"/>
            <a:ext cx="16349965" cy="138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6" lvl="1" indent="-431803" algn="l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Det betyder, at et handicap ikke i sig selv bliver en automatisk afvisningsgrund.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6027539"/>
            <a:ext cx="7840231" cy="67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6" lvl="1" indent="-431803" algn="l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 vurderingen kigger vi på: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74983" y="8636755"/>
            <a:ext cx="2766104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Hvad er den psykologsike problemstilling?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561205"/>
            <a:ext cx="3354437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Hvilken behandling efterspørges?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78542" y="7135932"/>
            <a:ext cx="3342531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Hvilke kognitive og kommunikative 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forudsætninger har personen?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44688" y="7687253"/>
            <a:ext cx="4114502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Hvilken støtte har personen omkring sig?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37788" y="6452612"/>
            <a:ext cx="4114502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Kan behandlingen tilpasses?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66821" y="7009884"/>
            <a:ext cx="4789438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Har terapeuterne de nødvendige kompetancer?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51831" y="8360530"/>
            <a:ext cx="4789438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Er der samtidig sundhedsfaglige eller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psykiatriske problemstillinger, som kræver andre fagpersoner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00540" y="8754547"/>
            <a:ext cx="4260883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Kan Inulerivik indgå som en del af et tværfagligt forløb?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859190" y="142284"/>
            <a:ext cx="5377255" cy="3024706"/>
          </a:xfrm>
          <a:custGeom>
            <a:avLst/>
            <a:gdLst/>
            <a:ahLst/>
            <a:cxnLst/>
            <a:rect l="l" t="t" r="r" b="b"/>
            <a:pathLst>
              <a:path w="5377255" h="3024706">
                <a:moveTo>
                  <a:pt x="0" y="0"/>
                </a:moveTo>
                <a:lnTo>
                  <a:pt x="5377255" y="0"/>
                </a:lnTo>
                <a:lnTo>
                  <a:pt x="5377255" y="3024705"/>
                </a:lnTo>
                <a:lnTo>
                  <a:pt x="0" y="3024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55619" y="393776"/>
            <a:ext cx="11222060" cy="490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Arbejdet</a:t>
            </a:r>
            <a:r>
              <a:rPr lang="en-US" sz="30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</a:t>
            </a:r>
            <a:r>
              <a:rPr lang="en-US" sz="30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Inulerivik</a:t>
            </a:r>
            <a:endParaRPr lang="en-US" sz="3000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47801" y="1076990"/>
            <a:ext cx="14437696" cy="8439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Holistisk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støtte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til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familier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Fokus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på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både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barnet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og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familiesystemet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Forståelse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den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bredere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sociale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kontekst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Traumeorienterede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tilgange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Mange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familier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er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berørt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både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personlige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og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generationsoverskridende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traumer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Helbredelse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kræver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forståelse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disse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oplevelser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Styrkelse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familier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hvor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det er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muligt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Målet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er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ikke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kun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beskyttelse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, men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også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heling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og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genopbygning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familieforhold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931"/>
              </a:lnSpc>
              <a:spcBef>
                <a:spcPct val="0"/>
              </a:spcBef>
            </a:pP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931"/>
              </a:lnSpc>
              <a:spcBef>
                <a:spcPct val="0"/>
              </a:spcBef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Samarbejde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med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andre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tjenester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Kommunale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tjenester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Politi</a:t>
            </a: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Sundhedspersonale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61073" lvl="1" indent="-230537" algn="l">
              <a:lnSpc>
                <a:spcPts val="3931"/>
              </a:lnSpc>
              <a:buFont typeface="Arial"/>
              <a:buChar char="•"/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Lokale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organisationer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931"/>
              </a:lnSpc>
              <a:spcBef>
                <a:spcPct val="0"/>
              </a:spcBef>
            </a:pP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931"/>
              </a:lnSpc>
              <a:spcBef>
                <a:spcPct val="0"/>
              </a:spcBef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Hovedbudskab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algn="l">
              <a:lnSpc>
                <a:spcPts val="3931"/>
              </a:lnSpc>
              <a:spcBef>
                <a:spcPct val="0"/>
              </a:spcBef>
            </a:pP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Beskyttelse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handler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ikke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kun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om intervention - det handler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også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om heling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og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genopbygning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stabilitet</a:t>
            </a:r>
            <a:r>
              <a:rPr lang="en-US" sz="2135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I </a:t>
            </a:r>
            <a:r>
              <a:rPr lang="en-US" sz="2135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familier</a:t>
            </a:r>
            <a:endParaRPr lang="en-US" sz="2135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63895" y="1183273"/>
            <a:ext cx="16861033" cy="8576853"/>
            <a:chOff x="0" y="-35563"/>
            <a:chExt cx="2601464" cy="1323310"/>
          </a:xfrm>
        </p:grpSpPr>
        <p:sp>
          <p:nvSpPr>
            <p:cNvPr id="5" name="Freeform 5"/>
            <p:cNvSpPr/>
            <p:nvPr/>
          </p:nvSpPr>
          <p:spPr>
            <a:xfrm>
              <a:off x="193099" y="-35563"/>
              <a:ext cx="2408365" cy="1287747"/>
            </a:xfrm>
            <a:custGeom>
              <a:avLst/>
              <a:gdLst/>
              <a:ahLst/>
              <a:cxnLst/>
              <a:rect l="l" t="t" r="r" b="b"/>
              <a:pathLst>
                <a:path w="2408365" h="1287747">
                  <a:moveTo>
                    <a:pt x="9687" y="0"/>
                  </a:moveTo>
                  <a:lnTo>
                    <a:pt x="2398678" y="0"/>
                  </a:lnTo>
                  <a:cubicBezTo>
                    <a:pt x="2401247" y="0"/>
                    <a:pt x="2403711" y="1021"/>
                    <a:pt x="2405527" y="2837"/>
                  </a:cubicBezTo>
                  <a:cubicBezTo>
                    <a:pt x="2407344" y="4654"/>
                    <a:pt x="2408365" y="7118"/>
                    <a:pt x="2408365" y="9687"/>
                  </a:cubicBezTo>
                  <a:lnTo>
                    <a:pt x="2408365" y="1278060"/>
                  </a:lnTo>
                  <a:cubicBezTo>
                    <a:pt x="2408365" y="1283410"/>
                    <a:pt x="2404028" y="1287747"/>
                    <a:pt x="2398678" y="1287747"/>
                  </a:cubicBezTo>
                  <a:lnTo>
                    <a:pt x="9687" y="1287747"/>
                  </a:lnTo>
                  <a:cubicBezTo>
                    <a:pt x="4337" y="1287747"/>
                    <a:pt x="0" y="1283410"/>
                    <a:pt x="0" y="1278060"/>
                  </a:cubicBezTo>
                  <a:lnTo>
                    <a:pt x="0" y="9687"/>
                  </a:lnTo>
                  <a:cubicBezTo>
                    <a:pt x="0" y="4337"/>
                    <a:pt x="4337" y="0"/>
                    <a:pt x="9687" y="0"/>
                  </a:cubicBezTo>
                  <a:close/>
                </a:path>
              </a:pathLst>
            </a:custGeom>
            <a:solidFill>
              <a:srgbClr val="FFFDF5">
                <a:alpha val="20784"/>
              </a:srgbClr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2408365" cy="1297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2895561" y="1489686"/>
            <a:ext cx="3627264" cy="6045440"/>
          </a:xfrm>
          <a:custGeom>
            <a:avLst/>
            <a:gdLst/>
            <a:ahLst/>
            <a:cxnLst/>
            <a:rect l="l" t="t" r="r" b="b"/>
            <a:pathLst>
              <a:path w="3627264" h="6045440">
                <a:moveTo>
                  <a:pt x="0" y="0"/>
                </a:moveTo>
                <a:lnTo>
                  <a:pt x="3627264" y="0"/>
                </a:lnTo>
                <a:lnTo>
                  <a:pt x="3627264" y="6045441"/>
                </a:lnTo>
                <a:lnTo>
                  <a:pt x="0" y="6045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8" name="Freeform 8"/>
          <p:cNvSpPr/>
          <p:nvPr/>
        </p:nvSpPr>
        <p:spPr>
          <a:xfrm>
            <a:off x="17527031" y="-269075"/>
            <a:ext cx="10825149" cy="10825149"/>
          </a:xfrm>
          <a:custGeom>
            <a:avLst/>
            <a:gdLst/>
            <a:ahLst/>
            <a:cxnLst/>
            <a:rect l="l" t="t" r="r" b="b"/>
            <a:pathLst>
              <a:path w="10825149" h="10825149">
                <a:moveTo>
                  <a:pt x="0" y="0"/>
                </a:moveTo>
                <a:lnTo>
                  <a:pt x="10825149" y="0"/>
                </a:lnTo>
                <a:lnTo>
                  <a:pt x="10825149" y="10825150"/>
                </a:lnTo>
                <a:lnTo>
                  <a:pt x="0" y="1082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9" name="Freeform 9"/>
          <p:cNvSpPr/>
          <p:nvPr/>
        </p:nvSpPr>
        <p:spPr>
          <a:xfrm>
            <a:off x="-10066918" y="-269075"/>
            <a:ext cx="10825149" cy="10825149"/>
          </a:xfrm>
          <a:custGeom>
            <a:avLst/>
            <a:gdLst/>
            <a:ahLst/>
            <a:cxnLst/>
            <a:rect l="l" t="t" r="r" b="b"/>
            <a:pathLst>
              <a:path w="10825149" h="10825149">
                <a:moveTo>
                  <a:pt x="0" y="0"/>
                </a:moveTo>
                <a:lnTo>
                  <a:pt x="10825149" y="0"/>
                </a:lnTo>
                <a:lnTo>
                  <a:pt x="10825149" y="10825150"/>
                </a:lnTo>
                <a:lnTo>
                  <a:pt x="0" y="1082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83583" y="887697"/>
            <a:ext cx="6462255" cy="8725365"/>
            <a:chOff x="0" y="0"/>
            <a:chExt cx="997052" cy="13462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7052" cy="1346223"/>
            </a:xfrm>
            <a:custGeom>
              <a:avLst/>
              <a:gdLst/>
              <a:ahLst/>
              <a:cxnLst/>
              <a:rect l="l" t="t" r="r" b="b"/>
              <a:pathLst>
                <a:path w="997052" h="1346223">
                  <a:moveTo>
                    <a:pt x="23399" y="0"/>
                  </a:moveTo>
                  <a:lnTo>
                    <a:pt x="973653" y="0"/>
                  </a:lnTo>
                  <a:cubicBezTo>
                    <a:pt x="979858" y="0"/>
                    <a:pt x="985810" y="2465"/>
                    <a:pt x="990198" y="6853"/>
                  </a:cubicBezTo>
                  <a:cubicBezTo>
                    <a:pt x="994586" y="11242"/>
                    <a:pt x="997052" y="17193"/>
                    <a:pt x="997052" y="23399"/>
                  </a:cubicBezTo>
                  <a:lnTo>
                    <a:pt x="997052" y="1322825"/>
                  </a:lnTo>
                  <a:cubicBezTo>
                    <a:pt x="997052" y="1329030"/>
                    <a:pt x="994586" y="1334982"/>
                    <a:pt x="990198" y="1339370"/>
                  </a:cubicBezTo>
                  <a:cubicBezTo>
                    <a:pt x="985810" y="1343758"/>
                    <a:pt x="979858" y="1346223"/>
                    <a:pt x="973653" y="1346223"/>
                  </a:cubicBezTo>
                  <a:lnTo>
                    <a:pt x="23399" y="1346223"/>
                  </a:lnTo>
                  <a:cubicBezTo>
                    <a:pt x="17193" y="1346223"/>
                    <a:pt x="11242" y="1343758"/>
                    <a:pt x="6853" y="1339370"/>
                  </a:cubicBezTo>
                  <a:cubicBezTo>
                    <a:pt x="2465" y="1334982"/>
                    <a:pt x="0" y="1329030"/>
                    <a:pt x="0" y="1322825"/>
                  </a:cubicBezTo>
                  <a:lnTo>
                    <a:pt x="0" y="23399"/>
                  </a:lnTo>
                  <a:cubicBezTo>
                    <a:pt x="0" y="17193"/>
                    <a:pt x="2465" y="11242"/>
                    <a:pt x="6853" y="6853"/>
                  </a:cubicBezTo>
                  <a:cubicBezTo>
                    <a:pt x="11242" y="2465"/>
                    <a:pt x="17193" y="0"/>
                    <a:pt x="23399" y="0"/>
                  </a:cubicBezTo>
                  <a:close/>
                </a:path>
              </a:pathLst>
            </a:custGeom>
            <a:solidFill>
              <a:srgbClr val="FFFDF5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997052" cy="13557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8"/>
                </a:lnSpc>
              </a:pPr>
              <a:endParaRPr/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August 2026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Igangværende behandlinger: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379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Venteliste: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125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i="1" spc="71">
                  <a:solidFill>
                    <a:srgbClr val="000000"/>
                  </a:solidFill>
                  <a:latin typeface="TT Commons Pro Bold Italics"/>
                  <a:ea typeface="TT Commons Pro Bold Italics"/>
                  <a:cs typeface="TT Commons Pro Bold Italics"/>
                  <a:sym typeface="TT Commons Pro Bold Italics"/>
                </a:rPr>
                <a:t>___________________________________________________</a:t>
              </a:r>
            </a:p>
            <a:p>
              <a:pPr algn="ctr">
                <a:lnSpc>
                  <a:spcPts val="2758"/>
                </a:lnSpc>
              </a:pPr>
              <a:endParaRPr lang="en-US" sz="2298" b="1" i="1" spc="71">
                <a:solidFill>
                  <a:srgbClr val="000000"/>
                </a:solidFill>
                <a:latin typeface="TT Commons Pro Bold Italics"/>
                <a:ea typeface="TT Commons Pro Bold Italics"/>
                <a:cs typeface="TT Commons Pro Bold Italics"/>
                <a:sym typeface="TT Commons Pro Bold Italics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i="1" spc="71">
                  <a:solidFill>
                    <a:srgbClr val="000000"/>
                  </a:solidFill>
                  <a:latin typeface="TT Commons Pro Bold Italics"/>
                  <a:ea typeface="TT Commons Pro Bold Italics"/>
                  <a:cs typeface="TT Commons Pro Bold Italics"/>
                  <a:sym typeface="TT Commons Pro Bold Italics"/>
                </a:rPr>
                <a:t>*</a:t>
              </a: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Igangværende behandlinger 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hos Børn og Unge: 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30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Derudover har børnenes forældre, plejeforældre også sideløbende samtaler med behandlerne.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Så behandlingen af et barn kan 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indebære i alt 5 mennesker.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 </a:t>
              </a:r>
            </a:p>
            <a:p>
              <a:pPr algn="ctr">
                <a:lnSpc>
                  <a:spcPts val="2519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83134" y="1212540"/>
            <a:ext cx="10463116" cy="8229600"/>
            <a:chOff x="0" y="0"/>
            <a:chExt cx="13950821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395082" y="-1395082"/>
              <a:ext cx="16740985" cy="13762964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1593880" y="9219907"/>
              <a:ext cx="310168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29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733152" y="3813543"/>
              <a:ext cx="465120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160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052626" y="6322169"/>
              <a:ext cx="465120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100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0419" y="9800720"/>
              <a:ext cx="310168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49720" y="9131007"/>
              <a:ext cx="310168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29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535906" y="9012050"/>
              <a:ext cx="310168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36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868337" y="9686420"/>
              <a:ext cx="155084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982916" y="9686420"/>
              <a:ext cx="155084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2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879387" y="192663"/>
            <a:ext cx="5134055" cy="679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1"/>
              </a:lnSpc>
              <a:spcBef>
                <a:spcPct val="0"/>
              </a:spcBef>
            </a:pPr>
            <a:r>
              <a:rPr lang="en-US" sz="399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Terapi og Rådgivning</a:t>
            </a:r>
          </a:p>
        </p:txBody>
      </p:sp>
      <p:sp>
        <p:nvSpPr>
          <p:cNvPr id="16" name="Freeform 16"/>
          <p:cNvSpPr/>
          <p:nvPr/>
        </p:nvSpPr>
        <p:spPr>
          <a:xfrm>
            <a:off x="-2476869" y="-2296192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7" name="Freeform 17"/>
          <p:cNvSpPr/>
          <p:nvPr/>
        </p:nvSpPr>
        <p:spPr>
          <a:xfrm>
            <a:off x="-2476869" y="9077545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8" name="Freeform 18"/>
          <p:cNvSpPr/>
          <p:nvPr/>
        </p:nvSpPr>
        <p:spPr>
          <a:xfrm>
            <a:off x="17259300" y="-2296192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9" name="Freeform 19"/>
          <p:cNvSpPr/>
          <p:nvPr/>
        </p:nvSpPr>
        <p:spPr>
          <a:xfrm>
            <a:off x="17259300" y="9077545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63178" y="166228"/>
            <a:ext cx="12555739" cy="10322223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1750011" y="7815100"/>
            <a:ext cx="23262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132998" y="5180973"/>
            <a:ext cx="34884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133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04967" y="3446097"/>
            <a:ext cx="34884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204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44000" y="8278950"/>
            <a:ext cx="23262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284691" y="8243390"/>
            <a:ext cx="23262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9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134520" y="8478975"/>
            <a:ext cx="11631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820321" y="8393250"/>
            <a:ext cx="11631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692138" y="5701423"/>
            <a:ext cx="38140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0697" y="1386219"/>
            <a:ext cx="8461135" cy="7911781"/>
            <a:chOff x="0" y="0"/>
            <a:chExt cx="11281513" cy="1054904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103764" y="-1103764"/>
              <a:ext cx="13245170" cy="12756569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9038695" y="7103779"/>
              <a:ext cx="2242818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5642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309174" y="3799988"/>
              <a:ext cx="2242818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7.082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985925" y="5338857"/>
              <a:ext cx="2186586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5.045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482402" y="6270292"/>
              <a:ext cx="2467746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3.835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887573" y="7226164"/>
              <a:ext cx="2917602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2.582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55714" y="7734824"/>
              <a:ext cx="1539918" cy="3009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1.748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712861" y="2852468"/>
              <a:ext cx="2242818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8.272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38497" y="1386219"/>
            <a:ext cx="7273203" cy="8168626"/>
            <a:chOff x="0" y="0"/>
            <a:chExt cx="1122172" cy="12603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22172" cy="1260325"/>
            </a:xfrm>
            <a:custGeom>
              <a:avLst/>
              <a:gdLst/>
              <a:ahLst/>
              <a:cxnLst/>
              <a:rect l="l" t="t" r="r" b="b"/>
              <a:pathLst>
                <a:path w="1122172" h="1260325">
                  <a:moveTo>
                    <a:pt x="20790" y="0"/>
                  </a:moveTo>
                  <a:lnTo>
                    <a:pt x="1101382" y="0"/>
                  </a:lnTo>
                  <a:cubicBezTo>
                    <a:pt x="1112864" y="0"/>
                    <a:pt x="1122172" y="9308"/>
                    <a:pt x="1122172" y="20790"/>
                  </a:cubicBezTo>
                  <a:lnTo>
                    <a:pt x="1122172" y="1239535"/>
                  </a:lnTo>
                  <a:cubicBezTo>
                    <a:pt x="1122172" y="1245049"/>
                    <a:pt x="1119981" y="1250337"/>
                    <a:pt x="1116082" y="1254236"/>
                  </a:cubicBezTo>
                  <a:cubicBezTo>
                    <a:pt x="1112184" y="1258135"/>
                    <a:pt x="1106896" y="1260325"/>
                    <a:pt x="1101382" y="1260325"/>
                  </a:cubicBezTo>
                  <a:lnTo>
                    <a:pt x="20790" y="1260325"/>
                  </a:lnTo>
                  <a:cubicBezTo>
                    <a:pt x="9308" y="1260325"/>
                    <a:pt x="0" y="1251017"/>
                    <a:pt x="0" y="1239535"/>
                  </a:cubicBezTo>
                  <a:lnTo>
                    <a:pt x="0" y="20790"/>
                  </a:lnTo>
                  <a:cubicBezTo>
                    <a:pt x="0" y="15276"/>
                    <a:pt x="2190" y="9988"/>
                    <a:pt x="6089" y="6089"/>
                  </a:cubicBezTo>
                  <a:cubicBezTo>
                    <a:pt x="9988" y="2190"/>
                    <a:pt x="15276" y="0"/>
                    <a:pt x="20790" y="0"/>
                  </a:cubicBezTo>
                  <a:close/>
                </a:path>
              </a:pathLst>
            </a:custGeom>
            <a:solidFill>
              <a:srgbClr val="FFFDF5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122172" cy="126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8"/>
                </a:lnSpc>
              </a:pPr>
              <a:endParaRPr/>
            </a:p>
            <a:p>
              <a:pPr algn="ctr">
                <a:lnSpc>
                  <a:spcPts val="2758"/>
                </a:lnSpc>
              </a:pPr>
              <a:r>
                <a:rPr lang="en-US" sz="2298" b="1" u="sng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2020-2026</a:t>
              </a:r>
            </a:p>
            <a:p>
              <a:pPr algn="ctr">
                <a:lnSpc>
                  <a:spcPts val="2518"/>
                </a:lnSpc>
              </a:pPr>
              <a:endParaRPr lang="en-US" sz="2298" b="1" u="sng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Akutte henvendelser:</a:t>
              </a: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950</a:t>
              </a: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I gennemsnit om ugen:</a:t>
              </a: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3</a:t>
              </a: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 Henvendelser under selvmordsforsøg:</a:t>
              </a: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2046</a:t>
              </a: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u="sng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Januar - august 2026</a:t>
              </a:r>
            </a:p>
            <a:p>
              <a:pPr algn="ctr">
                <a:lnSpc>
                  <a:spcPts val="2758"/>
                </a:lnSpc>
              </a:pPr>
              <a:endParaRPr lang="en-US" sz="2298" b="1" u="sng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 Henvendelser under selvmordsforsøg:</a:t>
              </a: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331</a:t>
              </a:r>
            </a:p>
            <a:p>
              <a:pPr algn="ctr">
                <a:lnSpc>
                  <a:spcPts val="2519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575539" y="241658"/>
            <a:ext cx="3136923" cy="67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1"/>
              </a:lnSpc>
              <a:spcBef>
                <a:spcPct val="0"/>
              </a:spcBef>
            </a:pPr>
            <a:r>
              <a:rPr lang="en-US" sz="399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TUSAANNGA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259300" y="-2296192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6" name="Freeform 16"/>
          <p:cNvSpPr/>
          <p:nvPr/>
        </p:nvSpPr>
        <p:spPr>
          <a:xfrm>
            <a:off x="-2476869" y="-2296192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7" name="Freeform 17"/>
          <p:cNvSpPr/>
          <p:nvPr/>
        </p:nvSpPr>
        <p:spPr>
          <a:xfrm>
            <a:off x="-2480033" y="9077545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8" name="Freeform 18"/>
          <p:cNvSpPr/>
          <p:nvPr/>
        </p:nvSpPr>
        <p:spPr>
          <a:xfrm>
            <a:off x="17259300" y="9077545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79112" y="1664011"/>
            <a:ext cx="14812644" cy="226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1141" lvl="1" indent="-330571" algn="l">
              <a:lnSpc>
                <a:spcPts val="4501"/>
              </a:lnSpc>
              <a:buFont typeface="Arial"/>
              <a:buChar char="•"/>
            </a:pPr>
            <a:r>
              <a:rPr lang="en-US" sz="30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Inulerivik skal ikke være eksperter på alle former for handicap. Men vi skal være eksperter i vores eget fagområde - psykoterapeutisk og psykologisk behandling - samtidig være dygtige til at samarbejde med dem, der har den specialiserede viden, vi ikke selv har.</a:t>
            </a:r>
          </a:p>
        </p:txBody>
      </p:sp>
      <p:sp>
        <p:nvSpPr>
          <p:cNvPr id="3" name="Freeform 3" descr="lined abstract shape"/>
          <p:cNvSpPr/>
          <p:nvPr/>
        </p:nvSpPr>
        <p:spPr>
          <a:xfrm rot="-7098053">
            <a:off x="4973210" y="2865546"/>
            <a:ext cx="12752552" cy="20212974"/>
          </a:xfrm>
          <a:custGeom>
            <a:avLst/>
            <a:gdLst/>
            <a:ahLst/>
            <a:cxnLst/>
            <a:rect l="l" t="t" r="r" b="b"/>
            <a:pathLst>
              <a:path w="12752552" h="20212974">
                <a:moveTo>
                  <a:pt x="0" y="0"/>
                </a:moveTo>
                <a:lnTo>
                  <a:pt x="12752553" y="0"/>
                </a:lnTo>
                <a:lnTo>
                  <a:pt x="12752553" y="20212974"/>
                </a:lnTo>
                <a:lnTo>
                  <a:pt x="0" y="20212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 descr="lined abstract shape"/>
          <p:cNvSpPr/>
          <p:nvPr/>
        </p:nvSpPr>
        <p:spPr>
          <a:xfrm rot="-7098053">
            <a:off x="2023868" y="2865546"/>
            <a:ext cx="12752552" cy="20212974"/>
          </a:xfrm>
          <a:custGeom>
            <a:avLst/>
            <a:gdLst/>
            <a:ahLst/>
            <a:cxnLst/>
            <a:rect l="l" t="t" r="r" b="b"/>
            <a:pathLst>
              <a:path w="12752552" h="20212974">
                <a:moveTo>
                  <a:pt x="0" y="0"/>
                </a:moveTo>
                <a:lnTo>
                  <a:pt x="12752553" y="0"/>
                </a:lnTo>
                <a:lnTo>
                  <a:pt x="12752553" y="20212974"/>
                </a:lnTo>
                <a:lnTo>
                  <a:pt x="0" y="20212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TextBox 5"/>
          <p:cNvSpPr txBox="1"/>
          <p:nvPr/>
        </p:nvSpPr>
        <p:spPr>
          <a:xfrm>
            <a:off x="6324601" y="428949"/>
            <a:ext cx="4627374" cy="1085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Afslutning</a:t>
            </a:r>
            <a:endParaRPr lang="en-US" sz="6400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79112" y="4483181"/>
            <a:ext cx="14812644" cy="1695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1141" lvl="1" indent="-330571" algn="l">
              <a:lnSpc>
                <a:spcPts val="4501"/>
              </a:lnSpc>
              <a:buFont typeface="Arial"/>
              <a:buChar char="•"/>
            </a:pPr>
            <a:r>
              <a:rPr lang="en-US" sz="30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Hvis vi siger, at personer med handicap har samme ret til psykisk sundhed og behandling som andre, så skal vi også være opmærksom på, om vores egne systemer skaber barrierer.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9112" y="6397938"/>
            <a:ext cx="14812644" cy="1123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1141" lvl="1" indent="-330571" algn="l">
              <a:lnSpc>
                <a:spcPts val="4501"/>
              </a:lnSpc>
              <a:buFont typeface="Arial"/>
              <a:buChar char="•"/>
            </a:pPr>
            <a:r>
              <a:rPr lang="en-US" sz="30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En person kan godt have brug for psykologisk behandling, men måske har personen samtidig: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1439" y="8064121"/>
            <a:ext cx="311120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Svært ved at kommunikere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56415" y="8586510"/>
            <a:ext cx="213171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ledsager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3744" y="9108898"/>
            <a:ext cx="2503388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 tegnesprog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61065" y="7929819"/>
            <a:ext cx="288151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Kognitive vanskeligheder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66062" y="8452207"/>
            <a:ext cx="246816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længere tid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19291" y="8974595"/>
            <a:ext cx="257046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gentalgelser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74137" y="7883609"/>
            <a:ext cx="608806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en anden måde at strukturere samtalen på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10178" y="8705990"/>
            <a:ext cx="6018907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for, at pårørende eller støtteperson inddrages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79112" y="1864036"/>
            <a:ext cx="14812644" cy="226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1141" lvl="1" indent="-330571" algn="l">
              <a:lnSpc>
                <a:spcPts val="4501"/>
              </a:lnSpc>
              <a:buFont typeface="Arial"/>
              <a:buChar char="•"/>
            </a:pPr>
            <a:r>
              <a:rPr lang="en-US" sz="30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Inulerivik skal ikke være eksperter på alle former for handicap. Men vi skal være eksperter i vores eget fagområde - psykoterapeutisk og psykologisk behandling - samtidig være dygtige til at samarbejde med dem, der har den specialiserede viden, vi ikke selv har.</a:t>
            </a:r>
          </a:p>
        </p:txBody>
      </p:sp>
      <p:sp>
        <p:nvSpPr>
          <p:cNvPr id="3" name="Freeform 3" descr="lined abstract shape"/>
          <p:cNvSpPr/>
          <p:nvPr/>
        </p:nvSpPr>
        <p:spPr>
          <a:xfrm rot="-7098053">
            <a:off x="4973210" y="2865546"/>
            <a:ext cx="12752552" cy="20212974"/>
          </a:xfrm>
          <a:custGeom>
            <a:avLst/>
            <a:gdLst/>
            <a:ahLst/>
            <a:cxnLst/>
            <a:rect l="l" t="t" r="r" b="b"/>
            <a:pathLst>
              <a:path w="12752552" h="20212974">
                <a:moveTo>
                  <a:pt x="0" y="0"/>
                </a:moveTo>
                <a:lnTo>
                  <a:pt x="12752553" y="0"/>
                </a:lnTo>
                <a:lnTo>
                  <a:pt x="12752553" y="20212974"/>
                </a:lnTo>
                <a:lnTo>
                  <a:pt x="0" y="20212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 descr="lined abstract shape"/>
          <p:cNvSpPr/>
          <p:nvPr/>
        </p:nvSpPr>
        <p:spPr>
          <a:xfrm rot="-7098053">
            <a:off x="2023868" y="2865546"/>
            <a:ext cx="12752552" cy="20212974"/>
          </a:xfrm>
          <a:custGeom>
            <a:avLst/>
            <a:gdLst/>
            <a:ahLst/>
            <a:cxnLst/>
            <a:rect l="l" t="t" r="r" b="b"/>
            <a:pathLst>
              <a:path w="12752552" h="20212974">
                <a:moveTo>
                  <a:pt x="0" y="0"/>
                </a:moveTo>
                <a:lnTo>
                  <a:pt x="12752553" y="0"/>
                </a:lnTo>
                <a:lnTo>
                  <a:pt x="12752553" y="20212974"/>
                </a:lnTo>
                <a:lnTo>
                  <a:pt x="0" y="20212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TextBox 5"/>
          <p:cNvSpPr txBox="1"/>
          <p:nvPr/>
        </p:nvSpPr>
        <p:spPr>
          <a:xfrm>
            <a:off x="6553200" y="428949"/>
            <a:ext cx="4398849" cy="1085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Afslutning</a:t>
            </a:r>
            <a:endParaRPr lang="en-US" sz="6400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79112" y="4483181"/>
            <a:ext cx="14812644" cy="1695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1141" lvl="1" indent="-330571" algn="l">
              <a:lnSpc>
                <a:spcPts val="4501"/>
              </a:lnSpc>
              <a:buFont typeface="Arial"/>
              <a:buChar char="•"/>
            </a:pPr>
            <a:r>
              <a:rPr lang="en-US" sz="30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Hvis vi siger, at personer med handicap har samme ret til psykisk sundhed og behandling som andre, så skal vi også være opmærksom på, om vores egne systemer skaber barrierer.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9112" y="6531288"/>
            <a:ext cx="14812644" cy="1123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1141" lvl="1" indent="-330571" algn="l">
              <a:lnSpc>
                <a:spcPts val="4501"/>
              </a:lnSpc>
              <a:buFont typeface="Arial"/>
              <a:buChar char="•"/>
            </a:pPr>
            <a:r>
              <a:rPr lang="en-US" sz="30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En person kan godt have brug for psykologisk behandling, men måske har personen samtidig: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1439" y="8064121"/>
            <a:ext cx="311120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Svært ved at kommunikere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56415" y="8586510"/>
            <a:ext cx="213171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ledsager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3744" y="9108898"/>
            <a:ext cx="2503388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 tegnesprog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61065" y="7929819"/>
            <a:ext cx="288151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Kognitive vanskeligheder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66062" y="8452207"/>
            <a:ext cx="246816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længere tid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19291" y="8974595"/>
            <a:ext cx="257046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gentalgelser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74137" y="7883609"/>
            <a:ext cx="608806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 en anden måde at strukturere samtalen på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10178" y="8705990"/>
            <a:ext cx="6018907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Behov for, at pårørende eller støtteperson inddrages</a:t>
            </a:r>
          </a:p>
        </p:txBody>
      </p:sp>
      <p:sp>
        <p:nvSpPr>
          <p:cNvPr id="16" name="TextBox 16"/>
          <p:cNvSpPr txBox="1"/>
          <p:nvPr/>
        </p:nvSpPr>
        <p:spPr>
          <a:xfrm rot="-1656699">
            <a:off x="-26488" y="4025516"/>
            <a:ext cx="18288000" cy="19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1">
                <a:solidFill>
                  <a:srgbClr val="FF3B4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Er det personen, der ikke kan rummes - eller er det vores tilbud, der ikke er fleksibelt nok?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2750" y="2762250"/>
            <a:ext cx="4762500" cy="4762500"/>
          </a:xfrm>
          <a:custGeom>
            <a:avLst/>
            <a:gdLst/>
            <a:ahLst/>
            <a:cxnLst/>
            <a:rect l="l" t="t" r="r" b="b"/>
            <a:pathLst>
              <a:path w="4762500" h="4762500">
                <a:moveTo>
                  <a:pt x="0" y="0"/>
                </a:moveTo>
                <a:lnTo>
                  <a:pt x="4762500" y="0"/>
                </a:lnTo>
                <a:lnTo>
                  <a:pt x="4762500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1346</Words>
  <Application>Microsoft Office PowerPoint</Application>
  <PresentationFormat>Brugerdefineret</PresentationFormat>
  <Paragraphs>386</Paragraphs>
  <Slides>18</Slides>
  <Notes>6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13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32" baseType="lpstr">
      <vt:lpstr>Open Sans 1 Bold</vt:lpstr>
      <vt:lpstr>Arial</vt:lpstr>
      <vt:lpstr>Roboto Bold</vt:lpstr>
      <vt:lpstr>Open Sans 2</vt:lpstr>
      <vt:lpstr>Playfair Display</vt:lpstr>
      <vt:lpstr>Canva Sans Bold</vt:lpstr>
      <vt:lpstr>Open Sans 2 Bold</vt:lpstr>
      <vt:lpstr>Open Sans 1</vt:lpstr>
      <vt:lpstr>TT Commons Pro Bold Italics</vt:lpstr>
      <vt:lpstr>Playfair Display Bold</vt:lpstr>
      <vt:lpstr>TT Commons Pro Bold</vt:lpstr>
      <vt:lpstr>Calibri</vt:lpstr>
      <vt:lpstr>TT Commons Pro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Præsentation til 25.08.2026 DA </dc:title>
  <cp:lastModifiedBy>Nadia Olsen</cp:lastModifiedBy>
  <cp:revision>2</cp:revision>
  <dcterms:created xsi:type="dcterms:W3CDTF">2006-08-16T00:00:00Z</dcterms:created>
  <dcterms:modified xsi:type="dcterms:W3CDTF">2026-09-08T16:44:46Z</dcterms:modified>
  <dc:identifier>DAHTNDMZjHI</dc:identifier>
</cp:coreProperties>
</file>