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671" r:id="rId2"/>
    <p:sldId id="256" r:id="rId3"/>
    <p:sldId id="684" r:id="rId4"/>
    <p:sldId id="269" r:id="rId5"/>
    <p:sldId id="263" r:id="rId6"/>
    <p:sldId id="261" r:id="rId7"/>
    <p:sldId id="258" r:id="rId8"/>
    <p:sldId id="268" r:id="rId9"/>
    <p:sldId id="681" r:id="rId10"/>
    <p:sldId id="277" r:id="rId11"/>
    <p:sldId id="675" r:id="rId12"/>
    <p:sldId id="284" r:id="rId13"/>
    <p:sldId id="677" r:id="rId14"/>
    <p:sldId id="273" r:id="rId15"/>
    <p:sldId id="288" r:id="rId16"/>
    <p:sldId id="282" r:id="rId17"/>
    <p:sldId id="281" r:id="rId18"/>
    <p:sldId id="271" r:id="rId19"/>
    <p:sldId id="674" r:id="rId20"/>
    <p:sldId id="279" r:id="rId21"/>
    <p:sldId id="291" r:id="rId22"/>
    <p:sldId id="668" r:id="rId23"/>
    <p:sldId id="682" r:id="rId24"/>
    <p:sldId id="669" r:id="rId25"/>
    <p:sldId id="676" r:id="rId26"/>
    <p:sldId id="270" r:id="rId27"/>
    <p:sldId id="289" r:id="rId28"/>
    <p:sldId id="286" r:id="rId29"/>
    <p:sldId id="290" r:id="rId30"/>
    <p:sldId id="287" r:id="rId31"/>
    <p:sldId id="283" r:id="rId32"/>
    <p:sldId id="672" r:id="rId33"/>
    <p:sldId id="264" r:id="rId34"/>
    <p:sldId id="648" r:id="rId35"/>
    <p:sldId id="618" r:id="rId36"/>
    <p:sldId id="292" r:id="rId37"/>
    <p:sldId id="652" r:id="rId38"/>
    <p:sldId id="667" r:id="rId39"/>
    <p:sldId id="280" r:id="rId40"/>
    <p:sldId id="680" r:id="rId4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greber" id="{12EB52ED-172B-4C8B-94EB-94E4740609EC}">
          <p14:sldIdLst>
            <p14:sldId id="671"/>
            <p14:sldId id="256"/>
            <p14:sldId id="684"/>
            <p14:sldId id="269"/>
            <p14:sldId id="263"/>
            <p14:sldId id="261"/>
            <p14:sldId id="258"/>
            <p14:sldId id="268"/>
          </p14:sldIdLst>
        </p14:section>
        <p14:section name="Byggeri" id="{84004E08-96AE-4604-B341-CC2784F7F2E3}">
          <p14:sldIdLst>
            <p14:sldId id="681"/>
            <p14:sldId id="277"/>
            <p14:sldId id="675"/>
            <p14:sldId id="284"/>
            <p14:sldId id="677"/>
            <p14:sldId id="273"/>
            <p14:sldId id="288"/>
            <p14:sldId id="282"/>
            <p14:sldId id="281"/>
            <p14:sldId id="271"/>
          </p14:sldIdLst>
        </p14:section>
        <p14:section name="Turisme" id="{5381F45A-463F-4077-86EB-B9DF22C908D6}">
          <p14:sldIdLst>
            <p14:sldId id="674"/>
            <p14:sldId id="279"/>
            <p14:sldId id="291"/>
            <p14:sldId id="668"/>
          </p14:sldIdLst>
        </p14:section>
        <p14:section name="UD: natur" id="{906E3300-7078-4FA9-A5FD-27241173F776}">
          <p14:sldIdLst>
            <p14:sldId id="682"/>
            <p14:sldId id="669"/>
          </p14:sldIdLst>
        </p14:section>
        <p14:section name="Transport" id="{DEB1B4C6-24E0-4D2C-9D17-404F2ADB0986}">
          <p14:sldIdLst>
            <p14:sldId id="676"/>
            <p14:sldId id="270"/>
            <p14:sldId id="289"/>
            <p14:sldId id="286"/>
          </p14:sldIdLst>
        </p14:section>
        <p14:section name="Boliger" id="{9B552666-713E-48D5-9DBF-30BE370B211F}">
          <p14:sldIdLst>
            <p14:sldId id="290"/>
            <p14:sldId id="287"/>
            <p14:sldId id="283"/>
          </p14:sldIdLst>
        </p14:section>
        <p14:section name="It og web" id="{616C5A75-10FC-40BF-AE5B-BD971E0E9338}">
          <p14:sldIdLst>
            <p14:sldId id="672"/>
            <p14:sldId id="264"/>
            <p14:sldId id="648"/>
            <p14:sldId id="618"/>
            <p14:sldId id="292"/>
            <p14:sldId id="652"/>
            <p14:sldId id="667"/>
          </p14:sldIdLst>
        </p14:section>
        <p14:section name="Afslutning" id="{8776A362-B13D-4834-8112-25F9A5E5B94E}">
          <p14:sldIdLst>
            <p14:sldId id="280"/>
            <p14:sldId id="6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Mørkt layou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88" autoAdjust="0"/>
    <p:restoredTop sz="94660" autoAdjust="0"/>
  </p:normalViewPr>
  <p:slideViewPr>
    <p:cSldViewPr snapToGrid="0">
      <p:cViewPr>
        <p:scale>
          <a:sx n="92" d="100"/>
          <a:sy n="92" d="100"/>
        </p:scale>
        <p:origin x="-276" y="459"/>
      </p:cViewPr>
      <p:guideLst/>
    </p:cSldViewPr>
  </p:slideViewPr>
  <p:outlineViewPr>
    <p:cViewPr>
      <p:scale>
        <a:sx n="33" d="100"/>
        <a:sy n="33" d="100"/>
      </p:scale>
      <p:origin x="0" y="-3761"/>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106" d="100"/>
          <a:sy n="106" d="100"/>
        </p:scale>
        <p:origin x="424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72F8125-A51A-E5F4-F050-9273DC708E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0B403293-5AEC-1221-D02B-69862D712D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17BAA0-D793-49A2-BCDB-4C789F8EEDAC}" type="datetimeFigureOut">
              <a:rPr lang="da-DK" smtClean="0"/>
              <a:t>30-05-2024</a:t>
            </a:fld>
            <a:endParaRPr lang="da-DK"/>
          </a:p>
        </p:txBody>
      </p:sp>
      <p:sp>
        <p:nvSpPr>
          <p:cNvPr id="4" name="Pladsholder til sidefod 3">
            <a:extLst>
              <a:ext uri="{FF2B5EF4-FFF2-40B4-BE49-F238E27FC236}">
                <a16:creationId xmlns:a16="http://schemas.microsoft.com/office/drawing/2014/main" id="{99ECB70C-36BC-C4C3-E972-A235A3F88F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6638FBA1-0D2B-9C39-C79E-F38B51280D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1ADCF9-7C74-46B3-8A54-2B6F2E47550F}" type="slidenum">
              <a:rPr lang="da-DK" smtClean="0"/>
              <a:t>‹nr.›</a:t>
            </a:fld>
            <a:endParaRPr lang="da-DK"/>
          </a:p>
        </p:txBody>
      </p:sp>
    </p:spTree>
    <p:extLst>
      <p:ext uri="{BB962C8B-B14F-4D97-AF65-F5344CB8AC3E}">
        <p14:creationId xmlns:p14="http://schemas.microsoft.com/office/powerpoint/2010/main" val="39811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C7B66-B50A-48A6-8861-1E7B849F83D5}" type="datetimeFigureOut">
              <a:rPr lang="da-DK" smtClean="0"/>
              <a:t>30-05-2024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9EEDC-213E-4FF9-B9B7-5592776715EB}" type="slidenum">
              <a:rPr lang="da-DK" smtClean="0"/>
              <a:t>‹nr.›</a:t>
            </a:fld>
            <a:endParaRPr lang="da-DK"/>
          </a:p>
        </p:txBody>
      </p:sp>
    </p:spTree>
    <p:extLst>
      <p:ext uri="{BB962C8B-B14F-4D97-AF65-F5344CB8AC3E}">
        <p14:creationId xmlns:p14="http://schemas.microsoft.com/office/powerpoint/2010/main" val="284984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59EEDC-213E-4FF9-B9B7-5592776715EB}" type="slidenum">
              <a:rPr lang="da-DK" smtClean="0"/>
              <a:t>33</a:t>
            </a:fld>
            <a:endParaRPr lang="da-DK"/>
          </a:p>
        </p:txBody>
      </p:sp>
    </p:spTree>
    <p:extLst>
      <p:ext uri="{BB962C8B-B14F-4D97-AF65-F5344CB8AC3E}">
        <p14:creationId xmlns:p14="http://schemas.microsoft.com/office/powerpoint/2010/main" val="1470072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6C4F3E5-26D9-428D-ADA0-ABADC3064074}" type="slidenum">
              <a:rPr lang="da-DK" smtClean="0"/>
              <a:t>38</a:t>
            </a:fld>
            <a:endParaRPr lang="da-DK"/>
          </a:p>
        </p:txBody>
      </p:sp>
    </p:spTree>
    <p:extLst>
      <p:ext uri="{BB962C8B-B14F-4D97-AF65-F5344CB8AC3E}">
        <p14:creationId xmlns:p14="http://schemas.microsoft.com/office/powerpoint/2010/main" val="92486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24DA5-8460-21E8-C87B-CFF9DD588CA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2496974-7BD7-17B6-6A61-5052E81095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EA3F3E4-3387-0B45-CED9-F58F0BD8E1C6}"/>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5" name="Pladsholder til sidefod 4">
            <a:extLst>
              <a:ext uri="{FF2B5EF4-FFF2-40B4-BE49-F238E27FC236}">
                <a16:creationId xmlns:a16="http://schemas.microsoft.com/office/drawing/2014/main" id="{3B44CCB2-0912-ABFE-B097-1B08A32767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379A2F9-197A-6897-1320-5CCCBEF20792}"/>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2260162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80B354-BF83-1306-1C05-5F921F8D09F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FECBCDA-8E4B-3FC1-876A-BCD14AB41C2A}"/>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5CA4467-4F97-592B-8045-56587F85896A}"/>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5" name="Pladsholder til sidefod 4">
            <a:extLst>
              <a:ext uri="{FF2B5EF4-FFF2-40B4-BE49-F238E27FC236}">
                <a16:creationId xmlns:a16="http://schemas.microsoft.com/office/drawing/2014/main" id="{45B1F298-3F6F-534F-2E4D-885F03C42D0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E5283BB-46D0-A33B-3F7E-42ADD14DCA98}"/>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357238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1D9FD84-8BCC-3553-7B34-BEDA854FBE4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B27E6EAC-A4D7-5F53-EBFC-95C88A738C4E}"/>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615FAC2-48D6-25AF-AAC4-E384931D28B1}"/>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5" name="Pladsholder til sidefod 4">
            <a:extLst>
              <a:ext uri="{FF2B5EF4-FFF2-40B4-BE49-F238E27FC236}">
                <a16:creationId xmlns:a16="http://schemas.microsoft.com/office/drawing/2014/main" id="{45BF215C-9851-F21C-B4D6-D0F290A6A49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F02331F-8856-2FF6-6790-7503EAE1F190}"/>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4174377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2ACA0-4BE4-6FFD-3C4F-FC73A2627BD7}"/>
              </a:ext>
            </a:extLst>
          </p:cNvPr>
          <p:cNvSpPr>
            <a:spLocks noGrp="1"/>
          </p:cNvSpPr>
          <p:nvPr>
            <p:ph type="title"/>
          </p:nvPr>
        </p:nvSpPr>
        <p:spPr>
          <a:xfrm>
            <a:off x="838200" y="365125"/>
            <a:ext cx="10515600" cy="1083285"/>
          </a:xfrm>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F976196-FF18-6C61-3381-952B4A838038}"/>
              </a:ext>
            </a:extLst>
          </p:cNvPr>
          <p:cNvSpPr>
            <a:spLocks noGrp="1"/>
          </p:cNvSpPr>
          <p:nvPr>
            <p:ph idx="1"/>
          </p:nvPr>
        </p:nvSpPr>
        <p:spPr>
          <a:xfrm>
            <a:off x="838200" y="5345723"/>
            <a:ext cx="10515600" cy="1147151"/>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lidenummer 5">
            <a:extLst>
              <a:ext uri="{FF2B5EF4-FFF2-40B4-BE49-F238E27FC236}">
                <a16:creationId xmlns:a16="http://schemas.microsoft.com/office/drawing/2014/main" id="{3471A32E-FCAA-9C98-A8FA-870F4E104A92}"/>
              </a:ext>
            </a:extLst>
          </p:cNvPr>
          <p:cNvSpPr>
            <a:spLocks noGrp="1"/>
          </p:cNvSpPr>
          <p:nvPr>
            <p:ph type="sldNum" sz="quarter" idx="12"/>
          </p:nvPr>
        </p:nvSpPr>
        <p:spPr/>
        <p:txBody>
          <a:bodyPr/>
          <a:lstStyle/>
          <a:p>
            <a:fld id="{E6F1F721-84CC-4F1A-A569-0A10F52DBE31}" type="slidenum">
              <a:rPr lang="da-DK" smtClean="0"/>
              <a:t>‹nr.›</a:t>
            </a:fld>
            <a:endParaRPr lang="da-DK"/>
          </a:p>
        </p:txBody>
      </p:sp>
      <p:sp>
        <p:nvSpPr>
          <p:cNvPr id="7" name="Pladsholder til indhold 2">
            <a:extLst>
              <a:ext uri="{FF2B5EF4-FFF2-40B4-BE49-F238E27FC236}">
                <a16:creationId xmlns:a16="http://schemas.microsoft.com/office/drawing/2014/main" id="{B55CDBBC-3CEE-F316-F931-0E3EC2FE716B}"/>
              </a:ext>
            </a:extLst>
          </p:cNvPr>
          <p:cNvSpPr>
            <a:spLocks noGrp="1"/>
          </p:cNvSpPr>
          <p:nvPr>
            <p:ph idx="13"/>
          </p:nvPr>
        </p:nvSpPr>
        <p:spPr>
          <a:xfrm>
            <a:off x="804985" y="1690688"/>
            <a:ext cx="10515600" cy="341275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Rutediagram: Forbindelse 7">
            <a:extLst>
              <a:ext uri="{FF2B5EF4-FFF2-40B4-BE49-F238E27FC236}">
                <a16:creationId xmlns:a16="http://schemas.microsoft.com/office/drawing/2014/main" id="{B6C112A5-32C3-B43E-A9F3-01B53CA895C3}"/>
              </a:ext>
            </a:extLst>
          </p:cNvPr>
          <p:cNvSpPr/>
          <p:nvPr userDrawn="1"/>
        </p:nvSpPr>
        <p:spPr>
          <a:xfrm>
            <a:off x="170166" y="570170"/>
            <a:ext cx="668034" cy="673193"/>
          </a:xfrm>
          <a:prstGeom prst="flowChartConnector">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ln>
                <a:solidFill>
                  <a:schemeClr val="bg1"/>
                </a:solidFill>
              </a:ln>
              <a:solidFill>
                <a:srgbClr val="FFC000"/>
              </a:solidFill>
            </a:endParaRPr>
          </a:p>
        </p:txBody>
      </p:sp>
    </p:spTree>
    <p:extLst>
      <p:ext uri="{BB962C8B-B14F-4D97-AF65-F5344CB8AC3E}">
        <p14:creationId xmlns:p14="http://schemas.microsoft.com/office/powerpoint/2010/main" val="296883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24817-1DE7-99DB-DEFD-AD6346585A02}"/>
              </a:ext>
            </a:extLst>
          </p:cNvPr>
          <p:cNvSpPr>
            <a:spLocks noGrp="1"/>
          </p:cNvSpPr>
          <p:nvPr>
            <p:ph type="title"/>
          </p:nvPr>
        </p:nvSpPr>
        <p:spPr>
          <a:xfrm>
            <a:off x="1243194" y="464778"/>
            <a:ext cx="10811713" cy="1525455"/>
          </a:xfrm>
        </p:spPr>
        <p:txBody>
          <a:bodyPr anchor="t">
            <a:noAutofit/>
          </a:bodyPr>
          <a:lstStyle>
            <a:lvl1pPr algn="l">
              <a:defRPr sz="600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690906C3-C80C-3E9F-E00B-42C5711C87BF}"/>
              </a:ext>
            </a:extLst>
          </p:cNvPr>
          <p:cNvSpPr>
            <a:spLocks noGrp="1"/>
          </p:cNvSpPr>
          <p:nvPr>
            <p:ph type="body" idx="1"/>
          </p:nvPr>
        </p:nvSpPr>
        <p:spPr>
          <a:xfrm>
            <a:off x="1243194" y="2227903"/>
            <a:ext cx="4970684" cy="4294720"/>
          </a:xfrm>
        </p:spPr>
        <p:txBody>
          <a:bodyPr>
            <a:normAutofit/>
          </a:bodyPr>
          <a:lstStyle>
            <a:lvl1pPr marL="0" indent="0">
              <a:buNone/>
              <a:defRPr sz="2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sp>
        <p:nvSpPr>
          <p:cNvPr id="6" name="Pladsholder til slidenummer 5">
            <a:extLst>
              <a:ext uri="{FF2B5EF4-FFF2-40B4-BE49-F238E27FC236}">
                <a16:creationId xmlns:a16="http://schemas.microsoft.com/office/drawing/2014/main" id="{CF3866EA-3ACC-B208-DF5D-80C357C46605}"/>
              </a:ext>
            </a:extLst>
          </p:cNvPr>
          <p:cNvSpPr>
            <a:spLocks noGrp="1"/>
          </p:cNvSpPr>
          <p:nvPr>
            <p:ph type="sldNum" sz="quarter" idx="12"/>
          </p:nvPr>
        </p:nvSpPr>
        <p:spPr>
          <a:xfrm>
            <a:off x="9236045" y="6395168"/>
            <a:ext cx="2743200" cy="365125"/>
          </a:xfrm>
        </p:spPr>
        <p:txBody>
          <a:bodyPr/>
          <a:lstStyle/>
          <a:p>
            <a:fld id="{E6F1F721-84CC-4F1A-A569-0A10F52DBE31}" type="slidenum">
              <a:rPr lang="da-DK" smtClean="0"/>
              <a:t>‹nr.›</a:t>
            </a:fld>
            <a:endParaRPr lang="da-DK"/>
          </a:p>
        </p:txBody>
      </p:sp>
      <p:sp>
        <p:nvSpPr>
          <p:cNvPr id="8" name="Rutediagram: Forbindelse 7">
            <a:extLst>
              <a:ext uri="{FF2B5EF4-FFF2-40B4-BE49-F238E27FC236}">
                <a16:creationId xmlns:a16="http://schemas.microsoft.com/office/drawing/2014/main" id="{7AEF5AA6-D564-0BE1-D6E0-AEB7FB34C659}"/>
              </a:ext>
            </a:extLst>
          </p:cNvPr>
          <p:cNvSpPr/>
          <p:nvPr userDrawn="1"/>
        </p:nvSpPr>
        <p:spPr>
          <a:xfrm>
            <a:off x="452606" y="613084"/>
            <a:ext cx="668034" cy="673193"/>
          </a:xfrm>
          <a:prstGeom prst="flowChartConnector">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ln>
                <a:solidFill>
                  <a:schemeClr val="bg1"/>
                </a:solidFill>
              </a:ln>
              <a:solidFill>
                <a:srgbClr val="FFC000"/>
              </a:solidFill>
            </a:endParaRPr>
          </a:p>
        </p:txBody>
      </p:sp>
      <p:sp>
        <p:nvSpPr>
          <p:cNvPr id="12" name="Pladsholder til tekst 2">
            <a:extLst>
              <a:ext uri="{FF2B5EF4-FFF2-40B4-BE49-F238E27FC236}">
                <a16:creationId xmlns:a16="http://schemas.microsoft.com/office/drawing/2014/main" id="{9C05B4DE-7F37-599F-58A7-BA46C0672091}"/>
              </a:ext>
            </a:extLst>
          </p:cNvPr>
          <p:cNvSpPr>
            <a:spLocks noGrp="1"/>
          </p:cNvSpPr>
          <p:nvPr>
            <p:ph type="body" idx="13"/>
          </p:nvPr>
        </p:nvSpPr>
        <p:spPr>
          <a:xfrm>
            <a:off x="6417215" y="2227903"/>
            <a:ext cx="5672879" cy="4294720"/>
          </a:xfrm>
        </p:spPr>
        <p:txBody>
          <a:bodyPr>
            <a:normAutofit/>
          </a:bodyPr>
          <a:lstStyle>
            <a:lvl1pPr marL="0" indent="0">
              <a:buNone/>
              <a:defRPr sz="2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spTree>
    <p:extLst>
      <p:ext uri="{BB962C8B-B14F-4D97-AF65-F5344CB8AC3E}">
        <p14:creationId xmlns:p14="http://schemas.microsoft.com/office/powerpoint/2010/main" val="13959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BC363-4571-9DDE-DF5A-F4BB861DC0E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CF6DAB3-5703-BD38-237E-480D755FA95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8812D7F8-CDDE-0D36-0BF1-BB94D239E77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DE52D3E-359D-E364-C578-1A9A052DE739}"/>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6" name="Pladsholder til sidefod 5">
            <a:extLst>
              <a:ext uri="{FF2B5EF4-FFF2-40B4-BE49-F238E27FC236}">
                <a16:creationId xmlns:a16="http://schemas.microsoft.com/office/drawing/2014/main" id="{4216DBCD-1E28-4F01-A1D5-F740DCA2CA0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0171277-C01D-94F8-5961-05E653601882}"/>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331674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457E73-062A-8EFD-51EA-1CA7BAB337E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006A89D-70D3-E3B2-4385-F260FCCF60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14DAD51-F558-4408-7FC8-D0321C33D29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F1BD6F8-8727-F35A-7057-3E158E69C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5DE1D34-FF97-9CD5-DA86-66F015505FA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B4C4596-4ACA-BAF8-D765-8A0030FFB05B}"/>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8" name="Pladsholder til sidefod 7">
            <a:extLst>
              <a:ext uri="{FF2B5EF4-FFF2-40B4-BE49-F238E27FC236}">
                <a16:creationId xmlns:a16="http://schemas.microsoft.com/office/drawing/2014/main" id="{E3FA0F3E-BF98-7EBF-612A-7FABBCBA6E6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3671F383-DAB7-188F-4437-62A5952D4C4E}"/>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3714702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3321D-E974-1CB8-2161-EF70B77D65B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91BB4C87-436A-896C-8173-C7BD4ED5F61E}"/>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4" name="Pladsholder til sidefod 3">
            <a:extLst>
              <a:ext uri="{FF2B5EF4-FFF2-40B4-BE49-F238E27FC236}">
                <a16:creationId xmlns:a16="http://schemas.microsoft.com/office/drawing/2014/main" id="{A1A46523-A796-AC8E-7813-31BC86CE9C9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623B720-8734-4011-E946-A523C7291608}"/>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1929567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CAA1F01-39FB-61FE-7F0B-56856BEFD4AD}"/>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3" name="Pladsholder til sidefod 2">
            <a:extLst>
              <a:ext uri="{FF2B5EF4-FFF2-40B4-BE49-F238E27FC236}">
                <a16:creationId xmlns:a16="http://schemas.microsoft.com/office/drawing/2014/main" id="{C4DC6799-D06F-2400-B1F5-19F70098131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22C4E23-2684-2042-2057-5C8A4DAA314D}"/>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656199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18C37-80D8-E54C-4196-877D4789CB8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E25B9C2-6703-8B1F-DD20-C82D1136E2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5B297B5-447C-569A-DC3E-11EAF6B8B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8E449F7-6E34-0D67-2F57-AAFAA4EB0C64}"/>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6" name="Pladsholder til sidefod 5">
            <a:extLst>
              <a:ext uri="{FF2B5EF4-FFF2-40B4-BE49-F238E27FC236}">
                <a16:creationId xmlns:a16="http://schemas.microsoft.com/office/drawing/2014/main" id="{112AB5AA-DD55-0BAA-D32A-E43721DC33E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0B3EAFC-B832-D306-808E-372A1E37C655}"/>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2092174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21667-707B-4D5E-B97E-CEB575158FD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909FEE2-43C0-6676-0CCD-64A863B5A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CF92ED4-039F-00C5-91E7-EA372DD58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D9C2B7D-ABB6-79FF-3BDB-8D9318F2B5D6}"/>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6" name="Pladsholder til sidefod 5">
            <a:extLst>
              <a:ext uri="{FF2B5EF4-FFF2-40B4-BE49-F238E27FC236}">
                <a16:creationId xmlns:a16="http://schemas.microsoft.com/office/drawing/2014/main" id="{62B95B77-1446-2138-20D4-F91C3C3A7C5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A599AA4-E632-B749-7CE8-7DDB0D37BAFC}"/>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1010277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7EDA658-28D5-1A56-F9D4-D2D470514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B155380-C7E5-9614-D405-EE6B06F3E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4273089-23FF-106A-4DAA-6613AB4034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97210A-5CC7-4B5A-8D7E-B66740E89926}" type="datetimeFigureOut">
              <a:rPr lang="da-DK" smtClean="0"/>
              <a:t>30-05-2024</a:t>
            </a:fld>
            <a:endParaRPr lang="da-DK"/>
          </a:p>
        </p:txBody>
      </p:sp>
      <p:sp>
        <p:nvSpPr>
          <p:cNvPr id="5" name="Pladsholder til sidefod 4">
            <a:extLst>
              <a:ext uri="{FF2B5EF4-FFF2-40B4-BE49-F238E27FC236}">
                <a16:creationId xmlns:a16="http://schemas.microsoft.com/office/drawing/2014/main" id="{F479AFB3-0054-239E-767D-949A2A9693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69AD2309-ADCD-38EA-08EF-5F49AC03F2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F1F721-84CC-4F1A-A569-0A10F52DBE31}" type="slidenum">
              <a:rPr lang="da-DK" smtClean="0"/>
              <a:t>‹nr.›</a:t>
            </a:fld>
            <a:endParaRPr lang="da-DK"/>
          </a:p>
        </p:txBody>
      </p:sp>
    </p:spTree>
    <p:extLst>
      <p:ext uri="{BB962C8B-B14F-4D97-AF65-F5344CB8AC3E}">
        <p14:creationId xmlns:p14="http://schemas.microsoft.com/office/powerpoint/2010/main" val="4167210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98DBA9-D94C-9537-8657-C51A855D3500}"/>
              </a:ext>
            </a:extLst>
          </p:cNvPr>
          <p:cNvSpPr>
            <a:spLocks noGrp="1"/>
          </p:cNvSpPr>
          <p:nvPr>
            <p:ph type="title"/>
          </p:nvPr>
        </p:nvSpPr>
        <p:spPr/>
        <p:txBody>
          <a:bodyPr/>
          <a:lstStyle/>
          <a:p>
            <a:r>
              <a:rPr lang="da-DK" dirty="0"/>
              <a:t>UD: Under forskellige verdensmål</a:t>
            </a:r>
          </a:p>
        </p:txBody>
      </p:sp>
      <p:sp>
        <p:nvSpPr>
          <p:cNvPr id="5" name="Pladsholder til indhold 4">
            <a:extLst>
              <a:ext uri="{FF2B5EF4-FFF2-40B4-BE49-F238E27FC236}">
                <a16:creationId xmlns:a16="http://schemas.microsoft.com/office/drawing/2014/main" id="{2B0B11A6-7FFD-8B67-AF47-1616CAB4E23B}"/>
              </a:ext>
            </a:extLst>
          </p:cNvPr>
          <p:cNvSpPr>
            <a:spLocks noGrp="1"/>
          </p:cNvSpPr>
          <p:nvPr>
            <p:ph idx="1"/>
          </p:nvPr>
        </p:nvSpPr>
        <p:spPr/>
        <p:txBody>
          <a:bodyPr/>
          <a:lstStyle/>
          <a:p>
            <a:r>
              <a:rPr lang="da-DK" dirty="0"/>
              <a:t>Overskrifter for </a:t>
            </a:r>
            <a:r>
              <a:rPr lang="da-DK" dirty="0" err="1"/>
              <a:t>FNs</a:t>
            </a:r>
            <a:r>
              <a:rPr lang="da-DK" dirty="0"/>
              <a:t> 17 verdensmål</a:t>
            </a:r>
          </a:p>
          <a:p>
            <a:r>
              <a:rPr lang="da-DK" dirty="0"/>
              <a:t>Universelt design kan relatere sig til flere af dem</a:t>
            </a:r>
          </a:p>
        </p:txBody>
      </p:sp>
      <p:pic>
        <p:nvPicPr>
          <p:cNvPr id="8" name="Pladsholder til indhold 7" descr="Oversigt over FNs 17 verdensmål">
            <a:extLst>
              <a:ext uri="{FF2B5EF4-FFF2-40B4-BE49-F238E27FC236}">
                <a16:creationId xmlns:a16="http://schemas.microsoft.com/office/drawing/2014/main" id="{97FBFFF5-EF5D-A5BF-4FC0-E5D5153EB9E7}"/>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2645703" y="1690688"/>
            <a:ext cx="6833919" cy="3413125"/>
          </a:xfrm>
          <a:prstGeom prst="rect">
            <a:avLst/>
          </a:prstGeom>
        </p:spPr>
      </p:pic>
    </p:spTree>
    <p:extLst>
      <p:ext uri="{BB962C8B-B14F-4D97-AF65-F5344CB8AC3E}">
        <p14:creationId xmlns:p14="http://schemas.microsoft.com/office/powerpoint/2010/main" val="3679483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17AA31-C955-AB41-8415-CE35BFD7700E}"/>
              </a:ext>
            </a:extLst>
          </p:cNvPr>
          <p:cNvSpPr>
            <a:spLocks noGrp="1"/>
          </p:cNvSpPr>
          <p:nvPr>
            <p:ph type="title"/>
          </p:nvPr>
        </p:nvSpPr>
        <p:spPr/>
        <p:txBody>
          <a:bodyPr>
            <a:normAutofit fontScale="90000"/>
          </a:bodyPr>
          <a:lstStyle/>
          <a:p>
            <a:r>
              <a:rPr lang="da-DK" dirty="0"/>
              <a:t>UD: Tænke brugergrupper bredt, både med og uden funktionsnedsættelser</a:t>
            </a:r>
          </a:p>
        </p:txBody>
      </p:sp>
      <p:sp>
        <p:nvSpPr>
          <p:cNvPr id="3" name="Pladsholder til tekst 2">
            <a:extLst>
              <a:ext uri="{FF2B5EF4-FFF2-40B4-BE49-F238E27FC236}">
                <a16:creationId xmlns:a16="http://schemas.microsoft.com/office/drawing/2014/main" id="{C0C53BAA-AF61-9AC0-ED74-AF67EC009819}"/>
              </a:ext>
            </a:extLst>
          </p:cNvPr>
          <p:cNvSpPr>
            <a:spLocks noGrp="1"/>
          </p:cNvSpPr>
          <p:nvPr>
            <p:ph type="body" idx="1"/>
          </p:nvPr>
        </p:nvSpPr>
        <p:spPr/>
        <p:txBody>
          <a:bodyPr/>
          <a:lstStyle/>
          <a:p>
            <a:r>
              <a:rPr lang="da-DK" dirty="0"/>
              <a:t>Behov der bør ses på, fx:</a:t>
            </a:r>
          </a:p>
          <a:p>
            <a:pPr marL="457200" indent="-457200">
              <a:buFont typeface="Arial" panose="020B0604020202020204" pitchFamily="34" charset="0"/>
              <a:buChar char="•"/>
            </a:pPr>
            <a:r>
              <a:rPr lang="da-DK" dirty="0"/>
              <a:t>Fysiske?</a:t>
            </a:r>
          </a:p>
          <a:p>
            <a:pPr marL="457200" indent="-457200">
              <a:buFont typeface="Arial" panose="020B0604020202020204" pitchFamily="34" charset="0"/>
              <a:buChar char="•"/>
            </a:pPr>
            <a:r>
              <a:rPr lang="da-DK" dirty="0"/>
              <a:t>Sansemæssige?</a:t>
            </a:r>
          </a:p>
          <a:p>
            <a:pPr marL="457200" indent="-457200">
              <a:buFont typeface="Arial" panose="020B0604020202020204" pitchFamily="34" charset="0"/>
              <a:buChar char="•"/>
            </a:pPr>
            <a:r>
              <a:rPr lang="da-DK" dirty="0"/>
              <a:t>Servicemæssige?</a:t>
            </a:r>
          </a:p>
          <a:p>
            <a:pPr marL="457200" indent="-457200">
              <a:buFont typeface="Arial" panose="020B0604020202020204" pitchFamily="34" charset="0"/>
              <a:buChar char="•"/>
            </a:pPr>
            <a:r>
              <a:rPr lang="da-DK" dirty="0"/>
              <a:t>Kognitive?</a:t>
            </a:r>
          </a:p>
          <a:p>
            <a:pPr marL="457200" indent="-457200">
              <a:buFont typeface="Arial" panose="020B0604020202020204" pitchFamily="34" charset="0"/>
              <a:buChar char="•"/>
            </a:pPr>
            <a:r>
              <a:rPr lang="da-DK" dirty="0"/>
              <a:t>Kulturelle?</a:t>
            </a:r>
          </a:p>
          <a:p>
            <a:pPr marL="457200" indent="-457200">
              <a:buFont typeface="Arial" panose="020B0604020202020204" pitchFamily="34" charset="0"/>
              <a:buChar char="•"/>
            </a:pPr>
            <a:r>
              <a:rPr lang="da-DK" dirty="0"/>
              <a:t>Personlige?</a:t>
            </a:r>
          </a:p>
          <a:p>
            <a:pPr marL="457200" indent="-457200">
              <a:buFont typeface="Arial" panose="020B0604020202020204" pitchFamily="34" charset="0"/>
              <a:buChar char="•"/>
            </a:pPr>
            <a:r>
              <a:rPr lang="da-DK" dirty="0"/>
              <a:t>Helt almene?</a:t>
            </a:r>
          </a:p>
        </p:txBody>
      </p:sp>
      <p:sp>
        <p:nvSpPr>
          <p:cNvPr id="4" name="Pladsholder til tekst 3">
            <a:extLst>
              <a:ext uri="{FF2B5EF4-FFF2-40B4-BE49-F238E27FC236}">
                <a16:creationId xmlns:a16="http://schemas.microsoft.com/office/drawing/2014/main" id="{947DFDC2-34D7-D0B4-D506-8B8DC66236CA}"/>
              </a:ext>
            </a:extLst>
          </p:cNvPr>
          <p:cNvSpPr>
            <a:spLocks noGrp="1"/>
          </p:cNvSpPr>
          <p:nvPr>
            <p:ph type="body" idx="13"/>
          </p:nvPr>
        </p:nvSpPr>
        <p:spPr/>
        <p:txBody>
          <a:bodyPr/>
          <a:lstStyle/>
          <a:p>
            <a:endParaRPr lang="da-DK" dirty="0"/>
          </a:p>
        </p:txBody>
      </p:sp>
      <p:pic>
        <p:nvPicPr>
          <p:cNvPr id="5" name="Billede 4" descr="Skitse af brugere tegnet i profil, med gule og grå farver">
            <a:extLst>
              <a:ext uri="{FF2B5EF4-FFF2-40B4-BE49-F238E27FC236}">
                <a16:creationId xmlns:a16="http://schemas.microsoft.com/office/drawing/2014/main" id="{B570B62F-0B6A-B807-DCE1-7D36C2EC2C12}"/>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6442" y="2874052"/>
            <a:ext cx="7375558" cy="1993716"/>
          </a:xfrm>
          <a:prstGeom prst="rect">
            <a:avLst/>
          </a:prstGeom>
        </p:spPr>
      </p:pic>
    </p:spTree>
    <p:extLst>
      <p:ext uri="{BB962C8B-B14F-4D97-AF65-F5344CB8AC3E}">
        <p14:creationId xmlns:p14="http://schemas.microsoft.com/office/powerpoint/2010/main" val="3199932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104530-AAC7-0C51-65EB-B9FE73250DD5}"/>
              </a:ext>
            </a:extLst>
          </p:cNvPr>
          <p:cNvSpPr>
            <a:spLocks noGrp="1"/>
          </p:cNvSpPr>
          <p:nvPr>
            <p:ph type="title"/>
          </p:nvPr>
        </p:nvSpPr>
        <p:spPr/>
        <p:txBody>
          <a:bodyPr/>
          <a:lstStyle/>
          <a:p>
            <a:r>
              <a:rPr lang="da-DK" dirty="0"/>
              <a:t>UD: Mere om sansemæssige aspekter</a:t>
            </a:r>
          </a:p>
        </p:txBody>
      </p:sp>
      <p:sp>
        <p:nvSpPr>
          <p:cNvPr id="8" name="Pladsholder til indhold 7">
            <a:extLst>
              <a:ext uri="{FF2B5EF4-FFF2-40B4-BE49-F238E27FC236}">
                <a16:creationId xmlns:a16="http://schemas.microsoft.com/office/drawing/2014/main" id="{F1C6EE8F-B76D-D8CC-8521-80421469E636}"/>
              </a:ext>
            </a:extLst>
          </p:cNvPr>
          <p:cNvSpPr>
            <a:spLocks noGrp="1"/>
          </p:cNvSpPr>
          <p:nvPr>
            <p:ph idx="1"/>
          </p:nvPr>
        </p:nvSpPr>
        <p:spPr/>
        <p:txBody>
          <a:bodyPr/>
          <a:lstStyle/>
          <a:p>
            <a:r>
              <a:rPr lang="da-DK" dirty="0"/>
              <a:t>Eksempel på emner i CEN standard 17210 (Funktionskrav) og CEN TR 17621 (Tekniske specifikationer)</a:t>
            </a:r>
          </a:p>
        </p:txBody>
      </p:sp>
      <p:pic>
        <p:nvPicPr>
          <p:cNvPr id="9" name="Pladsholder til indhold 6" descr="Billedet handler om ligeværdig brug af rum, og nævner en tilgængelig rute gennem rummet helt frem til plads som oplægsholder, god akustik og lydforstærkning, siddemuligheder for prsoner med særlige pladsbehov, godt indeklima,tilstrækkelig dørbredde og manøvreplads, visuel kontrast, god belysning, godt dagslys, teleslynge, projektor, belysning til mundaflæsning og tegnsprog. ">
            <a:extLst>
              <a:ext uri="{FF2B5EF4-FFF2-40B4-BE49-F238E27FC236}">
                <a16:creationId xmlns:a16="http://schemas.microsoft.com/office/drawing/2014/main" id="{74B306F4-4A53-9A60-749C-CDB118453EDD}"/>
              </a:ext>
            </a:extLst>
          </p:cNvPr>
          <p:cNvPicPr>
            <a:picLocks noGrp="1"/>
          </p:cNvPicPr>
          <p:nvPr>
            <p:ph idx="13"/>
          </p:nvPr>
        </p:nvPicPr>
        <p:blipFill>
          <a:blip r:embed="rId2">
            <a:extLst>
              <a:ext uri="{28A0092B-C50C-407E-A947-70E740481C1C}">
                <a14:useLocalDpi xmlns:a14="http://schemas.microsoft.com/office/drawing/2010/main" val="0"/>
              </a:ext>
            </a:extLst>
          </a:blip>
          <a:stretch/>
        </p:blipFill>
        <p:spPr>
          <a:xfrm>
            <a:off x="1113759" y="1380308"/>
            <a:ext cx="9763667" cy="3583578"/>
          </a:xfrm>
          <a:prstGeom prst="rect">
            <a:avLst/>
          </a:prstGeom>
        </p:spPr>
      </p:pic>
    </p:spTree>
    <p:extLst>
      <p:ext uri="{BB962C8B-B14F-4D97-AF65-F5344CB8AC3E}">
        <p14:creationId xmlns:p14="http://schemas.microsoft.com/office/powerpoint/2010/main" val="137343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CA275-5458-63B0-9BC5-06255D05C9FC}"/>
              </a:ext>
            </a:extLst>
          </p:cNvPr>
          <p:cNvSpPr>
            <a:spLocks noGrp="1"/>
          </p:cNvSpPr>
          <p:nvPr>
            <p:ph type="title"/>
          </p:nvPr>
        </p:nvSpPr>
        <p:spPr/>
        <p:txBody>
          <a:bodyPr/>
          <a:lstStyle/>
          <a:p>
            <a:r>
              <a:rPr lang="da-DK" sz="5400" dirty="0"/>
              <a:t>UD: Mange helt almene behov</a:t>
            </a:r>
          </a:p>
        </p:txBody>
      </p:sp>
      <p:sp>
        <p:nvSpPr>
          <p:cNvPr id="3" name="Pladsholder til tekst 2">
            <a:extLst>
              <a:ext uri="{FF2B5EF4-FFF2-40B4-BE49-F238E27FC236}">
                <a16:creationId xmlns:a16="http://schemas.microsoft.com/office/drawing/2014/main" id="{41CDC717-C32C-07AF-2628-7DBD33B85649}"/>
              </a:ext>
            </a:extLst>
          </p:cNvPr>
          <p:cNvSpPr>
            <a:spLocks noGrp="1"/>
          </p:cNvSpPr>
          <p:nvPr>
            <p:ph type="body" idx="1"/>
          </p:nvPr>
        </p:nvSpPr>
        <p:spPr/>
        <p:txBody>
          <a:bodyPr/>
          <a:lstStyle/>
          <a:p>
            <a:endParaRPr lang="da-DK" dirty="0"/>
          </a:p>
        </p:txBody>
      </p:sp>
      <p:graphicFrame>
        <p:nvGraphicFramePr>
          <p:cNvPr id="6" name="Tabel 5">
            <a:extLst>
              <a:ext uri="{FF2B5EF4-FFF2-40B4-BE49-F238E27FC236}">
                <a16:creationId xmlns:a16="http://schemas.microsoft.com/office/drawing/2014/main" id="{0BB474BB-7C46-9910-4569-040092869461}"/>
              </a:ext>
            </a:extLst>
          </p:cNvPr>
          <p:cNvGraphicFramePr>
            <a:graphicFrameLocks noGrp="1"/>
          </p:cNvGraphicFramePr>
          <p:nvPr>
            <p:extLst>
              <p:ext uri="{D42A27DB-BD31-4B8C-83A1-F6EECF244321}">
                <p14:modId xmlns:p14="http://schemas.microsoft.com/office/powerpoint/2010/main" val="3497010005"/>
              </p:ext>
            </p:extLst>
          </p:nvPr>
        </p:nvGraphicFramePr>
        <p:xfrm>
          <a:off x="1031965" y="1547949"/>
          <a:ext cx="10345783" cy="4974672"/>
        </p:xfrm>
        <a:graphic>
          <a:graphicData uri="http://schemas.openxmlformats.org/drawingml/2006/table">
            <a:tbl>
              <a:tblPr firstRow="1" bandRow="1">
                <a:tableStyleId>{E8034E78-7F5D-4C2E-B375-FC64B27BC917}</a:tableStyleId>
              </a:tblPr>
              <a:tblGrid>
                <a:gridCol w="3992069">
                  <a:extLst>
                    <a:ext uri="{9D8B030D-6E8A-4147-A177-3AD203B41FA5}">
                      <a16:colId xmlns:a16="http://schemas.microsoft.com/office/drawing/2014/main" val="2003532881"/>
                    </a:ext>
                  </a:extLst>
                </a:gridCol>
                <a:gridCol w="6353714">
                  <a:extLst>
                    <a:ext uri="{9D8B030D-6E8A-4147-A177-3AD203B41FA5}">
                      <a16:colId xmlns:a16="http://schemas.microsoft.com/office/drawing/2014/main" val="2731640030"/>
                    </a:ext>
                  </a:extLst>
                </a:gridCol>
              </a:tblGrid>
              <a:tr h="355460">
                <a:tc>
                  <a:txBody>
                    <a:bodyPr/>
                    <a:lstStyle/>
                    <a:p>
                      <a:pPr>
                        <a:spcAft>
                          <a:spcPts val="600"/>
                        </a:spcAft>
                        <a:tabLst>
                          <a:tab pos="969010" algn="l"/>
                        </a:tabLst>
                      </a:pPr>
                      <a:r>
                        <a:rPr lang="da-DK" sz="1200" b="1" dirty="0">
                          <a:solidFill>
                            <a:srgbClr val="000000"/>
                          </a:solidFill>
                          <a:effectLst/>
                        </a:rPr>
                        <a:t>Hovedemner ved brug af og ophold i rum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b="1">
                          <a:solidFill>
                            <a:srgbClr val="000000"/>
                          </a:solidFill>
                          <a:effectLst/>
                        </a:rPr>
                        <a:t>Eksempler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3288508"/>
                  </a:ext>
                </a:extLst>
              </a:tr>
              <a:tr h="355460">
                <a:tc>
                  <a:txBody>
                    <a:bodyPr/>
                    <a:lstStyle/>
                    <a:p>
                      <a:pPr>
                        <a:spcAft>
                          <a:spcPts val="600"/>
                        </a:spcAft>
                        <a:tabLst>
                          <a:tab pos="969010" algn="l"/>
                        </a:tabLst>
                      </a:pPr>
                      <a:r>
                        <a:rPr lang="da-DK" sz="1200" dirty="0">
                          <a:solidFill>
                            <a:srgbClr val="000000"/>
                          </a:solidFill>
                          <a:effectLst/>
                        </a:rPr>
                        <a:t>Tilgængelige ruter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Ruter til og inde i rum, der kan bruges ved egen hjælp</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7287785"/>
                  </a:ext>
                </a:extLst>
              </a:tr>
              <a:tr h="355460">
                <a:tc>
                  <a:txBody>
                    <a:bodyPr/>
                    <a:lstStyle/>
                    <a:p>
                      <a:pPr>
                        <a:spcAft>
                          <a:spcPts val="600"/>
                        </a:spcAft>
                        <a:tabLst>
                          <a:tab pos="969010" algn="l"/>
                        </a:tabLst>
                      </a:pPr>
                      <a:r>
                        <a:rPr lang="da-DK" sz="1200" dirty="0">
                          <a:solidFill>
                            <a:srgbClr val="000000"/>
                          </a:solidFill>
                          <a:effectLst/>
                        </a:rPr>
                        <a:t>Brede døråbninger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Dørbredder, niveaufrihed</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8223421"/>
                  </a:ext>
                </a:extLst>
              </a:tr>
              <a:tr h="355460">
                <a:tc>
                  <a:txBody>
                    <a:bodyPr/>
                    <a:lstStyle/>
                    <a:p>
                      <a:pPr>
                        <a:spcAft>
                          <a:spcPts val="600"/>
                        </a:spcAft>
                        <a:tabLst>
                          <a:tab pos="969010" algn="l"/>
                        </a:tabLst>
                      </a:pPr>
                      <a:r>
                        <a:rPr lang="da-DK" sz="1200">
                          <a:solidFill>
                            <a:srgbClr val="000000"/>
                          </a:solidFill>
                          <a:effectLst/>
                        </a:rPr>
                        <a:t>God manøvreplads</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Brug af gang-hjælpemidler, kørestole</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5958609"/>
                  </a:ext>
                </a:extLst>
              </a:tr>
              <a:tr h="387453">
                <a:tc>
                  <a:txBody>
                    <a:bodyPr/>
                    <a:lstStyle/>
                    <a:p>
                      <a:pPr>
                        <a:spcAft>
                          <a:spcPts val="600"/>
                        </a:spcAft>
                        <a:tabLst>
                          <a:tab pos="969010" algn="l"/>
                        </a:tabLst>
                      </a:pPr>
                      <a:r>
                        <a:rPr lang="da-DK" sz="1200">
                          <a:solidFill>
                            <a:srgbClr val="000000"/>
                          </a:solidFill>
                          <a:effectLst/>
                        </a:rPr>
                        <a:t>Forskellige siddemuligheder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Pladser for personer med mobilitets-hjælpemidler, sammen med ledsager; ekstra brede siddepladser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007868"/>
                  </a:ext>
                </a:extLst>
              </a:tr>
              <a:tr h="355460">
                <a:tc>
                  <a:txBody>
                    <a:bodyPr/>
                    <a:lstStyle/>
                    <a:p>
                      <a:pPr>
                        <a:spcAft>
                          <a:spcPts val="600"/>
                        </a:spcAft>
                        <a:tabLst>
                          <a:tab pos="969010" algn="l"/>
                        </a:tabLst>
                      </a:pPr>
                      <a:r>
                        <a:rPr lang="da-DK" sz="1200" dirty="0">
                          <a:solidFill>
                            <a:srgbClr val="000000"/>
                          </a:solidFill>
                          <a:effectLst/>
                        </a:rPr>
                        <a:t>Godt indeklima</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Passende temperatur, luftfugtighed og luftkvalitet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2475804"/>
                  </a:ext>
                </a:extLst>
              </a:tr>
              <a:tr h="355460">
                <a:tc>
                  <a:txBody>
                    <a:bodyPr/>
                    <a:lstStyle/>
                    <a:p>
                      <a:pPr>
                        <a:spcAft>
                          <a:spcPts val="600"/>
                        </a:spcAft>
                        <a:tabLst>
                          <a:tab pos="969010" algn="l"/>
                        </a:tabLst>
                      </a:pPr>
                      <a:r>
                        <a:rPr lang="da-DK" sz="1200">
                          <a:solidFill>
                            <a:srgbClr val="000000"/>
                          </a:solidFill>
                          <a:effectLst/>
                        </a:rPr>
                        <a:t>God akustik</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Lavt støjniveau, god taleforståelighed, god udbredelsesdæmpning</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8184057"/>
                  </a:ext>
                </a:extLst>
              </a:tr>
              <a:tr h="355460">
                <a:tc>
                  <a:txBody>
                    <a:bodyPr/>
                    <a:lstStyle/>
                    <a:p>
                      <a:pPr>
                        <a:spcAft>
                          <a:spcPts val="600"/>
                        </a:spcAft>
                        <a:tabLst>
                          <a:tab pos="969010" algn="l"/>
                        </a:tabLst>
                      </a:pPr>
                      <a:r>
                        <a:rPr lang="da-DK" sz="1200">
                          <a:solidFill>
                            <a:srgbClr val="000000"/>
                          </a:solidFill>
                          <a:effectLst/>
                        </a:rPr>
                        <a:t>God lyd og høreteknik</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dirty="0">
                          <a:solidFill>
                            <a:srgbClr val="000000"/>
                          </a:solidFill>
                          <a:effectLst/>
                        </a:rPr>
                        <a:t>Forstærkning, høretekniske systemer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8763024"/>
                  </a:ext>
                </a:extLst>
              </a:tr>
              <a:tr h="355460">
                <a:tc>
                  <a:txBody>
                    <a:bodyPr/>
                    <a:lstStyle/>
                    <a:p>
                      <a:pPr>
                        <a:spcAft>
                          <a:spcPts val="600"/>
                        </a:spcAft>
                        <a:tabLst>
                          <a:tab pos="969010" algn="l"/>
                        </a:tabLst>
                      </a:pPr>
                      <a:r>
                        <a:rPr lang="da-DK" sz="1200">
                          <a:solidFill>
                            <a:srgbClr val="000000"/>
                          </a:solidFill>
                          <a:effectLst/>
                        </a:rPr>
                        <a:t>God belysning</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dirty="0">
                          <a:solidFill>
                            <a:srgbClr val="000000"/>
                          </a:solidFill>
                          <a:effectLst/>
                        </a:rPr>
                        <a:t>Godt dagslys, lav grad af blænding, godt </a:t>
                      </a:r>
                      <a:r>
                        <a:rPr lang="da-DK" sz="1200" dirty="0" err="1">
                          <a:solidFill>
                            <a:srgbClr val="000000"/>
                          </a:solidFill>
                          <a:effectLst/>
                        </a:rPr>
                        <a:t>kunstlys</a:t>
                      </a:r>
                      <a:r>
                        <a:rPr lang="da-DK" sz="1200" dirty="0">
                          <a:solidFill>
                            <a:srgbClr val="000000"/>
                          </a:solidFill>
                          <a:effectLst/>
                        </a:rPr>
                        <a:t>, godt udsyn</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2663040"/>
                  </a:ext>
                </a:extLst>
              </a:tr>
              <a:tr h="387453">
                <a:tc>
                  <a:txBody>
                    <a:bodyPr/>
                    <a:lstStyle/>
                    <a:p>
                      <a:pPr>
                        <a:spcAft>
                          <a:spcPts val="600"/>
                        </a:spcAft>
                        <a:tabLst>
                          <a:tab pos="969010" algn="l"/>
                        </a:tabLst>
                      </a:pPr>
                      <a:r>
                        <a:rPr lang="da-DK" sz="1200">
                          <a:solidFill>
                            <a:srgbClr val="000000"/>
                          </a:solidFill>
                          <a:effectLst/>
                        </a:rPr>
                        <a:t>God visuel kontrast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Gulv, vægge og døre i forhold til hinanden, projektorbillede skærmet mod dagslys, præsentationer med god kontrast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70986"/>
                  </a:ext>
                </a:extLst>
              </a:tr>
              <a:tr h="581180">
                <a:tc>
                  <a:txBody>
                    <a:bodyPr/>
                    <a:lstStyle/>
                    <a:p>
                      <a:pPr>
                        <a:spcAft>
                          <a:spcPts val="600"/>
                        </a:spcAft>
                        <a:tabLst>
                          <a:tab pos="969010" algn="l"/>
                        </a:tabLst>
                      </a:pPr>
                      <a:r>
                        <a:rPr lang="da-DK" sz="1200">
                          <a:solidFill>
                            <a:srgbClr val="000000"/>
                          </a:solidFill>
                          <a:effectLst/>
                        </a:rPr>
                        <a:t>Tydelig formidling</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dirty="0">
                          <a:solidFill>
                            <a:srgbClr val="000000"/>
                          </a:solidFill>
                          <a:effectLst/>
                        </a:rPr>
                        <a:t>Tydelig tale, forstærkning, projektorbillede tydeligt fra alle pladser, letforståelige præsentationer, digitalt læsbare formater, mulighed for undertekster, tegnsprog og andre sprog</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6361135"/>
                  </a:ext>
                </a:extLst>
              </a:tr>
              <a:tr h="387453">
                <a:tc>
                  <a:txBody>
                    <a:bodyPr/>
                    <a:lstStyle/>
                    <a:p>
                      <a:pPr>
                        <a:spcAft>
                          <a:spcPts val="600"/>
                        </a:spcAft>
                        <a:tabLst>
                          <a:tab pos="969010" algn="l"/>
                        </a:tabLst>
                      </a:pPr>
                      <a:r>
                        <a:rPr lang="da-DK" sz="1200">
                          <a:solidFill>
                            <a:srgbClr val="000000"/>
                          </a:solidFill>
                          <a:effectLst/>
                        </a:rPr>
                        <a:t>Eksempler på love, standarder og vejledninger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dirty="0">
                          <a:solidFill>
                            <a:srgbClr val="000000"/>
                          </a:solidFill>
                          <a:effectLst/>
                        </a:rPr>
                        <a:t>DS/EN 17210, TR 17621, KU Belysningsstandard, EN 12464-1, DS/EN 17037, EU-lovgivning, DS/EN 301549, DS/EN 60118-4, DS/EN 60268-16</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0874866"/>
                  </a:ext>
                </a:extLst>
              </a:tr>
              <a:tr h="387453">
                <a:tc>
                  <a:txBody>
                    <a:bodyPr/>
                    <a:lstStyle/>
                    <a:p>
                      <a:pPr>
                        <a:spcAft>
                          <a:spcPts val="600"/>
                        </a:spcAft>
                        <a:tabLst>
                          <a:tab pos="969010" algn="l"/>
                        </a:tabLst>
                      </a:pPr>
                      <a:r>
                        <a:rPr lang="da-DK" sz="1200" dirty="0">
                          <a:solidFill>
                            <a:srgbClr val="000000"/>
                          </a:solidFill>
                          <a:effectLst/>
                        </a:rPr>
                        <a:t>Generelt</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spcAft>
                          <a:spcPts val="600"/>
                        </a:spcAft>
                        <a:tabLst>
                          <a:tab pos="969010" algn="l"/>
                        </a:tabLst>
                      </a:pPr>
                      <a:r>
                        <a:rPr lang="da-DK" sz="1200" dirty="0">
                          <a:solidFill>
                            <a:srgbClr val="000000"/>
                          </a:solidFill>
                          <a:effectLst/>
                        </a:rPr>
                        <a:t>Se BR 18 uddrag i del C, hvor eksempler på KU’s accepterede løsninger er beskrevet. BR 18 krav, vejledning og spørgsmål/svar har altid første rang og skal følges.</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436187951"/>
                  </a:ext>
                </a:extLst>
              </a:tr>
            </a:tbl>
          </a:graphicData>
        </a:graphic>
      </p:graphicFrame>
    </p:spTree>
    <p:extLst>
      <p:ext uri="{BB962C8B-B14F-4D97-AF65-F5344CB8AC3E}">
        <p14:creationId xmlns:p14="http://schemas.microsoft.com/office/powerpoint/2010/main" val="1517891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65F16F4-41CD-1448-24DF-FC824686AEDB}"/>
              </a:ext>
            </a:extLst>
          </p:cNvPr>
          <p:cNvSpPr>
            <a:spLocks noGrp="1"/>
          </p:cNvSpPr>
          <p:nvPr>
            <p:ph type="title"/>
          </p:nvPr>
        </p:nvSpPr>
        <p:spPr/>
        <p:txBody>
          <a:bodyPr>
            <a:normAutofit/>
          </a:bodyPr>
          <a:lstStyle/>
          <a:p>
            <a:r>
              <a:rPr lang="da-DK" sz="4800" dirty="0"/>
              <a:t>UD: Kognitive aspekter på vej</a:t>
            </a:r>
          </a:p>
        </p:txBody>
      </p:sp>
      <p:sp>
        <p:nvSpPr>
          <p:cNvPr id="6" name="Pladsholder til indhold 5">
            <a:extLst>
              <a:ext uri="{FF2B5EF4-FFF2-40B4-BE49-F238E27FC236}">
                <a16:creationId xmlns:a16="http://schemas.microsoft.com/office/drawing/2014/main" id="{FE56D581-F417-2392-D08E-5F411393C4FE}"/>
              </a:ext>
            </a:extLst>
          </p:cNvPr>
          <p:cNvSpPr>
            <a:spLocks noGrp="1"/>
          </p:cNvSpPr>
          <p:nvPr>
            <p:ph idx="1"/>
          </p:nvPr>
        </p:nvSpPr>
        <p:spPr/>
        <p:txBody>
          <a:bodyPr/>
          <a:lstStyle/>
          <a:p>
            <a:r>
              <a:rPr lang="da-DK" dirty="0"/>
              <a:t>Nogle kan have behov for ro, skærmede rum, små grupper</a:t>
            </a:r>
          </a:p>
          <a:p>
            <a:r>
              <a:rPr lang="da-DK" dirty="0"/>
              <a:t>Først nu på vej ind i standarder</a:t>
            </a:r>
          </a:p>
        </p:txBody>
      </p:sp>
      <p:pic>
        <p:nvPicPr>
          <p:cNvPr id="9" name="Pladsholder til indhold 8" descr="Et lille undervisningslokale for børn, der har brug for ro og afskærmning, ved siden at et stort lokale med mange børn, mere støj og uro">
            <a:extLst>
              <a:ext uri="{FF2B5EF4-FFF2-40B4-BE49-F238E27FC236}">
                <a16:creationId xmlns:a16="http://schemas.microsoft.com/office/drawing/2014/main" id="{123FBAD8-4724-0041-4978-26337CC321B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1051003" y="2179050"/>
            <a:ext cx="10089993" cy="2359171"/>
          </a:xfrm>
        </p:spPr>
      </p:pic>
    </p:spTree>
    <p:extLst>
      <p:ext uri="{BB962C8B-B14F-4D97-AF65-F5344CB8AC3E}">
        <p14:creationId xmlns:p14="http://schemas.microsoft.com/office/powerpoint/2010/main" val="1345185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0101F-CC4E-D88C-646B-E3AE2D185DF7}"/>
              </a:ext>
            </a:extLst>
          </p:cNvPr>
          <p:cNvSpPr>
            <a:spLocks noGrp="1"/>
          </p:cNvSpPr>
          <p:nvPr>
            <p:ph type="title"/>
          </p:nvPr>
        </p:nvSpPr>
        <p:spPr/>
        <p:txBody>
          <a:bodyPr>
            <a:normAutofit/>
          </a:bodyPr>
          <a:lstStyle/>
          <a:p>
            <a:r>
              <a:rPr lang="da-DK" sz="4800" dirty="0"/>
              <a:t>UD: Sikkerhed og ergonomi</a:t>
            </a:r>
          </a:p>
        </p:txBody>
      </p:sp>
      <p:sp>
        <p:nvSpPr>
          <p:cNvPr id="3" name="Pladsholder til tekst 2">
            <a:extLst>
              <a:ext uri="{FF2B5EF4-FFF2-40B4-BE49-F238E27FC236}">
                <a16:creationId xmlns:a16="http://schemas.microsoft.com/office/drawing/2014/main" id="{677A6B97-8BD7-C206-EA4B-18EF02A0657A}"/>
              </a:ext>
            </a:extLst>
          </p:cNvPr>
          <p:cNvSpPr>
            <a:spLocks noGrp="1"/>
          </p:cNvSpPr>
          <p:nvPr>
            <p:ph idx="1"/>
          </p:nvPr>
        </p:nvSpPr>
        <p:spPr/>
        <p:txBody>
          <a:bodyPr>
            <a:normAutofit/>
          </a:bodyPr>
          <a:lstStyle/>
          <a:p>
            <a:r>
              <a:rPr lang="da-DK" dirty="0"/>
              <a:t>Uden sikkerhed og god ergonomi ikke anvendeligt</a:t>
            </a:r>
          </a:p>
          <a:p>
            <a:r>
              <a:rPr lang="da-DK" dirty="0"/>
              <a:t>Fx i EN 17210 og TR 17621 standard og teknisk specifikation</a:t>
            </a:r>
          </a:p>
        </p:txBody>
      </p:sp>
      <p:sp>
        <p:nvSpPr>
          <p:cNvPr id="7" name="Pladsholder til indhold 6">
            <a:extLst>
              <a:ext uri="{FF2B5EF4-FFF2-40B4-BE49-F238E27FC236}">
                <a16:creationId xmlns:a16="http://schemas.microsoft.com/office/drawing/2014/main" id="{01DF7536-7B40-1DD3-B9A8-0A4ADE4C7802}"/>
              </a:ext>
            </a:extLst>
          </p:cNvPr>
          <p:cNvSpPr>
            <a:spLocks noGrp="1"/>
          </p:cNvSpPr>
          <p:nvPr>
            <p:ph idx="13"/>
          </p:nvPr>
        </p:nvSpPr>
        <p:spPr/>
        <p:txBody>
          <a:bodyPr/>
          <a:lstStyle/>
          <a:p>
            <a:endParaRPr lang="da-DK"/>
          </a:p>
        </p:txBody>
      </p:sp>
      <p:pic>
        <p:nvPicPr>
          <p:cNvPr id="4" name="Billede 3" descr="Højde af værn, der passer til tyngdepunktet for en høj mand. ">
            <a:extLst>
              <a:ext uri="{FF2B5EF4-FFF2-40B4-BE49-F238E27FC236}">
                <a16:creationId xmlns:a16="http://schemas.microsoft.com/office/drawing/2014/main" id="{1FA43212-2A76-73F5-FE72-9ACF3CA832D4}"/>
              </a:ext>
            </a:extLst>
          </p:cNvPr>
          <p:cNvPicPr/>
          <p:nvPr/>
        </p:nvPicPr>
        <p:blipFill>
          <a:blip r:embed="rId2"/>
          <a:srcRect/>
          <a:stretch>
            <a:fillRect/>
          </a:stretch>
        </p:blipFill>
        <p:spPr>
          <a:xfrm>
            <a:off x="871415" y="1690687"/>
            <a:ext cx="4504077" cy="2447492"/>
          </a:xfrm>
          <a:prstGeom prst="rect">
            <a:avLst/>
          </a:prstGeom>
          <a:ln/>
        </p:spPr>
      </p:pic>
      <p:pic>
        <p:nvPicPr>
          <p:cNvPr id="5" name="Billede 4" descr="5 tværsnit af håndlister som er gode at gribe omkring. ">
            <a:extLst>
              <a:ext uri="{FF2B5EF4-FFF2-40B4-BE49-F238E27FC236}">
                <a16:creationId xmlns:a16="http://schemas.microsoft.com/office/drawing/2014/main" id="{309B535A-706F-D267-8153-1719A8AEB688}"/>
              </a:ext>
            </a:extLst>
          </p:cNvPr>
          <p:cNvPicPr/>
          <p:nvPr/>
        </p:nvPicPr>
        <p:blipFill>
          <a:blip r:embed="rId3"/>
          <a:srcRect/>
          <a:stretch>
            <a:fillRect/>
          </a:stretch>
        </p:blipFill>
        <p:spPr>
          <a:xfrm>
            <a:off x="5883031" y="3889393"/>
            <a:ext cx="4626882" cy="890128"/>
          </a:xfrm>
          <a:prstGeom prst="rect">
            <a:avLst/>
          </a:prstGeom>
          <a:ln/>
        </p:spPr>
      </p:pic>
      <p:pic>
        <p:nvPicPr>
          <p:cNvPr id="6" name="Billede 5" descr="3 tværsnit som ikke er nemme at holde fast i. ">
            <a:extLst>
              <a:ext uri="{FF2B5EF4-FFF2-40B4-BE49-F238E27FC236}">
                <a16:creationId xmlns:a16="http://schemas.microsoft.com/office/drawing/2014/main" id="{30C97E19-4542-CDDE-9AA0-6B8AF052E22C}"/>
              </a:ext>
            </a:extLst>
          </p:cNvPr>
          <p:cNvPicPr/>
          <p:nvPr/>
        </p:nvPicPr>
        <p:blipFill>
          <a:blip r:embed="rId4"/>
          <a:srcRect/>
          <a:stretch>
            <a:fillRect/>
          </a:stretch>
        </p:blipFill>
        <p:spPr>
          <a:xfrm>
            <a:off x="5883031" y="1553347"/>
            <a:ext cx="4626882" cy="1592420"/>
          </a:xfrm>
          <a:prstGeom prst="rect">
            <a:avLst/>
          </a:prstGeom>
          <a:ln/>
        </p:spPr>
      </p:pic>
    </p:spTree>
    <p:extLst>
      <p:ext uri="{BB962C8B-B14F-4D97-AF65-F5344CB8AC3E}">
        <p14:creationId xmlns:p14="http://schemas.microsoft.com/office/powerpoint/2010/main" val="1209808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6B4AB-F69E-1E19-1D83-7CFB1053BAE6}"/>
              </a:ext>
            </a:extLst>
          </p:cNvPr>
          <p:cNvSpPr>
            <a:spLocks noGrp="1"/>
          </p:cNvSpPr>
          <p:nvPr>
            <p:ph type="title"/>
          </p:nvPr>
        </p:nvSpPr>
        <p:spPr/>
        <p:txBody>
          <a:bodyPr/>
          <a:lstStyle/>
          <a:p>
            <a:r>
              <a:rPr lang="da-DK" dirty="0"/>
              <a:t>UD: Akustik i rum i fokus</a:t>
            </a:r>
          </a:p>
        </p:txBody>
      </p:sp>
      <p:sp>
        <p:nvSpPr>
          <p:cNvPr id="5" name="Pladsholder til indhold 4">
            <a:extLst>
              <a:ext uri="{FF2B5EF4-FFF2-40B4-BE49-F238E27FC236}">
                <a16:creationId xmlns:a16="http://schemas.microsoft.com/office/drawing/2014/main" id="{3ACDB81D-2313-3B95-B3DC-87DC84346E1A}"/>
              </a:ext>
            </a:extLst>
          </p:cNvPr>
          <p:cNvSpPr>
            <a:spLocks noGrp="1"/>
          </p:cNvSpPr>
          <p:nvPr>
            <p:ph idx="1"/>
          </p:nvPr>
        </p:nvSpPr>
        <p:spPr/>
        <p:txBody>
          <a:bodyPr>
            <a:normAutofit/>
          </a:bodyPr>
          <a:lstStyle/>
          <a:p>
            <a:r>
              <a:rPr lang="da-DK" dirty="0"/>
              <a:t>Balance mellem efterklang og taleforståelighed</a:t>
            </a:r>
          </a:p>
          <a:p>
            <a:r>
              <a:rPr lang="da-DK" dirty="0"/>
              <a:t>Teleslynger eller lignende som del af UD</a:t>
            </a:r>
          </a:p>
        </p:txBody>
      </p:sp>
      <p:pic>
        <p:nvPicPr>
          <p:cNvPr id="9" name="Pladsholder til indhold 8" descr="Tværsnit af koncertsal med god akustik, teleslynge">
            <a:extLst>
              <a:ext uri="{FF2B5EF4-FFF2-40B4-BE49-F238E27FC236}">
                <a16:creationId xmlns:a16="http://schemas.microsoft.com/office/drawing/2014/main" id="{700B6FF4-A3B2-F12F-EBBE-0A641DAC5DC2}"/>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2353471" y="1690688"/>
            <a:ext cx="7418384" cy="3413125"/>
          </a:xfrm>
          <a:prstGeom prst="rect">
            <a:avLst/>
          </a:prstGeom>
        </p:spPr>
      </p:pic>
    </p:spTree>
    <p:extLst>
      <p:ext uri="{BB962C8B-B14F-4D97-AF65-F5344CB8AC3E}">
        <p14:creationId xmlns:p14="http://schemas.microsoft.com/office/powerpoint/2010/main" val="1812710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D136F0-909A-3074-7F2F-EF34296C0BBB}"/>
              </a:ext>
            </a:extLst>
          </p:cNvPr>
          <p:cNvSpPr>
            <a:spLocks noGrp="1"/>
          </p:cNvSpPr>
          <p:nvPr>
            <p:ph type="title"/>
          </p:nvPr>
        </p:nvSpPr>
        <p:spPr/>
        <p:txBody>
          <a:bodyPr/>
          <a:lstStyle/>
          <a:p>
            <a:r>
              <a:rPr lang="da-DK" dirty="0"/>
              <a:t>UD: Wayfinding, lys, indeklima</a:t>
            </a:r>
          </a:p>
        </p:txBody>
      </p:sp>
      <p:pic>
        <p:nvPicPr>
          <p:cNvPr id="6" name="Billede 5" descr="Skitse af metodik til wayfinding i transportterminal">
            <a:extLst>
              <a:ext uri="{FF2B5EF4-FFF2-40B4-BE49-F238E27FC236}">
                <a16:creationId xmlns:a16="http://schemas.microsoft.com/office/drawing/2014/main" id="{FA2B7255-26E8-2DE6-91E2-49948B51B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027" y="2852445"/>
            <a:ext cx="4970685" cy="2980838"/>
          </a:xfrm>
          <a:prstGeom prst="rect">
            <a:avLst/>
          </a:prstGeom>
        </p:spPr>
      </p:pic>
      <p:pic>
        <p:nvPicPr>
          <p:cNvPr id="5" name="Billede 4" descr="Til venstre en person som sidder ved et vindue med solafskærmning, til højre en person, der blændes af solen udenfor.">
            <a:extLst>
              <a:ext uri="{FF2B5EF4-FFF2-40B4-BE49-F238E27FC236}">
                <a16:creationId xmlns:a16="http://schemas.microsoft.com/office/drawing/2014/main" id="{55CDD24D-80DB-877E-72E1-ADC80B689C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602" y="2996573"/>
            <a:ext cx="7199630" cy="2519045"/>
          </a:xfrm>
          <a:prstGeom prst="rect">
            <a:avLst/>
          </a:prstGeom>
        </p:spPr>
      </p:pic>
    </p:spTree>
    <p:extLst>
      <p:ext uri="{BB962C8B-B14F-4D97-AF65-F5344CB8AC3E}">
        <p14:creationId xmlns:p14="http://schemas.microsoft.com/office/powerpoint/2010/main" val="1192319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95846E-B71A-47F1-0702-967482BA8759}"/>
              </a:ext>
            </a:extLst>
          </p:cNvPr>
          <p:cNvSpPr>
            <a:spLocks noGrp="1"/>
          </p:cNvSpPr>
          <p:nvPr>
            <p:ph type="title"/>
          </p:nvPr>
        </p:nvSpPr>
        <p:spPr/>
        <p:txBody>
          <a:bodyPr/>
          <a:lstStyle/>
          <a:p>
            <a:r>
              <a:rPr lang="da-DK" dirty="0"/>
              <a:t>UD: Lokal tilpasning af regler</a:t>
            </a:r>
          </a:p>
        </p:txBody>
      </p:sp>
      <p:sp>
        <p:nvSpPr>
          <p:cNvPr id="3" name="Pladsholder til tekst 2">
            <a:extLst>
              <a:ext uri="{FF2B5EF4-FFF2-40B4-BE49-F238E27FC236}">
                <a16:creationId xmlns:a16="http://schemas.microsoft.com/office/drawing/2014/main" id="{B459951D-9AF4-D119-437A-31D04BB83222}"/>
              </a:ext>
            </a:extLst>
          </p:cNvPr>
          <p:cNvSpPr>
            <a:spLocks noGrp="1"/>
          </p:cNvSpPr>
          <p:nvPr>
            <p:ph type="body" idx="1"/>
          </p:nvPr>
        </p:nvSpPr>
        <p:spPr/>
        <p:txBody>
          <a:bodyPr/>
          <a:lstStyle/>
          <a:p>
            <a:r>
              <a:rPr lang="da-DK" dirty="0"/>
              <a:t>Ikke de samme hjælpemidler dominerer</a:t>
            </a:r>
          </a:p>
          <a:p>
            <a:pPr marL="457200" indent="-457200">
              <a:buFont typeface="Arial" panose="020B0604020202020204" pitchFamily="34" charset="0"/>
              <a:buChar char="•"/>
            </a:pPr>
            <a:r>
              <a:rPr lang="da-DK" dirty="0"/>
              <a:t>Natur kan spille ind</a:t>
            </a:r>
          </a:p>
          <a:p>
            <a:pPr marL="457200" indent="-457200">
              <a:buFont typeface="Arial" panose="020B0604020202020204" pitchFamily="34" charset="0"/>
              <a:buChar char="•"/>
            </a:pPr>
            <a:r>
              <a:rPr lang="da-DK" dirty="0"/>
              <a:t>Nogle kræver mere plads end andre</a:t>
            </a:r>
          </a:p>
          <a:p>
            <a:endParaRPr lang="da-DK" dirty="0"/>
          </a:p>
        </p:txBody>
      </p:sp>
      <p:sp>
        <p:nvSpPr>
          <p:cNvPr id="4" name="Pladsholder til tekst 3">
            <a:extLst>
              <a:ext uri="{FF2B5EF4-FFF2-40B4-BE49-F238E27FC236}">
                <a16:creationId xmlns:a16="http://schemas.microsoft.com/office/drawing/2014/main" id="{2C700BDB-009B-43E3-BDDE-0845127B5F71}"/>
              </a:ext>
            </a:extLst>
          </p:cNvPr>
          <p:cNvSpPr>
            <a:spLocks noGrp="1"/>
          </p:cNvSpPr>
          <p:nvPr>
            <p:ph type="body" idx="13"/>
          </p:nvPr>
        </p:nvSpPr>
        <p:spPr/>
        <p:txBody>
          <a:bodyPr/>
          <a:lstStyle/>
          <a:p>
            <a:endParaRPr lang="da-DK" dirty="0"/>
          </a:p>
        </p:txBody>
      </p:sp>
      <p:grpSp>
        <p:nvGrpSpPr>
          <p:cNvPr id="5" name="Gruppe 4" descr="Indgang til bygning hvor der er behov for ekstra plads til de anvendte mobilitetshjælpemidler">
            <a:extLst>
              <a:ext uri="{FF2B5EF4-FFF2-40B4-BE49-F238E27FC236}">
                <a16:creationId xmlns:a16="http://schemas.microsoft.com/office/drawing/2014/main" id="{1C9B87AD-E54C-24AD-2E2F-936C7E2785E2}"/>
              </a:ext>
            </a:extLst>
          </p:cNvPr>
          <p:cNvGrpSpPr/>
          <p:nvPr/>
        </p:nvGrpSpPr>
        <p:grpSpPr>
          <a:xfrm>
            <a:off x="6509435" y="2227903"/>
            <a:ext cx="5488438" cy="3700374"/>
            <a:chOff x="6509435" y="2227903"/>
            <a:chExt cx="5488438" cy="3700374"/>
          </a:xfrm>
        </p:grpSpPr>
        <p:pic>
          <p:nvPicPr>
            <p:cNvPr id="6" name="Billede 5" descr="Eksempel på pladsbehov når der anvendes større mobilitetshjælpemidler som scootere ed fire hjul, trækanordninger">
              <a:extLst>
                <a:ext uri="{FF2B5EF4-FFF2-40B4-BE49-F238E27FC236}">
                  <a16:creationId xmlns:a16="http://schemas.microsoft.com/office/drawing/2014/main" id="{7F09D273-9639-6E46-7539-ACA193926A36}"/>
                </a:ext>
              </a:extLst>
            </p:cNvPr>
            <p:cNvPicPr>
              <a:picLocks noChangeAspect="1"/>
            </p:cNvPicPr>
            <p:nvPr/>
          </p:nvPicPr>
          <p:blipFill>
            <a:blip r:embed="rId2"/>
            <a:stretch>
              <a:fillRect/>
            </a:stretch>
          </p:blipFill>
          <p:spPr>
            <a:xfrm>
              <a:off x="6509435" y="2227903"/>
              <a:ext cx="5488438" cy="3700374"/>
            </a:xfrm>
            <a:prstGeom prst="rect">
              <a:avLst/>
            </a:prstGeom>
          </p:spPr>
        </p:pic>
        <p:sp>
          <p:nvSpPr>
            <p:cNvPr id="7" name="Rutediagram: Forbindelse 6">
              <a:extLst>
                <a:ext uri="{FF2B5EF4-FFF2-40B4-BE49-F238E27FC236}">
                  <a16:creationId xmlns:a16="http://schemas.microsoft.com/office/drawing/2014/main" id="{243A293A-A42C-6575-F144-A109986504AF}"/>
                </a:ext>
              </a:extLst>
            </p:cNvPr>
            <p:cNvSpPr/>
            <p:nvPr/>
          </p:nvSpPr>
          <p:spPr>
            <a:xfrm>
              <a:off x="9041434" y="3565290"/>
              <a:ext cx="668034" cy="673193"/>
            </a:xfrm>
            <a:prstGeom prst="flowChartConnector">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ln>
                  <a:solidFill>
                    <a:schemeClr val="bg1"/>
                  </a:solidFill>
                </a:ln>
                <a:solidFill>
                  <a:srgbClr val="FFC000"/>
                </a:solidFill>
              </a:endParaRPr>
            </a:p>
          </p:txBody>
        </p:sp>
      </p:grpSp>
    </p:spTree>
    <p:extLst>
      <p:ext uri="{BB962C8B-B14F-4D97-AF65-F5344CB8AC3E}">
        <p14:creationId xmlns:p14="http://schemas.microsoft.com/office/powerpoint/2010/main" val="3643616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2B4B5E2-9B8F-E055-A9D3-0727AC96452A}"/>
              </a:ext>
            </a:extLst>
          </p:cNvPr>
          <p:cNvSpPr>
            <a:spLocks noGrp="1"/>
          </p:cNvSpPr>
          <p:nvPr>
            <p:ph type="title"/>
          </p:nvPr>
        </p:nvSpPr>
        <p:spPr/>
        <p:txBody>
          <a:bodyPr>
            <a:normAutofit/>
          </a:bodyPr>
          <a:lstStyle/>
          <a:p>
            <a:r>
              <a:rPr lang="da-DK" dirty="0"/>
              <a:t>UD: Hvad har ikke fungeret?</a:t>
            </a:r>
          </a:p>
        </p:txBody>
      </p:sp>
      <p:sp>
        <p:nvSpPr>
          <p:cNvPr id="6" name="Pladsholder til tekst 5">
            <a:extLst>
              <a:ext uri="{FF2B5EF4-FFF2-40B4-BE49-F238E27FC236}">
                <a16:creationId xmlns:a16="http://schemas.microsoft.com/office/drawing/2014/main" id="{7E1115F6-C178-B6A9-2B71-F020FEF31923}"/>
              </a:ext>
            </a:extLst>
          </p:cNvPr>
          <p:cNvSpPr>
            <a:spLocks noGrp="1"/>
          </p:cNvSpPr>
          <p:nvPr>
            <p:ph type="body" idx="1"/>
          </p:nvPr>
        </p:nvSpPr>
        <p:spPr/>
        <p:txBody>
          <a:bodyPr>
            <a:normAutofit fontScale="92500"/>
          </a:bodyPr>
          <a:lstStyle/>
          <a:p>
            <a:r>
              <a:rPr lang="da-DK" dirty="0"/>
              <a:t>EU:</a:t>
            </a:r>
          </a:p>
          <a:p>
            <a:pPr marL="457200" indent="-457200">
              <a:buFont typeface="Arial" panose="020B0604020202020204" pitchFamily="34" charset="0"/>
              <a:buChar char="•"/>
            </a:pPr>
            <a:r>
              <a:rPr lang="da-DK" dirty="0"/>
              <a:t>Tiltag der kræver enstemmighed, fx  EU </a:t>
            </a:r>
            <a:r>
              <a:rPr lang="da-DK" dirty="0" err="1"/>
              <a:t>Equality</a:t>
            </a:r>
            <a:r>
              <a:rPr lang="da-DK" dirty="0"/>
              <a:t> </a:t>
            </a:r>
            <a:r>
              <a:rPr lang="da-DK" dirty="0" err="1"/>
              <a:t>Act</a:t>
            </a:r>
            <a:r>
              <a:rPr lang="da-DK" dirty="0"/>
              <a:t> 2008 (</a:t>
            </a:r>
            <a:r>
              <a:rPr lang="da-DK" i="1" dirty="0"/>
              <a:t>ikke vedtaget</a:t>
            </a:r>
            <a:r>
              <a:rPr lang="da-DK" dirty="0"/>
              <a:t>)</a:t>
            </a:r>
          </a:p>
          <a:p>
            <a:r>
              <a:rPr lang="da-DK" dirty="0"/>
              <a:t>Nationale lovsystemer som:</a:t>
            </a:r>
          </a:p>
          <a:p>
            <a:pPr marL="457200" indent="-457200">
              <a:buFont typeface="Arial" panose="020B0604020202020204" pitchFamily="34" charset="0"/>
              <a:buChar char="•"/>
            </a:pPr>
            <a:r>
              <a:rPr lang="da-DK" dirty="0"/>
              <a:t>er uklare </a:t>
            </a:r>
            <a:r>
              <a:rPr lang="da-DK" dirty="0" err="1"/>
              <a:t>ift</a:t>
            </a:r>
            <a:r>
              <a:rPr lang="da-DK" dirty="0"/>
              <a:t> universelt design</a:t>
            </a:r>
          </a:p>
          <a:p>
            <a:pPr marL="457200" indent="-457200">
              <a:buFont typeface="Arial" panose="020B0604020202020204" pitchFamily="34" charset="0"/>
              <a:buChar char="•"/>
            </a:pPr>
            <a:r>
              <a:rPr lang="da-DK" dirty="0"/>
              <a:t>ikke understøtter rettigheder </a:t>
            </a:r>
          </a:p>
          <a:p>
            <a:pPr marL="457200" indent="-457200">
              <a:buFont typeface="Arial" panose="020B0604020202020204" pitchFamily="34" charset="0"/>
              <a:buChar char="•"/>
            </a:pPr>
            <a:r>
              <a:rPr lang="da-DK" dirty="0"/>
              <a:t>har regler der ikke håndhæves eller er bindende</a:t>
            </a:r>
          </a:p>
        </p:txBody>
      </p:sp>
    </p:spTree>
    <p:extLst>
      <p:ext uri="{BB962C8B-B14F-4D97-AF65-F5344CB8AC3E}">
        <p14:creationId xmlns:p14="http://schemas.microsoft.com/office/powerpoint/2010/main" val="2010370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85F51-668B-9EFC-028F-541A2EC54251}"/>
              </a:ext>
            </a:extLst>
          </p:cNvPr>
          <p:cNvSpPr>
            <a:spLocks noGrp="1"/>
          </p:cNvSpPr>
          <p:nvPr>
            <p:ph type="ctrTitle"/>
          </p:nvPr>
        </p:nvSpPr>
        <p:spPr/>
        <p:txBody>
          <a:bodyPr/>
          <a:lstStyle/>
          <a:p>
            <a:r>
              <a:rPr lang="da-DK" dirty="0"/>
              <a:t>UD: Turisme</a:t>
            </a:r>
          </a:p>
        </p:txBody>
      </p:sp>
      <p:sp>
        <p:nvSpPr>
          <p:cNvPr id="3" name="Undertitel 2">
            <a:extLst>
              <a:ext uri="{FF2B5EF4-FFF2-40B4-BE49-F238E27FC236}">
                <a16:creationId xmlns:a16="http://schemas.microsoft.com/office/drawing/2014/main" id="{B8AFD85B-6A5A-FBD2-7E55-EF6AE20085D4}"/>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308593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FBF896-A35E-30C3-5CCC-3A63596FBEB7}"/>
              </a:ext>
            </a:extLst>
          </p:cNvPr>
          <p:cNvSpPr>
            <a:spLocks noGrp="1"/>
          </p:cNvSpPr>
          <p:nvPr>
            <p:ph type="title"/>
          </p:nvPr>
        </p:nvSpPr>
        <p:spPr/>
        <p:txBody>
          <a:bodyPr>
            <a:normAutofit fontScale="90000"/>
          </a:bodyPr>
          <a:lstStyle/>
          <a:p>
            <a:r>
              <a:rPr lang="da-DK" dirty="0"/>
              <a:t>Universelt Design i almindelige anvendelser</a:t>
            </a:r>
          </a:p>
        </p:txBody>
      </p:sp>
      <p:sp>
        <p:nvSpPr>
          <p:cNvPr id="5" name="Pladsholder til tekst 4">
            <a:extLst>
              <a:ext uri="{FF2B5EF4-FFF2-40B4-BE49-F238E27FC236}">
                <a16:creationId xmlns:a16="http://schemas.microsoft.com/office/drawing/2014/main" id="{975D5150-BE31-5D58-A1E6-1CF406CB8737}"/>
              </a:ext>
            </a:extLst>
          </p:cNvPr>
          <p:cNvSpPr>
            <a:spLocks noGrp="1"/>
          </p:cNvSpPr>
          <p:nvPr>
            <p:ph type="body" idx="1"/>
          </p:nvPr>
        </p:nvSpPr>
        <p:spPr/>
        <p:txBody>
          <a:bodyPr>
            <a:normAutofit/>
          </a:bodyPr>
          <a:lstStyle/>
          <a:p>
            <a:r>
              <a:rPr lang="da-DK" dirty="0"/>
              <a:t>Universelt design, design for alle, tilgængelighed for alle anvendes indenfor fx:</a:t>
            </a:r>
          </a:p>
          <a:p>
            <a:pPr marL="457200" indent="-457200">
              <a:buFont typeface="Arial" panose="020B0604020202020204" pitchFamily="34" charset="0"/>
              <a:buChar char="•"/>
            </a:pPr>
            <a:r>
              <a:rPr lang="da-DK" dirty="0"/>
              <a:t>Byggeri</a:t>
            </a:r>
          </a:p>
          <a:p>
            <a:pPr marL="457200" indent="-457200">
              <a:buFont typeface="Arial" panose="020B0604020202020204" pitchFamily="34" charset="0"/>
              <a:buChar char="•"/>
            </a:pPr>
            <a:r>
              <a:rPr lang="da-DK" dirty="0"/>
              <a:t>Transport </a:t>
            </a:r>
          </a:p>
          <a:p>
            <a:pPr marL="457200" indent="-457200">
              <a:buFont typeface="Arial" panose="020B0604020202020204" pitchFamily="34" charset="0"/>
              <a:buChar char="•"/>
            </a:pPr>
            <a:r>
              <a:rPr lang="da-DK" dirty="0"/>
              <a:t>IT og kommunikation</a:t>
            </a:r>
          </a:p>
          <a:p>
            <a:pPr marL="457200" indent="-457200">
              <a:buFont typeface="Arial" panose="020B0604020202020204" pitchFamily="34" charset="0"/>
              <a:buChar char="•"/>
            </a:pPr>
            <a:r>
              <a:rPr lang="da-DK" dirty="0"/>
              <a:t>Brugerbetjente produkter</a:t>
            </a:r>
          </a:p>
        </p:txBody>
      </p:sp>
      <p:pic>
        <p:nvPicPr>
          <p:cNvPr id="9" name="Billede 8" descr="Farver der markerer et udsnit af verdensmålene">
            <a:extLst>
              <a:ext uri="{FF2B5EF4-FFF2-40B4-BE49-F238E27FC236}">
                <a16:creationId xmlns:a16="http://schemas.microsoft.com/office/drawing/2014/main" id="{9895AB36-DF11-9DAE-EC06-C3D34552022C}"/>
              </a:ext>
            </a:extLst>
          </p:cNvPr>
          <p:cNvPicPr>
            <a:picLocks noChangeAspect="1"/>
          </p:cNvPicPr>
          <p:nvPr/>
        </p:nvPicPr>
        <p:blipFill rotWithShape="1">
          <a:blip r:embed="rId2"/>
          <a:srcRect b="4511"/>
          <a:stretch/>
        </p:blipFill>
        <p:spPr>
          <a:xfrm>
            <a:off x="6153371" y="2277668"/>
            <a:ext cx="5800813" cy="3467674"/>
          </a:xfrm>
          <a:prstGeom prst="rect">
            <a:avLst/>
          </a:prstGeom>
        </p:spPr>
      </p:pic>
    </p:spTree>
    <p:extLst>
      <p:ext uri="{BB962C8B-B14F-4D97-AF65-F5344CB8AC3E}">
        <p14:creationId xmlns:p14="http://schemas.microsoft.com/office/powerpoint/2010/main" val="2889476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C1E118-B0EA-E592-63C0-1C3BDF7215C5}"/>
              </a:ext>
            </a:extLst>
          </p:cNvPr>
          <p:cNvSpPr>
            <a:spLocks noGrp="1"/>
          </p:cNvSpPr>
          <p:nvPr>
            <p:ph type="title"/>
          </p:nvPr>
        </p:nvSpPr>
        <p:spPr/>
        <p:txBody>
          <a:bodyPr/>
          <a:lstStyle/>
          <a:p>
            <a:r>
              <a:rPr lang="da-DK" dirty="0"/>
              <a:t>UD: Konkurrence om turister</a:t>
            </a:r>
          </a:p>
        </p:txBody>
      </p:sp>
      <p:sp>
        <p:nvSpPr>
          <p:cNvPr id="14" name="Pladsholder til indhold 13">
            <a:extLst>
              <a:ext uri="{FF2B5EF4-FFF2-40B4-BE49-F238E27FC236}">
                <a16:creationId xmlns:a16="http://schemas.microsoft.com/office/drawing/2014/main" id="{B5444767-E371-1B07-AF0D-59EFB80F3B35}"/>
              </a:ext>
            </a:extLst>
          </p:cNvPr>
          <p:cNvSpPr>
            <a:spLocks noGrp="1"/>
          </p:cNvSpPr>
          <p:nvPr>
            <p:ph idx="1"/>
          </p:nvPr>
        </p:nvSpPr>
        <p:spPr/>
        <p:txBody>
          <a:bodyPr>
            <a:normAutofit fontScale="85000" lnSpcReduction="20000"/>
          </a:bodyPr>
          <a:lstStyle/>
          <a:p>
            <a:r>
              <a:rPr lang="da-DK" dirty="0"/>
              <a:t>Tilgængelige stier de mest anvendte generelt</a:t>
            </a:r>
          </a:p>
          <a:p>
            <a:r>
              <a:rPr lang="da-DK" dirty="0"/>
              <a:t>Universelt design ved mange strande sydpå</a:t>
            </a:r>
          </a:p>
          <a:p>
            <a:r>
              <a:rPr lang="da-DK" dirty="0"/>
              <a:t>Skarp konkurrence mellem lande</a:t>
            </a:r>
          </a:p>
        </p:txBody>
      </p:sp>
      <p:pic>
        <p:nvPicPr>
          <p:cNvPr id="15" name="Pladsholder til indhold 9" descr="Befæstet sti hen over sand, med fire brugere vist.">
            <a:extLst>
              <a:ext uri="{FF2B5EF4-FFF2-40B4-BE49-F238E27FC236}">
                <a16:creationId xmlns:a16="http://schemas.microsoft.com/office/drawing/2014/main" id="{0C1B9868-8275-7CF7-FCE0-A264ED41D6B8}"/>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966788" y="2113756"/>
            <a:ext cx="10191750" cy="2566988"/>
          </a:xfrm>
        </p:spPr>
      </p:pic>
    </p:spTree>
    <p:extLst>
      <p:ext uri="{BB962C8B-B14F-4D97-AF65-F5344CB8AC3E}">
        <p14:creationId xmlns:p14="http://schemas.microsoft.com/office/powerpoint/2010/main" val="3021649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9D09C-472A-C6CD-0045-756A7D01B2EE}"/>
              </a:ext>
            </a:extLst>
          </p:cNvPr>
          <p:cNvSpPr>
            <a:spLocks noGrp="1"/>
          </p:cNvSpPr>
          <p:nvPr>
            <p:ph type="title"/>
          </p:nvPr>
        </p:nvSpPr>
        <p:spPr/>
        <p:txBody>
          <a:bodyPr/>
          <a:lstStyle/>
          <a:p>
            <a:r>
              <a:rPr lang="da-DK"/>
              <a:t>UD: Bevaringsværdigt byggeri</a:t>
            </a:r>
            <a:endParaRPr lang="da-DK" dirty="0"/>
          </a:p>
        </p:txBody>
      </p:sp>
      <p:sp>
        <p:nvSpPr>
          <p:cNvPr id="10" name="Pladsholder til indhold 9">
            <a:extLst>
              <a:ext uri="{FF2B5EF4-FFF2-40B4-BE49-F238E27FC236}">
                <a16:creationId xmlns:a16="http://schemas.microsoft.com/office/drawing/2014/main" id="{3FF6639C-7B7D-BA48-C03E-9EDFC0BA3DB7}"/>
              </a:ext>
            </a:extLst>
          </p:cNvPr>
          <p:cNvSpPr>
            <a:spLocks noGrp="1"/>
          </p:cNvSpPr>
          <p:nvPr>
            <p:ph idx="1"/>
          </p:nvPr>
        </p:nvSpPr>
        <p:spPr/>
        <p:txBody>
          <a:bodyPr>
            <a:normAutofit/>
          </a:bodyPr>
          <a:lstStyle/>
          <a:p>
            <a:r>
              <a:rPr lang="da-DK"/>
              <a:t>Alternative adgange: besøgscenter med udstilling, parkering, original stiadgang, mere tilgængelig adgang, ny indgang</a:t>
            </a:r>
            <a:endParaRPr lang="da-DK" dirty="0"/>
          </a:p>
        </p:txBody>
      </p:sp>
      <p:pic>
        <p:nvPicPr>
          <p:cNvPr id="9" name="Pladsholder til indhold 8" descr="Skitse til Hammershus og alternativ adgang til ruinen, foruden besøgscenter">
            <a:extLst>
              <a:ext uri="{FF2B5EF4-FFF2-40B4-BE49-F238E27FC236}">
                <a16:creationId xmlns:a16="http://schemas.microsoft.com/office/drawing/2014/main" id="{87B75A10-A868-0E11-6742-983DCE86D329}"/>
              </a:ext>
            </a:extLst>
          </p:cNvPr>
          <p:cNvPicPr>
            <a:picLocks noGrp="1" noChangeAspect="1"/>
          </p:cNvPicPr>
          <p:nvPr>
            <p:ph idx="13"/>
          </p:nvPr>
        </p:nvPicPr>
        <p:blipFill>
          <a:blip r:embed="rId2"/>
          <a:stretch>
            <a:fillRect/>
          </a:stretch>
        </p:blipFill>
        <p:spPr>
          <a:xfrm>
            <a:off x="2065932" y="1690688"/>
            <a:ext cx="7993461" cy="3413125"/>
          </a:xfrm>
          <a:prstGeom prst="rect">
            <a:avLst/>
          </a:prstGeom>
        </p:spPr>
      </p:pic>
    </p:spTree>
    <p:extLst>
      <p:ext uri="{BB962C8B-B14F-4D97-AF65-F5344CB8AC3E}">
        <p14:creationId xmlns:p14="http://schemas.microsoft.com/office/powerpoint/2010/main" val="1474085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F2C984-55D5-47EC-6FD2-B90CB2B66037}"/>
              </a:ext>
            </a:extLst>
          </p:cNvPr>
          <p:cNvSpPr>
            <a:spLocks noGrp="1"/>
          </p:cNvSpPr>
          <p:nvPr>
            <p:ph type="title"/>
          </p:nvPr>
        </p:nvSpPr>
        <p:spPr>
          <a:xfrm>
            <a:off x="1397834" y="511843"/>
            <a:ext cx="7217744" cy="1591277"/>
          </a:xfrm>
        </p:spPr>
        <p:txBody>
          <a:bodyPr>
            <a:noAutofit/>
          </a:bodyPr>
          <a:lstStyle/>
          <a:p>
            <a:r>
              <a:rPr lang="da-DK" sz="4800" dirty="0"/>
              <a:t>UD: Færgetransport</a:t>
            </a:r>
          </a:p>
        </p:txBody>
      </p:sp>
      <p:sp>
        <p:nvSpPr>
          <p:cNvPr id="3" name="Pladsholder til tekst 2">
            <a:extLst>
              <a:ext uri="{FF2B5EF4-FFF2-40B4-BE49-F238E27FC236}">
                <a16:creationId xmlns:a16="http://schemas.microsoft.com/office/drawing/2014/main" id="{D749EA2F-3BC2-9944-118D-44E45F6F4CA3}"/>
              </a:ext>
            </a:extLst>
          </p:cNvPr>
          <p:cNvSpPr>
            <a:spLocks noGrp="1"/>
          </p:cNvSpPr>
          <p:nvPr>
            <p:ph type="body" idx="1"/>
          </p:nvPr>
        </p:nvSpPr>
        <p:spPr>
          <a:xfrm>
            <a:off x="1243193" y="4976949"/>
            <a:ext cx="5174021" cy="1545674"/>
          </a:xfrm>
        </p:spPr>
        <p:txBody>
          <a:bodyPr/>
          <a:lstStyle/>
          <a:p>
            <a:r>
              <a:rPr lang="da-DK" sz="2800" dirty="0"/>
              <a:t>FN regler og nationale standarder</a:t>
            </a:r>
          </a:p>
          <a:p>
            <a:r>
              <a:rPr lang="da-DK" dirty="0"/>
              <a:t>Illustration (AI)</a:t>
            </a:r>
            <a:endParaRPr lang="da-DK" sz="2800" dirty="0"/>
          </a:p>
        </p:txBody>
      </p:sp>
      <p:sp>
        <p:nvSpPr>
          <p:cNvPr id="4" name="Pladsholder til tekst 3">
            <a:extLst>
              <a:ext uri="{FF2B5EF4-FFF2-40B4-BE49-F238E27FC236}">
                <a16:creationId xmlns:a16="http://schemas.microsoft.com/office/drawing/2014/main" id="{846D9A85-E543-ECEA-D08F-F9707111C261}"/>
              </a:ext>
            </a:extLst>
          </p:cNvPr>
          <p:cNvSpPr>
            <a:spLocks noGrp="1"/>
          </p:cNvSpPr>
          <p:nvPr>
            <p:ph type="body" idx="13"/>
          </p:nvPr>
        </p:nvSpPr>
        <p:spPr/>
        <p:txBody>
          <a:bodyPr/>
          <a:lstStyle/>
          <a:p>
            <a:endParaRPr lang="da-DK" dirty="0"/>
          </a:p>
        </p:txBody>
      </p:sp>
      <p:pic>
        <p:nvPicPr>
          <p:cNvPr id="7" name="Billede 6" descr="Fortolkning af regler er gået galt: AI genereret billede af kystbåd med rampeadgang, kaj, og personer.">
            <a:extLst>
              <a:ext uri="{FF2B5EF4-FFF2-40B4-BE49-F238E27FC236}">
                <a16:creationId xmlns:a16="http://schemas.microsoft.com/office/drawing/2014/main" id="{EE3A8CB7-080A-1C60-F133-82BBC4E1E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196" y="1205860"/>
            <a:ext cx="5316763" cy="5316763"/>
          </a:xfrm>
          <a:prstGeom prst="rect">
            <a:avLst/>
          </a:prstGeom>
        </p:spPr>
      </p:pic>
    </p:spTree>
    <p:extLst>
      <p:ext uri="{BB962C8B-B14F-4D97-AF65-F5344CB8AC3E}">
        <p14:creationId xmlns:p14="http://schemas.microsoft.com/office/powerpoint/2010/main" val="1310921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729ABB-6612-D38C-A293-101FE64147BB}"/>
              </a:ext>
            </a:extLst>
          </p:cNvPr>
          <p:cNvSpPr>
            <a:spLocks noGrp="1"/>
          </p:cNvSpPr>
          <p:nvPr>
            <p:ph type="title"/>
          </p:nvPr>
        </p:nvSpPr>
        <p:spPr/>
        <p:txBody>
          <a:bodyPr>
            <a:normAutofit/>
          </a:bodyPr>
          <a:lstStyle/>
          <a:p>
            <a:r>
              <a:rPr lang="da-DK" dirty="0"/>
              <a:t>UD: Tilgængelige ruter i byer og bynær natur</a:t>
            </a:r>
          </a:p>
        </p:txBody>
      </p:sp>
      <p:sp>
        <p:nvSpPr>
          <p:cNvPr id="8" name="Pladsholder til indhold 7">
            <a:extLst>
              <a:ext uri="{FF2B5EF4-FFF2-40B4-BE49-F238E27FC236}">
                <a16:creationId xmlns:a16="http://schemas.microsoft.com/office/drawing/2014/main" id="{20B8DA26-5B6B-18DD-C07B-8454B6EFCAEB}"/>
              </a:ext>
            </a:extLst>
          </p:cNvPr>
          <p:cNvSpPr>
            <a:spLocks noGrp="1"/>
          </p:cNvSpPr>
          <p:nvPr>
            <p:ph idx="1"/>
          </p:nvPr>
        </p:nvSpPr>
        <p:spPr/>
        <p:txBody>
          <a:bodyPr/>
          <a:lstStyle/>
          <a:p>
            <a:r>
              <a:rPr lang="da-DK" dirty="0"/>
              <a:t>Eksempel på planlagte tilgængelige ruter</a:t>
            </a:r>
          </a:p>
          <a:p>
            <a:r>
              <a:rPr lang="da-DK" dirty="0"/>
              <a:t>Vigtige steder kunne komme til er markeret med gult</a:t>
            </a:r>
          </a:p>
        </p:txBody>
      </p:sp>
      <p:pic>
        <p:nvPicPr>
          <p:cNvPr id="10" name="Picture 2" descr="Eksempel på kort over ruter, der skal laves tilgængelige i en by">
            <a:extLst>
              <a:ext uri="{FF2B5EF4-FFF2-40B4-BE49-F238E27FC236}">
                <a16:creationId xmlns:a16="http://schemas.microsoft.com/office/drawing/2014/main" id="{361FD107-82C2-6CE4-16C3-71F7B7F18769}"/>
              </a:ext>
            </a:extLst>
          </p:cNvPr>
          <p:cNvPicPr>
            <a:picLocks noGrp="1" noChangeAspect="1" noChangeArrowheads="1"/>
          </p:cNvPicPr>
          <p:nvPr>
            <p:ph idx="13"/>
          </p:nvPr>
        </p:nvPicPr>
        <p:blipFill rotWithShape="1">
          <a:blip r:embed="rId2">
            <a:extLst>
              <a:ext uri="{28A0092B-C50C-407E-A947-70E740481C1C}">
                <a14:useLocalDpi xmlns:a14="http://schemas.microsoft.com/office/drawing/2010/main" val="0"/>
              </a:ext>
            </a:extLst>
          </a:blip>
          <a:srcRect l="749" t="35953" r="-230" b="20975"/>
          <a:stretch/>
        </p:blipFill>
        <p:spPr bwMode="auto">
          <a:xfrm>
            <a:off x="838200" y="1865559"/>
            <a:ext cx="8857170" cy="312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430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37745-0104-7690-B71E-77024F03A19C}"/>
              </a:ext>
            </a:extLst>
          </p:cNvPr>
          <p:cNvSpPr>
            <a:spLocks noGrp="1"/>
          </p:cNvSpPr>
          <p:nvPr>
            <p:ph type="title"/>
          </p:nvPr>
        </p:nvSpPr>
        <p:spPr/>
        <p:txBody>
          <a:bodyPr/>
          <a:lstStyle/>
          <a:p>
            <a:r>
              <a:rPr lang="da-DK" dirty="0"/>
              <a:t>UD: Adgang til natur</a:t>
            </a:r>
          </a:p>
        </p:txBody>
      </p:sp>
      <p:sp>
        <p:nvSpPr>
          <p:cNvPr id="3" name="Pladsholder til tekst 2">
            <a:extLst>
              <a:ext uri="{FF2B5EF4-FFF2-40B4-BE49-F238E27FC236}">
                <a16:creationId xmlns:a16="http://schemas.microsoft.com/office/drawing/2014/main" id="{ABAAD12F-4D3F-BF44-A94E-7EC5B9E7069D}"/>
              </a:ext>
            </a:extLst>
          </p:cNvPr>
          <p:cNvSpPr>
            <a:spLocks noGrp="1"/>
          </p:cNvSpPr>
          <p:nvPr>
            <p:ph type="body" idx="1"/>
          </p:nvPr>
        </p:nvSpPr>
        <p:spPr>
          <a:xfrm>
            <a:off x="1243194" y="1990233"/>
            <a:ext cx="4970684" cy="4532390"/>
          </a:xfrm>
        </p:spPr>
        <p:txBody>
          <a:bodyPr/>
          <a:lstStyle/>
          <a:p>
            <a:r>
              <a:rPr lang="da-DK" dirty="0"/>
              <a:t>Gode stisystemer og ATV-veje (AI)</a:t>
            </a:r>
          </a:p>
        </p:txBody>
      </p:sp>
      <p:pic>
        <p:nvPicPr>
          <p:cNvPr id="11" name="Billede 10" descr="Sti med grusbelægning, hvor tre kørestolsbrugere arbejder sig op ad et stejlt parti.">
            <a:extLst>
              <a:ext uri="{FF2B5EF4-FFF2-40B4-BE49-F238E27FC236}">
                <a16:creationId xmlns:a16="http://schemas.microsoft.com/office/drawing/2014/main" id="{055A8FC6-192B-EC3C-668B-C58E1391DE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3194" y="2915475"/>
            <a:ext cx="4751080" cy="3551128"/>
          </a:xfrm>
          <a:prstGeom prst="rect">
            <a:avLst/>
          </a:prstGeom>
        </p:spPr>
      </p:pic>
      <p:pic>
        <p:nvPicPr>
          <p:cNvPr id="9" name="Billede 8" descr="AI genereret luftfoto af vej der slynger sig op omkring et fjeld og tilbage igen til byen.">
            <a:extLst>
              <a:ext uri="{FF2B5EF4-FFF2-40B4-BE49-F238E27FC236}">
                <a16:creationId xmlns:a16="http://schemas.microsoft.com/office/drawing/2014/main" id="{4E001CD2-9DE9-FCDD-078A-523132F4B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121" y="1633480"/>
            <a:ext cx="4833124" cy="4833124"/>
          </a:xfrm>
          <a:prstGeom prst="rect">
            <a:avLst/>
          </a:prstGeom>
        </p:spPr>
      </p:pic>
    </p:spTree>
    <p:extLst>
      <p:ext uri="{BB962C8B-B14F-4D97-AF65-F5344CB8AC3E}">
        <p14:creationId xmlns:p14="http://schemas.microsoft.com/office/powerpoint/2010/main" val="2135352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3FC2FE4-C469-5C99-7E07-04EEB5C2D381}"/>
              </a:ext>
            </a:extLst>
          </p:cNvPr>
          <p:cNvSpPr>
            <a:spLocks noGrp="1"/>
          </p:cNvSpPr>
          <p:nvPr>
            <p:ph type="ctrTitle"/>
          </p:nvPr>
        </p:nvSpPr>
        <p:spPr/>
        <p:txBody>
          <a:bodyPr/>
          <a:lstStyle/>
          <a:p>
            <a:r>
              <a:rPr lang="da-DK" dirty="0"/>
              <a:t>UD: Transport</a:t>
            </a:r>
          </a:p>
        </p:txBody>
      </p:sp>
      <p:sp>
        <p:nvSpPr>
          <p:cNvPr id="6" name="Undertitel 5">
            <a:extLst>
              <a:ext uri="{FF2B5EF4-FFF2-40B4-BE49-F238E27FC236}">
                <a16:creationId xmlns:a16="http://schemas.microsoft.com/office/drawing/2014/main" id="{38D74489-9F86-FE01-3351-E8302E51951C}"/>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15184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BE5BF-6BA8-7B05-496C-DA53F897AE7B}"/>
              </a:ext>
            </a:extLst>
          </p:cNvPr>
          <p:cNvSpPr>
            <a:spLocks noGrp="1"/>
          </p:cNvSpPr>
          <p:nvPr>
            <p:ph type="title"/>
          </p:nvPr>
        </p:nvSpPr>
        <p:spPr/>
        <p:txBody>
          <a:bodyPr>
            <a:noAutofit/>
          </a:bodyPr>
          <a:lstStyle/>
          <a:p>
            <a:r>
              <a:rPr lang="da-DK" sz="5400" dirty="0"/>
              <a:t>UD: passagertransport eksempler, EU</a:t>
            </a:r>
          </a:p>
        </p:txBody>
      </p:sp>
      <p:sp>
        <p:nvSpPr>
          <p:cNvPr id="3" name="Pladsholder til tekst 2">
            <a:extLst>
              <a:ext uri="{FF2B5EF4-FFF2-40B4-BE49-F238E27FC236}">
                <a16:creationId xmlns:a16="http://schemas.microsoft.com/office/drawing/2014/main" id="{6812D420-3220-7923-49BC-02046EE8D494}"/>
              </a:ext>
            </a:extLst>
          </p:cNvPr>
          <p:cNvSpPr>
            <a:spLocks noGrp="1"/>
          </p:cNvSpPr>
          <p:nvPr>
            <p:ph type="body" idx="1"/>
          </p:nvPr>
        </p:nvSpPr>
        <p:spPr>
          <a:xfrm>
            <a:off x="1243194" y="1658682"/>
            <a:ext cx="4567499" cy="4977250"/>
          </a:xfrm>
        </p:spPr>
        <p:txBody>
          <a:bodyPr>
            <a:normAutofit fontScale="92500" lnSpcReduction="20000"/>
          </a:bodyPr>
          <a:lstStyle/>
          <a:p>
            <a:r>
              <a:rPr lang="da-DK" dirty="0"/>
              <a:t>Tog</a:t>
            </a:r>
          </a:p>
          <a:p>
            <a:pPr marL="457200" indent="-457200">
              <a:buFont typeface="Arial" panose="020B0604020202020204" pitchFamily="34" charset="0"/>
              <a:buChar char="•"/>
            </a:pPr>
            <a:r>
              <a:rPr lang="da-DK" dirty="0"/>
              <a:t>Passagerrettigheder, tekniske specifikationer, test-standarder, Indre Marked</a:t>
            </a:r>
          </a:p>
          <a:p>
            <a:r>
              <a:rPr lang="da-DK" dirty="0"/>
              <a:t>Fly</a:t>
            </a:r>
          </a:p>
          <a:p>
            <a:pPr marL="457200" indent="-457200">
              <a:buFont typeface="Arial" panose="020B0604020202020204" pitchFamily="34" charset="0"/>
              <a:buChar char="•"/>
            </a:pPr>
            <a:r>
              <a:rPr lang="da-DK" dirty="0"/>
              <a:t>Passagerrettigheder, Indre Marked</a:t>
            </a:r>
          </a:p>
          <a:p>
            <a:r>
              <a:rPr lang="da-DK" dirty="0"/>
              <a:t>Færge</a:t>
            </a:r>
          </a:p>
          <a:p>
            <a:pPr marL="457200" indent="-457200">
              <a:buFont typeface="Arial" panose="020B0604020202020204" pitchFamily="34" charset="0"/>
              <a:buChar char="•"/>
            </a:pPr>
            <a:r>
              <a:rPr lang="da-DK" dirty="0"/>
              <a:t>Nationale standarder, Indre Marked</a:t>
            </a:r>
          </a:p>
          <a:p>
            <a:r>
              <a:rPr lang="da-DK" dirty="0"/>
              <a:t>Bus</a:t>
            </a:r>
          </a:p>
          <a:p>
            <a:pPr marL="457200" indent="-457200">
              <a:buFont typeface="Arial" panose="020B0604020202020204" pitchFamily="34" charset="0"/>
              <a:buChar char="•"/>
            </a:pPr>
            <a:r>
              <a:rPr lang="da-DK" dirty="0"/>
              <a:t>passagerrettigheder, Indre Marked</a:t>
            </a:r>
          </a:p>
        </p:txBody>
      </p:sp>
      <p:pic>
        <p:nvPicPr>
          <p:cNvPr id="5" name="Pladsholder til indhold 7" descr="Diagrammet viser eksempler på hindringsfri strækninger mellem forskellige trafikformer og publikumsrettede funktioner på togstationer. Se den nærmere beskrivelse i teksten der hører til billedet. ">
            <a:extLst>
              <a:ext uri="{FF2B5EF4-FFF2-40B4-BE49-F238E27FC236}">
                <a16:creationId xmlns:a16="http://schemas.microsoft.com/office/drawing/2014/main" id="{8F8FC832-0B31-C259-DB80-E8F18367BC5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031010" y="1610834"/>
            <a:ext cx="5962515" cy="4646426"/>
          </a:xfrm>
          <a:prstGeom prst="rect">
            <a:avLst/>
          </a:prstGeom>
        </p:spPr>
      </p:pic>
    </p:spTree>
    <p:extLst>
      <p:ext uri="{BB962C8B-B14F-4D97-AF65-F5344CB8AC3E}">
        <p14:creationId xmlns:p14="http://schemas.microsoft.com/office/powerpoint/2010/main" val="2618669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9EBE7-171B-A6C2-78E1-4ADB7B3A66B9}"/>
              </a:ext>
            </a:extLst>
          </p:cNvPr>
          <p:cNvSpPr>
            <a:spLocks noGrp="1"/>
          </p:cNvSpPr>
          <p:nvPr>
            <p:ph type="title"/>
          </p:nvPr>
        </p:nvSpPr>
        <p:spPr/>
        <p:txBody>
          <a:bodyPr/>
          <a:lstStyle/>
          <a:p>
            <a:r>
              <a:rPr lang="da-DK" dirty="0"/>
              <a:t>UD: Flyrejser</a:t>
            </a:r>
          </a:p>
        </p:txBody>
      </p:sp>
      <p:sp>
        <p:nvSpPr>
          <p:cNvPr id="7" name="Pladsholder til indhold 6">
            <a:extLst>
              <a:ext uri="{FF2B5EF4-FFF2-40B4-BE49-F238E27FC236}">
                <a16:creationId xmlns:a16="http://schemas.microsoft.com/office/drawing/2014/main" id="{BE0AF737-5F4A-EA8B-F3D1-91E1801D4105}"/>
              </a:ext>
            </a:extLst>
          </p:cNvPr>
          <p:cNvSpPr>
            <a:spLocks noGrp="1"/>
          </p:cNvSpPr>
          <p:nvPr>
            <p:ph idx="1"/>
          </p:nvPr>
        </p:nvSpPr>
        <p:spPr/>
        <p:txBody>
          <a:bodyPr/>
          <a:lstStyle/>
          <a:p>
            <a:r>
              <a:rPr lang="da-DK" dirty="0"/>
              <a:t>Eksempler på krav til information, tilgængelige ruter, mødepunkter, faciliteter, belysning, service …</a:t>
            </a:r>
          </a:p>
        </p:txBody>
      </p:sp>
      <p:pic>
        <p:nvPicPr>
          <p:cNvPr id="9" name="Pladsholder til indhold 8" descr="Skitse af forløb fra information på mobil, billetbestilling, ankomst i lufthavn ved mødepunkt, checkin, faciliteter, vejvisning, assistance til boarding">
            <a:extLst>
              <a:ext uri="{FF2B5EF4-FFF2-40B4-BE49-F238E27FC236}">
                <a16:creationId xmlns:a16="http://schemas.microsoft.com/office/drawing/2014/main" id="{A16D3177-3F80-7CCB-0E9F-F1524EC4E4EA}"/>
              </a:ext>
            </a:extLst>
          </p:cNvPr>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7232" y="1569008"/>
            <a:ext cx="8506516" cy="3513034"/>
          </a:xfrm>
          <a:prstGeom prst="rect">
            <a:avLst/>
          </a:prstGeom>
        </p:spPr>
      </p:pic>
    </p:spTree>
    <p:extLst>
      <p:ext uri="{BB962C8B-B14F-4D97-AF65-F5344CB8AC3E}">
        <p14:creationId xmlns:p14="http://schemas.microsoft.com/office/powerpoint/2010/main" val="1809400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80A85-A117-3633-8331-8A348A721C2D}"/>
              </a:ext>
            </a:extLst>
          </p:cNvPr>
          <p:cNvSpPr>
            <a:spLocks noGrp="1"/>
          </p:cNvSpPr>
          <p:nvPr>
            <p:ph type="title"/>
          </p:nvPr>
        </p:nvSpPr>
        <p:spPr/>
        <p:txBody>
          <a:bodyPr/>
          <a:lstStyle/>
          <a:p>
            <a:r>
              <a:rPr lang="da-DK" dirty="0"/>
              <a:t>UD: Rejser med færge ud fra direktiv</a:t>
            </a:r>
          </a:p>
        </p:txBody>
      </p:sp>
      <p:sp>
        <p:nvSpPr>
          <p:cNvPr id="5" name="Pladsholder til indhold 4">
            <a:extLst>
              <a:ext uri="{FF2B5EF4-FFF2-40B4-BE49-F238E27FC236}">
                <a16:creationId xmlns:a16="http://schemas.microsoft.com/office/drawing/2014/main" id="{584835C9-A088-B9AF-91D7-646FCE26A685}"/>
              </a:ext>
            </a:extLst>
          </p:cNvPr>
          <p:cNvSpPr>
            <a:spLocks noGrp="1"/>
          </p:cNvSpPr>
          <p:nvPr>
            <p:ph idx="1"/>
          </p:nvPr>
        </p:nvSpPr>
        <p:spPr/>
        <p:txBody>
          <a:bodyPr/>
          <a:lstStyle/>
          <a:p>
            <a:r>
              <a:rPr lang="da-DK" dirty="0"/>
              <a:t>Overordnet samme model som for fly og tog</a:t>
            </a:r>
          </a:p>
          <a:p>
            <a:r>
              <a:rPr lang="da-DK" dirty="0" err="1"/>
              <a:t>FNs</a:t>
            </a:r>
            <a:r>
              <a:rPr lang="da-DK" dirty="0"/>
              <a:t> MSC regler ind over for selve færgerne</a:t>
            </a:r>
          </a:p>
        </p:txBody>
      </p:sp>
      <p:pic>
        <p:nvPicPr>
          <p:cNvPr id="7" name="Pladsholder til indhold 6" descr="Information på mobil, billetkøb, mødepunkt ved færgeterminal, faciliteter som toilet og bænke, rampe til boarding">
            <a:extLst>
              <a:ext uri="{FF2B5EF4-FFF2-40B4-BE49-F238E27FC236}">
                <a16:creationId xmlns:a16="http://schemas.microsoft.com/office/drawing/2014/main" id="{87C68FE1-1818-3DDF-BB3C-778D3B276E7D}"/>
              </a:ext>
            </a:extLst>
          </p:cNvPr>
          <p:cNvPicPr>
            <a:picLocks noGrp="1" noChangeAspect="1"/>
          </p:cNvPicPr>
          <p:nvPr>
            <p:ph idx="13"/>
          </p:nvPr>
        </p:nvPicPr>
        <p:blipFill>
          <a:blip r:embed="rId2"/>
          <a:stretch>
            <a:fillRect/>
          </a:stretch>
        </p:blipFill>
        <p:spPr>
          <a:xfrm>
            <a:off x="804863" y="2187548"/>
            <a:ext cx="10515600" cy="2419404"/>
          </a:xfrm>
          <a:prstGeom prst="rect">
            <a:avLst/>
          </a:prstGeom>
        </p:spPr>
      </p:pic>
    </p:spTree>
    <p:extLst>
      <p:ext uri="{BB962C8B-B14F-4D97-AF65-F5344CB8AC3E}">
        <p14:creationId xmlns:p14="http://schemas.microsoft.com/office/powerpoint/2010/main" val="3772144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D6368-3B66-0689-27F2-E567E5AFCAB5}"/>
              </a:ext>
            </a:extLst>
          </p:cNvPr>
          <p:cNvSpPr>
            <a:spLocks noGrp="1"/>
          </p:cNvSpPr>
          <p:nvPr>
            <p:ph type="title"/>
          </p:nvPr>
        </p:nvSpPr>
        <p:spPr/>
        <p:txBody>
          <a:bodyPr/>
          <a:lstStyle/>
          <a:p>
            <a:r>
              <a:rPr lang="da-DK" dirty="0"/>
              <a:t>UD: Beliggenhed vigtig for alle</a:t>
            </a:r>
          </a:p>
        </p:txBody>
      </p:sp>
      <p:sp>
        <p:nvSpPr>
          <p:cNvPr id="3" name="Pladsholder til tekst 2">
            <a:extLst>
              <a:ext uri="{FF2B5EF4-FFF2-40B4-BE49-F238E27FC236}">
                <a16:creationId xmlns:a16="http://schemas.microsoft.com/office/drawing/2014/main" id="{82CB53B4-4B29-E0B7-17E5-C09B3911B778}"/>
              </a:ext>
            </a:extLst>
          </p:cNvPr>
          <p:cNvSpPr>
            <a:spLocks noGrp="1"/>
          </p:cNvSpPr>
          <p:nvPr>
            <p:ph type="body" idx="1"/>
          </p:nvPr>
        </p:nvSpPr>
        <p:spPr/>
        <p:txBody>
          <a:bodyPr/>
          <a:lstStyle/>
          <a:p>
            <a:endParaRPr lang="da-DK" dirty="0"/>
          </a:p>
        </p:txBody>
      </p:sp>
      <p:sp>
        <p:nvSpPr>
          <p:cNvPr id="4" name="Pladsholder til tekst 3">
            <a:extLst>
              <a:ext uri="{FF2B5EF4-FFF2-40B4-BE49-F238E27FC236}">
                <a16:creationId xmlns:a16="http://schemas.microsoft.com/office/drawing/2014/main" id="{2B7CDD66-F154-AB4F-9D1A-74790C80CB9F}"/>
              </a:ext>
            </a:extLst>
          </p:cNvPr>
          <p:cNvSpPr>
            <a:spLocks noGrp="1"/>
          </p:cNvSpPr>
          <p:nvPr>
            <p:ph type="body" idx="13"/>
          </p:nvPr>
        </p:nvSpPr>
        <p:spPr/>
        <p:txBody>
          <a:bodyPr/>
          <a:lstStyle/>
          <a:p>
            <a:endParaRPr lang="da-DK" dirty="0"/>
          </a:p>
        </p:txBody>
      </p:sp>
      <p:pic>
        <p:nvPicPr>
          <p:cNvPr id="6" name="Billede 5" descr="Tegning der fortæller om afstande til indkøb, offentlig transport, kultursteder og natur er kort eller lang. Del af oplysninger for seniorboliger.">
            <a:extLst>
              <a:ext uri="{FF2B5EF4-FFF2-40B4-BE49-F238E27FC236}">
                <a16:creationId xmlns:a16="http://schemas.microsoft.com/office/drawing/2014/main" id="{3657ECD3-CD75-053C-9227-A4A340A2E515}"/>
              </a:ext>
            </a:extLst>
          </p:cNvPr>
          <p:cNvPicPr>
            <a:picLocks noChangeAspect="1"/>
          </p:cNvPicPr>
          <p:nvPr/>
        </p:nvPicPr>
        <p:blipFill rotWithShape="1">
          <a:blip r:embed="rId2">
            <a:extLst>
              <a:ext uri="{28A0092B-C50C-407E-A947-70E740481C1C}">
                <a14:useLocalDpi xmlns:a14="http://schemas.microsoft.com/office/drawing/2010/main" val="0"/>
              </a:ext>
            </a:extLst>
          </a:blip>
          <a:srcRect t="9432"/>
          <a:stretch/>
        </p:blipFill>
        <p:spPr>
          <a:xfrm>
            <a:off x="2859322" y="1640540"/>
            <a:ext cx="6473356" cy="5015753"/>
          </a:xfrm>
          <a:prstGeom prst="rect">
            <a:avLst/>
          </a:prstGeom>
        </p:spPr>
      </p:pic>
    </p:spTree>
    <p:extLst>
      <p:ext uri="{BB962C8B-B14F-4D97-AF65-F5344CB8AC3E}">
        <p14:creationId xmlns:p14="http://schemas.microsoft.com/office/powerpoint/2010/main" val="3512533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9F4EB33-2CA7-4C5B-9FD8-50A94CEAC241}"/>
              </a:ext>
            </a:extLst>
          </p:cNvPr>
          <p:cNvSpPr>
            <a:spLocks noGrp="1"/>
          </p:cNvSpPr>
          <p:nvPr>
            <p:ph type="title"/>
          </p:nvPr>
        </p:nvSpPr>
        <p:spPr/>
        <p:txBody>
          <a:bodyPr>
            <a:normAutofit/>
          </a:bodyPr>
          <a:lstStyle/>
          <a:p>
            <a:r>
              <a:rPr lang="da-DK" dirty="0">
                <a:latin typeface="Arial" panose="020B0604020202020204" pitchFamily="34" charset="0"/>
                <a:ea typeface="Times New Roman" panose="02020603050405020304" pitchFamily="18" charset="0"/>
                <a:cs typeface="Arial" panose="020B0604020202020204" pitchFamily="34" charset="0"/>
              </a:rPr>
              <a:t>UD: Hvordan kan det forstås i fx by</a:t>
            </a:r>
            <a:r>
              <a:rPr lang="da-DK"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ggeri?</a:t>
            </a:r>
          </a:p>
        </p:txBody>
      </p:sp>
      <p:sp>
        <p:nvSpPr>
          <p:cNvPr id="4" name="Pladsholder til indhold 3">
            <a:extLst>
              <a:ext uri="{FF2B5EF4-FFF2-40B4-BE49-F238E27FC236}">
                <a16:creationId xmlns:a16="http://schemas.microsoft.com/office/drawing/2014/main" id="{44373E36-B316-BA4E-4989-155F6A33AC64}"/>
              </a:ext>
            </a:extLst>
          </p:cNvPr>
          <p:cNvSpPr>
            <a:spLocks noGrp="1"/>
          </p:cNvSpPr>
          <p:nvPr>
            <p:ph idx="13"/>
          </p:nvPr>
        </p:nvSpPr>
        <p:spPr>
          <a:xfrm>
            <a:off x="838200" y="5523492"/>
            <a:ext cx="10515600" cy="1938765"/>
          </a:xfrm>
        </p:spPr>
        <p:txBody>
          <a:bodyPr>
            <a:normAutofit/>
          </a:bodyPr>
          <a:lstStyle/>
          <a:p>
            <a:r>
              <a:rPr lang="da-DK" sz="2600" dirty="0">
                <a:latin typeface="Arial" panose="020B0604020202020204" pitchFamily="34" charset="0"/>
                <a:cs typeface="Arial" panose="020B0604020202020204" pitchFamily="34" charset="0"/>
              </a:rPr>
              <a:t>”</a:t>
            </a:r>
            <a:r>
              <a:rPr lang="da-DK" sz="2200" kern="1200" dirty="0">
                <a:solidFill>
                  <a:schemeClr val="tx1"/>
                </a:solidFill>
                <a:latin typeface="Arial" panose="020B0604020202020204" pitchFamily="34" charset="0"/>
                <a:ea typeface="+mn-ea"/>
                <a:cs typeface="Arial" panose="020B0604020202020204" pitchFamily="34" charset="0"/>
              </a:rPr>
              <a:t>Bygninger, opholdsarealer og parkeringsarealer skal have adgangsforhold, der sikrer, at brugerne ved egen hjælp kan komme frem til dem, ind i dem samt frem til deres funktioner”</a:t>
            </a:r>
          </a:p>
          <a:p>
            <a:endParaRPr lang="da-DK" dirty="0"/>
          </a:p>
        </p:txBody>
      </p:sp>
      <p:pic>
        <p:nvPicPr>
          <p:cNvPr id="7" name="Picture 6" descr="Håndskitsen er traditionel afbildning af at komme frem til en bygning, ind i den, rundt i den, op og ned, ud igen, deltage i aktiviteter, bruge faciliteter."/>
          <p:cNvPicPr>
            <a:picLocks noChangeAspect="1"/>
          </p:cNvPicPr>
          <p:nvPr/>
        </p:nvPicPr>
        <p:blipFill rotWithShape="1">
          <a:blip r:embed="rId2" cstate="print">
            <a:extLst>
              <a:ext uri="{28A0092B-C50C-407E-A947-70E740481C1C}">
                <a14:useLocalDpi xmlns:a14="http://schemas.microsoft.com/office/drawing/2010/main" val="0"/>
              </a:ext>
            </a:extLst>
          </a:blip>
          <a:srcRect b="18414"/>
          <a:stretch/>
        </p:blipFill>
        <p:spPr>
          <a:xfrm>
            <a:off x="2571732" y="1470179"/>
            <a:ext cx="6581962" cy="3404369"/>
          </a:xfrm>
          <a:prstGeom prst="rect">
            <a:avLst/>
          </a:prstGeom>
        </p:spPr>
      </p:pic>
    </p:spTree>
    <p:extLst>
      <p:ext uri="{BB962C8B-B14F-4D97-AF65-F5344CB8AC3E}">
        <p14:creationId xmlns:p14="http://schemas.microsoft.com/office/powerpoint/2010/main" val="1495755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9617E9-1BAD-9ACD-A2D3-B7EFF529979E}"/>
              </a:ext>
            </a:extLst>
          </p:cNvPr>
          <p:cNvSpPr>
            <a:spLocks noGrp="1"/>
          </p:cNvSpPr>
          <p:nvPr>
            <p:ph type="title"/>
          </p:nvPr>
        </p:nvSpPr>
        <p:spPr/>
        <p:txBody>
          <a:bodyPr>
            <a:normAutofit fontScale="90000"/>
          </a:bodyPr>
          <a:lstStyle/>
          <a:p>
            <a:r>
              <a:rPr lang="da-DK" dirty="0"/>
              <a:t>UD: Terrænforskelle udnyttes for adgang til boliger</a:t>
            </a:r>
          </a:p>
        </p:txBody>
      </p:sp>
      <p:sp>
        <p:nvSpPr>
          <p:cNvPr id="3" name="Pladsholder til tekst 2">
            <a:extLst>
              <a:ext uri="{FF2B5EF4-FFF2-40B4-BE49-F238E27FC236}">
                <a16:creationId xmlns:a16="http://schemas.microsoft.com/office/drawing/2014/main" id="{E988C955-6CCC-E66A-8F76-BA7BEF612D41}"/>
              </a:ext>
            </a:extLst>
          </p:cNvPr>
          <p:cNvSpPr>
            <a:spLocks noGrp="1"/>
          </p:cNvSpPr>
          <p:nvPr>
            <p:ph type="body" idx="1"/>
          </p:nvPr>
        </p:nvSpPr>
        <p:spPr/>
        <p:txBody>
          <a:bodyPr/>
          <a:lstStyle/>
          <a:p>
            <a:endParaRPr lang="da-DK" dirty="0"/>
          </a:p>
        </p:txBody>
      </p:sp>
      <p:sp>
        <p:nvSpPr>
          <p:cNvPr id="4" name="Pladsholder til tekst 3">
            <a:extLst>
              <a:ext uri="{FF2B5EF4-FFF2-40B4-BE49-F238E27FC236}">
                <a16:creationId xmlns:a16="http://schemas.microsoft.com/office/drawing/2014/main" id="{0BED04CB-9862-8C88-2A55-D183E1EECCAE}"/>
              </a:ext>
            </a:extLst>
          </p:cNvPr>
          <p:cNvSpPr>
            <a:spLocks noGrp="1"/>
          </p:cNvSpPr>
          <p:nvPr>
            <p:ph type="body" idx="13"/>
          </p:nvPr>
        </p:nvSpPr>
        <p:spPr>
          <a:xfrm>
            <a:off x="5018720" y="2163990"/>
            <a:ext cx="5672879" cy="4294720"/>
          </a:xfrm>
        </p:spPr>
        <p:txBody>
          <a:bodyPr/>
          <a:lstStyle/>
          <a:p>
            <a:endParaRPr lang="da-DK" dirty="0"/>
          </a:p>
        </p:txBody>
      </p:sp>
      <p:pic>
        <p:nvPicPr>
          <p:cNvPr id="6" name="Billede 5" descr="Eksempel på at udnytte højdeforskelle i terræn til at skabe lettere niveaufri adgang.">
            <a:extLst>
              <a:ext uri="{FF2B5EF4-FFF2-40B4-BE49-F238E27FC236}">
                <a16:creationId xmlns:a16="http://schemas.microsoft.com/office/drawing/2014/main" id="{DEC190C5-CD28-5878-46DD-061B22C59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458" y="2527772"/>
            <a:ext cx="7338811" cy="3694982"/>
          </a:xfrm>
          <a:prstGeom prst="rect">
            <a:avLst/>
          </a:prstGeom>
        </p:spPr>
      </p:pic>
    </p:spTree>
    <p:extLst>
      <p:ext uri="{BB962C8B-B14F-4D97-AF65-F5344CB8AC3E}">
        <p14:creationId xmlns:p14="http://schemas.microsoft.com/office/powerpoint/2010/main" val="1848927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61BB3-8397-3DCA-60F4-30A4D7EC8EA6}"/>
              </a:ext>
            </a:extLst>
          </p:cNvPr>
          <p:cNvSpPr>
            <a:spLocks noGrp="1"/>
          </p:cNvSpPr>
          <p:nvPr>
            <p:ph type="title"/>
          </p:nvPr>
        </p:nvSpPr>
        <p:spPr/>
        <p:txBody>
          <a:bodyPr>
            <a:normAutofit/>
          </a:bodyPr>
          <a:lstStyle/>
          <a:p>
            <a:r>
              <a:rPr lang="da-DK" sz="5400" dirty="0"/>
              <a:t>UD: Boliger der kan tilpasses</a:t>
            </a:r>
          </a:p>
        </p:txBody>
      </p:sp>
      <p:sp>
        <p:nvSpPr>
          <p:cNvPr id="5" name="Pladsholder til indhold 4">
            <a:extLst>
              <a:ext uri="{FF2B5EF4-FFF2-40B4-BE49-F238E27FC236}">
                <a16:creationId xmlns:a16="http://schemas.microsoft.com/office/drawing/2014/main" id="{5FBBFCC0-5E16-3C8A-AECC-CBBBFB6F43FC}"/>
              </a:ext>
            </a:extLst>
          </p:cNvPr>
          <p:cNvSpPr>
            <a:spLocks noGrp="1"/>
          </p:cNvSpPr>
          <p:nvPr>
            <p:ph idx="1"/>
          </p:nvPr>
        </p:nvSpPr>
        <p:spPr/>
        <p:txBody>
          <a:bodyPr/>
          <a:lstStyle/>
          <a:p>
            <a:r>
              <a:rPr lang="da-DK" dirty="0"/>
              <a:t>Eksempler på boliger der har grundfunktioner i adgangsetage</a:t>
            </a:r>
          </a:p>
          <a:p>
            <a:r>
              <a:rPr lang="da-DK" dirty="0"/>
              <a:t>Eller har adgang til alle funktioner fra starten</a:t>
            </a:r>
          </a:p>
        </p:txBody>
      </p:sp>
      <p:pic>
        <p:nvPicPr>
          <p:cNvPr id="8" name="Pladsholder til indhold 7" descr="til venstre en toetages bolig med trinfri adgang til stueetagens funktioner, i midten bolig forberedt for lift og adgang til stort bad. Til højre etplans bolig med niveaufri adgang til alle funktioner.">
            <a:extLst>
              <a:ext uri="{FF2B5EF4-FFF2-40B4-BE49-F238E27FC236}">
                <a16:creationId xmlns:a16="http://schemas.microsoft.com/office/drawing/2014/main" id="{037B5BCE-3ADA-432F-0F09-9B1B10FB505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804863" y="2064781"/>
            <a:ext cx="10515600" cy="2664939"/>
          </a:xfrm>
          <a:prstGeom prst="rect">
            <a:avLst/>
          </a:prstGeom>
        </p:spPr>
      </p:pic>
    </p:spTree>
    <p:extLst>
      <p:ext uri="{BB962C8B-B14F-4D97-AF65-F5344CB8AC3E}">
        <p14:creationId xmlns:p14="http://schemas.microsoft.com/office/powerpoint/2010/main" val="4213655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BAF5D-DD58-8F9E-9982-7974AD33C695}"/>
              </a:ext>
            </a:extLst>
          </p:cNvPr>
          <p:cNvSpPr>
            <a:spLocks noGrp="1"/>
          </p:cNvSpPr>
          <p:nvPr>
            <p:ph type="ctrTitle"/>
          </p:nvPr>
        </p:nvSpPr>
        <p:spPr/>
        <p:txBody>
          <a:bodyPr/>
          <a:lstStyle/>
          <a:p>
            <a:r>
              <a:rPr lang="da-DK" dirty="0"/>
              <a:t>UD: IT, web og produkter</a:t>
            </a:r>
          </a:p>
        </p:txBody>
      </p:sp>
      <p:sp>
        <p:nvSpPr>
          <p:cNvPr id="3" name="Undertitel 2">
            <a:extLst>
              <a:ext uri="{FF2B5EF4-FFF2-40B4-BE49-F238E27FC236}">
                <a16:creationId xmlns:a16="http://schemas.microsoft.com/office/drawing/2014/main" id="{19FCBCB2-E63D-1E98-5C5B-2774C57795AC}"/>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3675302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AF380-8A4D-1400-FB2B-15A80D17E979}"/>
              </a:ext>
            </a:extLst>
          </p:cNvPr>
          <p:cNvSpPr>
            <a:spLocks noGrp="1"/>
          </p:cNvSpPr>
          <p:nvPr>
            <p:ph type="title"/>
          </p:nvPr>
        </p:nvSpPr>
        <p:spPr/>
        <p:txBody>
          <a:bodyPr>
            <a:normAutofit fontScale="90000"/>
          </a:bodyPr>
          <a:lstStyle/>
          <a:p>
            <a:r>
              <a:rPr lang="da-DK" dirty="0"/>
              <a:t>UD: Brugerbetjente produkter og digital information </a:t>
            </a:r>
          </a:p>
        </p:txBody>
      </p:sp>
      <p:sp>
        <p:nvSpPr>
          <p:cNvPr id="3" name="Pladsholder til tekst 2">
            <a:extLst>
              <a:ext uri="{FF2B5EF4-FFF2-40B4-BE49-F238E27FC236}">
                <a16:creationId xmlns:a16="http://schemas.microsoft.com/office/drawing/2014/main" id="{85D55792-88EF-6C77-045A-D03F2C01CD86}"/>
              </a:ext>
            </a:extLst>
          </p:cNvPr>
          <p:cNvSpPr>
            <a:spLocks noGrp="1"/>
          </p:cNvSpPr>
          <p:nvPr>
            <p:ph type="body" idx="1"/>
          </p:nvPr>
        </p:nvSpPr>
        <p:spPr>
          <a:xfrm>
            <a:off x="1243195" y="2753304"/>
            <a:ext cx="3328805" cy="3769317"/>
          </a:xfrm>
        </p:spPr>
        <p:txBody>
          <a:bodyPr>
            <a:normAutofit/>
          </a:bodyPr>
          <a:lstStyle/>
          <a:p>
            <a:r>
              <a:rPr lang="da-DK" dirty="0"/>
              <a:t>Bindende standarder på vej i flere lande</a:t>
            </a:r>
          </a:p>
        </p:txBody>
      </p:sp>
      <p:pic>
        <p:nvPicPr>
          <p:cNvPr id="5" name="Billede 4" descr="Billedet gør opmærksom på, at der findes et direktiv og en europæisk standard om ICT udstyr, som blandt andet foreskriver betjeningshøjder der fungerer både for stående og siddende, foruden god visuel kontrast, hørbar, følbar og visuel information. Der er god belysning og bestemte krav til plads inde i hjørner, foruden plads til manøvrering foran udstyret.">
            <a:extLst>
              <a:ext uri="{FF2B5EF4-FFF2-40B4-BE49-F238E27FC236}">
                <a16:creationId xmlns:a16="http://schemas.microsoft.com/office/drawing/2014/main" id="{AEB79FFB-2591-B681-BA4D-E443237ACF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9128" y="2825068"/>
            <a:ext cx="7572000" cy="2692434"/>
          </a:xfrm>
          <a:prstGeom prst="rect">
            <a:avLst/>
          </a:prstGeom>
        </p:spPr>
      </p:pic>
    </p:spTree>
    <p:extLst>
      <p:ext uri="{BB962C8B-B14F-4D97-AF65-F5344CB8AC3E}">
        <p14:creationId xmlns:p14="http://schemas.microsoft.com/office/powerpoint/2010/main" val="2852906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A7BEB-F0EE-4D1F-BB04-7622A7F036A2}"/>
              </a:ext>
            </a:extLst>
          </p:cNvPr>
          <p:cNvSpPr>
            <a:spLocks noGrp="1"/>
          </p:cNvSpPr>
          <p:nvPr>
            <p:ph type="title"/>
          </p:nvPr>
        </p:nvSpPr>
        <p:spPr/>
        <p:txBody>
          <a:bodyPr>
            <a:noAutofit/>
          </a:bodyPr>
          <a:lstStyle/>
          <a:p>
            <a:pPr algn="l" defTabSz="914400" rtl="0" eaLnBrk="1" latinLnBrk="0" hangingPunct="1">
              <a:lnSpc>
                <a:spcPct val="90000"/>
              </a:lnSpc>
              <a:spcBef>
                <a:spcPct val="0"/>
              </a:spcBef>
              <a:buNone/>
            </a:pPr>
            <a:r>
              <a:rPr lang="da-DK" sz="6000" b="0" dirty="0">
                <a:latin typeface="+mj-lt"/>
                <a:cs typeface="+mj-cs"/>
              </a:rPr>
              <a:t>UD: Offentlige hjemmesider</a:t>
            </a:r>
          </a:p>
        </p:txBody>
      </p:sp>
      <p:sp>
        <p:nvSpPr>
          <p:cNvPr id="3" name="Pladsholder til indhold 2">
            <a:extLst>
              <a:ext uri="{FF2B5EF4-FFF2-40B4-BE49-F238E27FC236}">
                <a16:creationId xmlns:a16="http://schemas.microsoft.com/office/drawing/2014/main" id="{1C31F87F-8B88-41DC-AD71-DD2F29E08978}"/>
              </a:ext>
            </a:extLst>
          </p:cNvPr>
          <p:cNvSpPr>
            <a:spLocks noGrp="1"/>
          </p:cNvSpPr>
          <p:nvPr>
            <p:ph type="body" idx="1"/>
          </p:nvPr>
        </p:nvSpPr>
        <p:spPr/>
        <p:txBody>
          <a:bodyPr>
            <a:noAutofit/>
          </a:bodyPr>
          <a:lstStyle/>
          <a:p>
            <a:r>
              <a:rPr lang="da-DK" sz="2000" dirty="0"/>
              <a:t>Smagsprøver på WCAG 2.2 fx:</a:t>
            </a:r>
          </a:p>
          <a:p>
            <a:pPr marL="342900" indent="-342900">
              <a:buFont typeface="Arial" panose="020B0604020202020204" pitchFamily="34" charset="0"/>
              <a:buChar char="•"/>
            </a:pPr>
            <a:r>
              <a:rPr lang="da-DK" sz="2000" dirty="0"/>
              <a:t>Tekst formateret hierarkisk efter overskriftniveauer</a:t>
            </a:r>
          </a:p>
          <a:p>
            <a:pPr marL="342900" indent="-342900">
              <a:buFont typeface="Arial" panose="020B0604020202020204" pitchFamily="34" charset="0"/>
              <a:buChar char="•"/>
            </a:pPr>
            <a:r>
              <a:rPr lang="da-DK" sz="2000" dirty="0"/>
              <a:t>Alternative tekster og beskrivelser til visuelle elementer tilføjet</a:t>
            </a:r>
          </a:p>
          <a:p>
            <a:pPr marL="342900" indent="-342900">
              <a:buFont typeface="Arial" panose="020B0604020202020204" pitchFamily="34" charset="0"/>
              <a:buChar char="•"/>
            </a:pPr>
            <a:r>
              <a:rPr lang="da-DK" sz="2000" dirty="0"/>
              <a:t>God visuel kontrast</a:t>
            </a:r>
          </a:p>
          <a:p>
            <a:pPr marL="342900" indent="-342900">
              <a:buFont typeface="Arial" panose="020B0604020202020204" pitchFamily="34" charset="0"/>
              <a:buChar char="•"/>
            </a:pPr>
            <a:r>
              <a:rPr lang="da-DK" sz="2000" dirty="0"/>
              <a:t>Kunne navigeres i og oplæses med fx skærmlæser</a:t>
            </a:r>
          </a:p>
          <a:p>
            <a:pPr marL="342900" indent="-342900">
              <a:buFont typeface="Arial" panose="020B0604020202020204" pitchFamily="34" charset="0"/>
              <a:buChar char="•"/>
            </a:pPr>
            <a:r>
              <a:rPr lang="da-DK" sz="2000" dirty="0"/>
              <a:t>Tabulering mulig rundt på hele sitet</a:t>
            </a:r>
          </a:p>
          <a:p>
            <a:pPr marL="342900" indent="-342900">
              <a:buFont typeface="Arial" panose="020B0604020202020204" pitchFamily="34" charset="0"/>
              <a:buChar char="•"/>
            </a:pPr>
            <a:r>
              <a:rPr lang="da-DK" sz="2000" dirty="0"/>
              <a:t>Kompatibel med kompenserende udstyr</a:t>
            </a:r>
          </a:p>
          <a:p>
            <a:pPr marL="342900" indent="-342900">
              <a:buFont typeface="Arial" panose="020B0604020202020204" pitchFamily="34" charset="0"/>
              <a:buChar char="•"/>
            </a:pPr>
            <a:r>
              <a:rPr lang="da-DK" sz="2000" dirty="0"/>
              <a:t>Korrekt kodning af site</a:t>
            </a:r>
          </a:p>
        </p:txBody>
      </p:sp>
      <p:sp>
        <p:nvSpPr>
          <p:cNvPr id="4" name="Pladsholder til tekst 3">
            <a:extLst>
              <a:ext uri="{FF2B5EF4-FFF2-40B4-BE49-F238E27FC236}">
                <a16:creationId xmlns:a16="http://schemas.microsoft.com/office/drawing/2014/main" id="{60AFE329-46CF-9E5E-12F9-3ED63D85BB6D}"/>
              </a:ext>
            </a:extLst>
          </p:cNvPr>
          <p:cNvSpPr>
            <a:spLocks noGrp="1"/>
          </p:cNvSpPr>
          <p:nvPr>
            <p:ph type="body" idx="13"/>
          </p:nvPr>
        </p:nvSpPr>
        <p:spPr/>
        <p:txBody>
          <a:bodyPr/>
          <a:lstStyle/>
          <a:p>
            <a:endParaRPr lang="da-DK" dirty="0"/>
          </a:p>
        </p:txBody>
      </p:sp>
      <p:pic>
        <p:nvPicPr>
          <p:cNvPr id="5" name="Billede 4" descr="Overskrifter, der er arrangeret i niveau 1, 2 og 3, og tekst, der kan oplæses af en skærmlæser.  Der er alternative tekster til alle billeder. ">
            <a:extLst>
              <a:ext uri="{FF2B5EF4-FFF2-40B4-BE49-F238E27FC236}">
                <a16:creationId xmlns:a16="http://schemas.microsoft.com/office/drawing/2014/main" id="{EE7D72EA-4E0F-4776-9BF6-2E45FC3ED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109" y="2131359"/>
            <a:ext cx="4707610" cy="2562964"/>
          </a:xfrm>
          <a:prstGeom prst="rect">
            <a:avLst/>
          </a:prstGeom>
        </p:spPr>
      </p:pic>
    </p:spTree>
    <p:extLst>
      <p:ext uri="{BB962C8B-B14F-4D97-AF65-F5344CB8AC3E}">
        <p14:creationId xmlns:p14="http://schemas.microsoft.com/office/powerpoint/2010/main" val="3294467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A7BEB-F0EE-4D1F-BB04-7622A7F036A2}"/>
              </a:ext>
            </a:extLst>
          </p:cNvPr>
          <p:cNvSpPr>
            <a:spLocks noGrp="1"/>
          </p:cNvSpPr>
          <p:nvPr>
            <p:ph type="title"/>
          </p:nvPr>
        </p:nvSpPr>
        <p:spPr/>
        <p:txBody>
          <a:bodyPr>
            <a:noAutofit/>
          </a:bodyPr>
          <a:lstStyle/>
          <a:p>
            <a:r>
              <a:rPr lang="da-DK" sz="4400" b="0" dirty="0">
                <a:latin typeface="+mj-lt"/>
                <a:cs typeface="+mj-cs"/>
              </a:rPr>
              <a:t>UD: Samme krav til hjemmesider og apps på pc, tablet og mobil</a:t>
            </a:r>
          </a:p>
        </p:txBody>
      </p:sp>
      <p:sp>
        <p:nvSpPr>
          <p:cNvPr id="3" name="Pladsholder til indhold 2">
            <a:extLst>
              <a:ext uri="{FF2B5EF4-FFF2-40B4-BE49-F238E27FC236}">
                <a16:creationId xmlns:a16="http://schemas.microsoft.com/office/drawing/2014/main" id="{1C31F87F-8B88-41DC-AD71-DD2F29E08978}"/>
              </a:ext>
            </a:extLst>
          </p:cNvPr>
          <p:cNvSpPr>
            <a:spLocks noGrp="1"/>
          </p:cNvSpPr>
          <p:nvPr>
            <p:ph type="body" idx="1"/>
          </p:nvPr>
        </p:nvSpPr>
        <p:spPr/>
        <p:txBody>
          <a:bodyPr>
            <a:normAutofit/>
          </a:bodyPr>
          <a:lstStyle/>
          <a:p>
            <a:r>
              <a:rPr lang="da-DK" sz="2400" dirty="0"/>
              <a:t>WCAG 2.2 fx:</a:t>
            </a:r>
          </a:p>
          <a:p>
            <a:pPr marL="342900" indent="-342900">
              <a:buFont typeface="Arial" panose="020B0604020202020204" pitchFamily="34" charset="0"/>
              <a:buChar char="•"/>
            </a:pPr>
            <a:r>
              <a:rPr lang="da-DK" sz="2400" dirty="0"/>
              <a:t>Mange af de nuværende, generelle forventninger til en hjemmeside er oprindeligt tilgængelighedskrav fra </a:t>
            </a:r>
            <a:r>
              <a:rPr lang="da-DK" sz="2400" dirty="0" err="1"/>
              <a:t>WCAG’s</a:t>
            </a:r>
            <a:r>
              <a:rPr lang="da-DK" sz="2400" dirty="0"/>
              <a:t> barndom</a:t>
            </a:r>
          </a:p>
          <a:p>
            <a:pPr marL="342900" indent="-342900">
              <a:buFont typeface="Arial" panose="020B0604020202020204" pitchFamily="34" charset="0"/>
              <a:buChar char="•"/>
            </a:pPr>
            <a:r>
              <a:rPr lang="da-DK" sz="2400" dirty="0"/>
              <a:t>Fx at en side kan tilpasses skærmstørrelser lige fra PC over tablet til mobil</a:t>
            </a:r>
          </a:p>
          <a:p>
            <a:pPr marL="342900" indent="-342900">
              <a:buFont typeface="Arial" panose="020B0604020202020204" pitchFamily="34" charset="0"/>
              <a:buChar char="•"/>
            </a:pPr>
            <a:endParaRPr lang="da-DK" sz="2400" dirty="0"/>
          </a:p>
        </p:txBody>
      </p:sp>
      <p:sp>
        <p:nvSpPr>
          <p:cNvPr id="4" name="Pladsholder til tekst 3">
            <a:extLst>
              <a:ext uri="{FF2B5EF4-FFF2-40B4-BE49-F238E27FC236}">
                <a16:creationId xmlns:a16="http://schemas.microsoft.com/office/drawing/2014/main" id="{D22DC171-4586-34A8-2F6B-1FF170BA4392}"/>
              </a:ext>
            </a:extLst>
          </p:cNvPr>
          <p:cNvSpPr>
            <a:spLocks noGrp="1"/>
          </p:cNvSpPr>
          <p:nvPr>
            <p:ph type="body" idx="13"/>
          </p:nvPr>
        </p:nvSpPr>
        <p:spPr/>
        <p:txBody>
          <a:bodyPr/>
          <a:lstStyle/>
          <a:p>
            <a:endParaRPr lang="da-DK" dirty="0"/>
          </a:p>
        </p:txBody>
      </p:sp>
      <p:pic>
        <p:nvPicPr>
          <p:cNvPr id="5" name="Billede 4" descr="Hjemmeside, der fungerer på både en pc, en tablet og en mobil. ">
            <a:extLst>
              <a:ext uri="{FF2B5EF4-FFF2-40B4-BE49-F238E27FC236}">
                <a16:creationId xmlns:a16="http://schemas.microsoft.com/office/drawing/2014/main" id="{B6466489-F012-438A-87A2-57736DAEB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207" y="2445228"/>
            <a:ext cx="5856887" cy="2708227"/>
          </a:xfrm>
          <a:prstGeom prst="rect">
            <a:avLst/>
          </a:prstGeom>
        </p:spPr>
      </p:pic>
    </p:spTree>
    <p:extLst>
      <p:ext uri="{BB962C8B-B14F-4D97-AF65-F5344CB8AC3E}">
        <p14:creationId xmlns:p14="http://schemas.microsoft.com/office/powerpoint/2010/main" val="256014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E9A9E-7C4C-D79E-A09D-4CA84E24D8AD}"/>
              </a:ext>
            </a:extLst>
          </p:cNvPr>
          <p:cNvSpPr>
            <a:spLocks noGrp="1"/>
          </p:cNvSpPr>
          <p:nvPr>
            <p:ph type="title"/>
          </p:nvPr>
        </p:nvSpPr>
        <p:spPr/>
        <p:txBody>
          <a:bodyPr/>
          <a:lstStyle/>
          <a:p>
            <a:r>
              <a:rPr lang="da-DK" dirty="0"/>
              <a:t>UD: Tilgængelige dokumenter blevet nemmere at håndtere</a:t>
            </a:r>
          </a:p>
        </p:txBody>
      </p:sp>
      <p:sp>
        <p:nvSpPr>
          <p:cNvPr id="3" name="Pladsholder til tekst 2">
            <a:extLst>
              <a:ext uri="{FF2B5EF4-FFF2-40B4-BE49-F238E27FC236}">
                <a16:creationId xmlns:a16="http://schemas.microsoft.com/office/drawing/2014/main" id="{0BE028B4-0CB3-2768-DE60-BE29E8FE62D5}"/>
              </a:ext>
            </a:extLst>
          </p:cNvPr>
          <p:cNvSpPr>
            <a:spLocks noGrp="1"/>
          </p:cNvSpPr>
          <p:nvPr>
            <p:ph type="body" idx="1"/>
          </p:nvPr>
        </p:nvSpPr>
        <p:spPr/>
        <p:txBody>
          <a:bodyPr>
            <a:normAutofit/>
          </a:bodyPr>
          <a:lstStyle/>
          <a:p>
            <a:pPr marL="457200" indent="-457200">
              <a:buFont typeface="Arial" panose="020B0604020202020204" pitchFamily="34" charset="0"/>
              <a:buChar char="•"/>
            </a:pPr>
            <a:r>
              <a:rPr lang="da-DK" dirty="0"/>
              <a:t>Billeder og tekst er fortløbende</a:t>
            </a:r>
          </a:p>
          <a:p>
            <a:pPr marL="457200" indent="-457200">
              <a:buFont typeface="Arial" panose="020B0604020202020204" pitchFamily="34" charset="0"/>
              <a:buChar char="•"/>
            </a:pPr>
            <a:r>
              <a:rPr lang="da-DK" dirty="0"/>
              <a:t>Overskrifter til navigering</a:t>
            </a:r>
          </a:p>
          <a:p>
            <a:pPr marL="457200" indent="-457200">
              <a:buFont typeface="Arial" panose="020B0604020202020204" pitchFamily="34" charset="0"/>
              <a:buChar char="•"/>
            </a:pPr>
            <a:r>
              <a:rPr lang="da-DK" dirty="0"/>
              <a:t>Alternative tekster til billeder</a:t>
            </a:r>
          </a:p>
          <a:p>
            <a:pPr marL="457200" indent="-457200">
              <a:buFont typeface="Arial" panose="020B0604020202020204" pitchFamily="34" charset="0"/>
              <a:buChar char="•"/>
            </a:pPr>
            <a:r>
              <a:rPr lang="da-DK" dirty="0"/>
              <a:t>God visuel kontrast mellem tekst og baggrund</a:t>
            </a:r>
          </a:p>
          <a:p>
            <a:pPr marL="457200" indent="-457200">
              <a:buFont typeface="Arial" panose="020B0604020202020204" pitchFamily="34" charset="0"/>
              <a:buChar char="•"/>
            </a:pPr>
            <a:r>
              <a:rPr lang="da-DK" dirty="0"/>
              <a:t>Konvertering til tilgængelige pdf’er</a:t>
            </a:r>
          </a:p>
        </p:txBody>
      </p:sp>
      <p:sp>
        <p:nvSpPr>
          <p:cNvPr id="4" name="Pladsholder til tekst 3">
            <a:extLst>
              <a:ext uri="{FF2B5EF4-FFF2-40B4-BE49-F238E27FC236}">
                <a16:creationId xmlns:a16="http://schemas.microsoft.com/office/drawing/2014/main" id="{4E32C3A5-CC0E-5467-C63E-EBFE76ACE0A3}"/>
              </a:ext>
            </a:extLst>
          </p:cNvPr>
          <p:cNvSpPr>
            <a:spLocks noGrp="1"/>
          </p:cNvSpPr>
          <p:nvPr>
            <p:ph type="body" idx="13"/>
          </p:nvPr>
        </p:nvSpPr>
        <p:spPr/>
        <p:txBody>
          <a:bodyPr/>
          <a:lstStyle/>
          <a:p>
            <a:endParaRPr lang="da-DK" dirty="0"/>
          </a:p>
        </p:txBody>
      </p:sp>
      <p:pic>
        <p:nvPicPr>
          <p:cNvPr id="5" name="Pladsholder til indhold 5" descr="Skitse med opskrift på dannelse af tilgængeligt dokument vha Word">
            <a:extLst>
              <a:ext uri="{FF2B5EF4-FFF2-40B4-BE49-F238E27FC236}">
                <a16:creationId xmlns:a16="http://schemas.microsoft.com/office/drawing/2014/main" id="{A2B0BCC0-1B14-B069-ACC2-7B90FB190497}"/>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p:blipFill>
        <p:spPr>
          <a:xfrm>
            <a:off x="5540873" y="2283042"/>
            <a:ext cx="6549221" cy="2225601"/>
          </a:xfrm>
          <a:prstGeom prst="rect">
            <a:avLst/>
          </a:prstGeom>
        </p:spPr>
      </p:pic>
    </p:spTree>
    <p:extLst>
      <p:ext uri="{BB962C8B-B14F-4D97-AF65-F5344CB8AC3E}">
        <p14:creationId xmlns:p14="http://schemas.microsoft.com/office/powerpoint/2010/main" val="2690984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CF301-449C-407A-95EA-37D1C3F95398}"/>
              </a:ext>
            </a:extLst>
          </p:cNvPr>
          <p:cNvSpPr>
            <a:spLocks noGrp="1"/>
          </p:cNvSpPr>
          <p:nvPr>
            <p:ph type="title"/>
          </p:nvPr>
        </p:nvSpPr>
        <p:spPr/>
        <p:txBody>
          <a:bodyPr>
            <a:normAutofit/>
          </a:bodyPr>
          <a:lstStyle/>
          <a:p>
            <a:r>
              <a:rPr lang="da-DK" sz="6000" dirty="0"/>
              <a:t>UD: Tegnsprog </a:t>
            </a:r>
          </a:p>
        </p:txBody>
      </p:sp>
      <p:sp>
        <p:nvSpPr>
          <p:cNvPr id="3" name="Pladsholder til indhold 2">
            <a:extLst>
              <a:ext uri="{FF2B5EF4-FFF2-40B4-BE49-F238E27FC236}">
                <a16:creationId xmlns:a16="http://schemas.microsoft.com/office/drawing/2014/main" id="{FD73EFEB-4BAC-4798-AC95-DF2B42F7D45B}"/>
              </a:ext>
            </a:extLst>
          </p:cNvPr>
          <p:cNvSpPr>
            <a:spLocks noGrp="1"/>
          </p:cNvSpPr>
          <p:nvPr>
            <p:ph idx="1"/>
          </p:nvPr>
        </p:nvSpPr>
        <p:spPr/>
        <p:txBody>
          <a:bodyPr>
            <a:normAutofit fontScale="85000" lnSpcReduction="20000"/>
          </a:bodyPr>
          <a:lstStyle/>
          <a:p>
            <a:pPr marL="0" indent="0" algn="l">
              <a:buNone/>
            </a:pPr>
            <a:r>
              <a:rPr lang="en-US" dirty="0" err="1"/>
              <a:t>Fx</a:t>
            </a:r>
            <a:r>
              <a:rPr lang="en-US" dirty="0"/>
              <a:t> </a:t>
            </a:r>
            <a:r>
              <a:rPr lang="en-US" dirty="0" err="1"/>
              <a:t>ved</a:t>
            </a:r>
            <a:r>
              <a:rPr lang="en-US" dirty="0"/>
              <a:t>:</a:t>
            </a:r>
          </a:p>
          <a:p>
            <a:r>
              <a:rPr lang="en-US" dirty="0"/>
              <a:t>Live events</a:t>
            </a:r>
          </a:p>
          <a:p>
            <a:r>
              <a:rPr lang="en-US" dirty="0"/>
              <a:t>TV-</a:t>
            </a:r>
            <a:r>
              <a:rPr lang="en-US" dirty="0" err="1"/>
              <a:t>udsendelser</a:t>
            </a:r>
            <a:r>
              <a:rPr lang="en-US" dirty="0"/>
              <a:t>, </a:t>
            </a:r>
            <a:r>
              <a:rPr lang="en-US" dirty="0" err="1"/>
              <a:t>direkte</a:t>
            </a:r>
            <a:r>
              <a:rPr lang="en-US" dirty="0"/>
              <a:t> </a:t>
            </a:r>
            <a:r>
              <a:rPr lang="en-US" dirty="0" err="1"/>
              <a:t>eller</a:t>
            </a:r>
            <a:r>
              <a:rPr lang="en-US" dirty="0"/>
              <a:t> </a:t>
            </a:r>
            <a:r>
              <a:rPr lang="en-US" dirty="0" err="1"/>
              <a:t>forskudte</a:t>
            </a:r>
            <a:endParaRPr lang="en-US" dirty="0"/>
          </a:p>
        </p:txBody>
      </p:sp>
      <p:sp>
        <p:nvSpPr>
          <p:cNvPr id="4" name="Pladsholder til indhold 3">
            <a:extLst>
              <a:ext uri="{FF2B5EF4-FFF2-40B4-BE49-F238E27FC236}">
                <a16:creationId xmlns:a16="http://schemas.microsoft.com/office/drawing/2014/main" id="{FB7F376E-320E-858C-1C44-0A3A8247C2FE}"/>
              </a:ext>
            </a:extLst>
          </p:cNvPr>
          <p:cNvSpPr>
            <a:spLocks noGrp="1"/>
          </p:cNvSpPr>
          <p:nvPr>
            <p:ph idx="13"/>
          </p:nvPr>
        </p:nvSpPr>
        <p:spPr/>
        <p:txBody>
          <a:bodyPr/>
          <a:lstStyle/>
          <a:p>
            <a:endParaRPr lang="da-DK"/>
          </a:p>
        </p:txBody>
      </p:sp>
      <p:pic>
        <p:nvPicPr>
          <p:cNvPr id="5" name="Billede 4" descr="Brug af tegnsprog på tv ved transmission fra et event. ">
            <a:extLst>
              <a:ext uri="{FF2B5EF4-FFF2-40B4-BE49-F238E27FC236}">
                <a16:creationId xmlns:a16="http://schemas.microsoft.com/office/drawing/2014/main" id="{EA03F529-22E1-479C-8FD4-DE603AB42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902" y="2118012"/>
            <a:ext cx="10362755" cy="2499253"/>
          </a:xfrm>
          <a:prstGeom prst="rect">
            <a:avLst/>
          </a:prstGeom>
        </p:spPr>
      </p:pic>
    </p:spTree>
    <p:extLst>
      <p:ext uri="{BB962C8B-B14F-4D97-AF65-F5344CB8AC3E}">
        <p14:creationId xmlns:p14="http://schemas.microsoft.com/office/powerpoint/2010/main" val="2458297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CF301-449C-407A-95EA-37D1C3F95398}"/>
              </a:ext>
            </a:extLst>
          </p:cNvPr>
          <p:cNvSpPr>
            <a:spLocks noGrp="1"/>
          </p:cNvSpPr>
          <p:nvPr>
            <p:ph type="title"/>
          </p:nvPr>
        </p:nvSpPr>
        <p:spPr/>
        <p:txBody>
          <a:bodyPr>
            <a:noAutofit/>
          </a:bodyPr>
          <a:lstStyle/>
          <a:p>
            <a:r>
              <a:rPr lang="da-DK" sz="6000" dirty="0"/>
              <a:t>UD: Undertekster</a:t>
            </a:r>
          </a:p>
        </p:txBody>
      </p:sp>
      <p:sp>
        <p:nvSpPr>
          <p:cNvPr id="3" name="Pladsholder til indhold 2">
            <a:extLst>
              <a:ext uri="{FF2B5EF4-FFF2-40B4-BE49-F238E27FC236}">
                <a16:creationId xmlns:a16="http://schemas.microsoft.com/office/drawing/2014/main" id="{FD73EFEB-4BAC-4798-AC95-DF2B42F7D45B}"/>
              </a:ext>
            </a:extLst>
          </p:cNvPr>
          <p:cNvSpPr>
            <a:spLocks noGrp="1"/>
          </p:cNvSpPr>
          <p:nvPr>
            <p:ph type="body" idx="1"/>
          </p:nvPr>
        </p:nvSpPr>
        <p:spPr/>
        <p:txBody>
          <a:bodyPr>
            <a:normAutofit/>
          </a:bodyPr>
          <a:lstStyle/>
          <a:p>
            <a:r>
              <a:rPr lang="da-DK" sz="2400" dirty="0">
                <a:latin typeface="Arial" panose="020B0604020202020204" pitchFamily="34" charset="0"/>
                <a:cs typeface="Arial" panose="020B0604020202020204" pitchFamily="34" charset="0"/>
              </a:rPr>
              <a:t>Bedre inklusion af personer med nedsat hørelse</a:t>
            </a:r>
          </a:p>
          <a:p>
            <a:pPr marL="342900" indent="-342900">
              <a:buFont typeface="Arial" panose="020B0604020202020204" pitchFamily="34" charset="0"/>
              <a:buChar char="•"/>
            </a:pPr>
            <a:r>
              <a:rPr lang="da-DK" sz="2400" dirty="0">
                <a:latin typeface="Arial" panose="020B0604020202020204" pitchFamily="34" charset="0"/>
                <a:cs typeface="Arial" panose="020B0604020202020204" pitchFamily="34" charset="0"/>
              </a:rPr>
              <a:t>Videoer på nettet i offentligt regi</a:t>
            </a:r>
          </a:p>
          <a:p>
            <a:pPr marL="342900" indent="-342900">
              <a:buFont typeface="Arial" panose="020B0604020202020204" pitchFamily="34" charset="0"/>
              <a:buChar char="•"/>
            </a:pPr>
            <a:r>
              <a:rPr lang="da-DK" sz="2400" dirty="0">
                <a:latin typeface="Arial" panose="020B0604020202020204" pitchFamily="34" charset="0"/>
                <a:cs typeface="Arial" panose="020B0604020202020204" pitchFamily="34" charset="0"/>
              </a:rPr>
              <a:t>Dynamiske undertekster en mulighed i </a:t>
            </a:r>
            <a:r>
              <a:rPr lang="da-DK" sz="2400" dirty="0" err="1">
                <a:latin typeface="Arial" panose="020B0604020202020204" pitchFamily="34" charset="0"/>
                <a:cs typeface="Arial" panose="020B0604020202020204" pitchFamily="34" charset="0"/>
              </a:rPr>
              <a:t>powerpoint</a:t>
            </a:r>
            <a:r>
              <a:rPr lang="da-DK" sz="2400" dirty="0">
                <a:latin typeface="Arial" panose="020B0604020202020204" pitchFamily="34" charset="0"/>
                <a:cs typeface="Arial" panose="020B0604020202020204" pitchFamily="34" charset="0"/>
              </a:rPr>
              <a:t>-præsentationer </a:t>
            </a:r>
          </a:p>
          <a:p>
            <a:pPr marL="342900" indent="-342900">
              <a:buFont typeface="Arial" panose="020B0604020202020204" pitchFamily="34" charset="0"/>
              <a:buChar char="•"/>
            </a:pPr>
            <a:r>
              <a:rPr lang="da-DK" sz="2400" dirty="0">
                <a:latin typeface="Arial" panose="020B0604020202020204" pitchFamily="34" charset="0"/>
                <a:cs typeface="Arial" panose="020B0604020202020204" pitchFamily="34" charset="0"/>
              </a:rPr>
              <a:t>Genkendelse og visning på mange sprog</a:t>
            </a:r>
          </a:p>
          <a:p>
            <a:pPr marL="342900" indent="-342900">
              <a:buFont typeface="Arial" panose="020B0604020202020204" pitchFamily="34" charset="0"/>
              <a:buChar char="•"/>
            </a:pPr>
            <a:r>
              <a:rPr lang="da-DK" sz="2400" dirty="0">
                <a:latin typeface="Arial" panose="020B0604020202020204" pitchFamily="34" charset="0"/>
                <a:cs typeface="Arial" panose="020B0604020202020204" pitchFamily="34" charset="0"/>
              </a:rPr>
              <a:t>Oversættelse på andet sprog også muligt</a:t>
            </a:r>
          </a:p>
        </p:txBody>
      </p:sp>
      <p:sp>
        <p:nvSpPr>
          <p:cNvPr id="4" name="Pladsholder til tekst 3">
            <a:extLst>
              <a:ext uri="{FF2B5EF4-FFF2-40B4-BE49-F238E27FC236}">
                <a16:creationId xmlns:a16="http://schemas.microsoft.com/office/drawing/2014/main" id="{A40AB0B9-F3F4-9689-5A0B-274041A643E2}"/>
              </a:ext>
            </a:extLst>
          </p:cNvPr>
          <p:cNvSpPr>
            <a:spLocks noGrp="1"/>
          </p:cNvSpPr>
          <p:nvPr>
            <p:ph type="body" idx="13"/>
          </p:nvPr>
        </p:nvSpPr>
        <p:spPr/>
        <p:txBody>
          <a:bodyPr/>
          <a:lstStyle/>
          <a:p>
            <a:endParaRPr lang="da-DK" dirty="0"/>
          </a:p>
        </p:txBody>
      </p:sp>
      <p:pic>
        <p:nvPicPr>
          <p:cNvPr id="6" name="Billede 5" descr="Præsentation hvor automatisk genererede undertekster vises, i dette tilfælde under billedet. Stor tekst og tekstfarve med høj kontrast til baggrund valgt.&#10;trykker på den nu skulle den gerne optage det som jeg siger det er primært min stemme men ikke jeres andres men det vil den ellers ">
            <a:extLst>
              <a:ext uri="{FF2B5EF4-FFF2-40B4-BE49-F238E27FC236}">
                <a16:creationId xmlns:a16="http://schemas.microsoft.com/office/drawing/2014/main" id="{E4CC48B7-5C86-46B1-A387-E4E2CA1E68D6}"/>
              </a:ext>
            </a:extLst>
          </p:cNvPr>
          <p:cNvPicPr>
            <a:picLocks noChangeAspect="1"/>
          </p:cNvPicPr>
          <p:nvPr/>
        </p:nvPicPr>
        <p:blipFill rotWithShape="1">
          <a:blip r:embed="rId3">
            <a:extLst>
              <a:ext uri="{28A0092B-C50C-407E-A947-70E740481C1C}">
                <a14:useLocalDpi xmlns:a14="http://schemas.microsoft.com/office/drawing/2010/main" val="0"/>
              </a:ext>
            </a:extLst>
          </a:blip>
          <a:srcRect r="56586"/>
          <a:stretch/>
        </p:blipFill>
        <p:spPr>
          <a:xfrm>
            <a:off x="6306671" y="2163819"/>
            <a:ext cx="5035542" cy="3577878"/>
          </a:xfrm>
          <a:prstGeom prst="rect">
            <a:avLst/>
          </a:prstGeom>
        </p:spPr>
      </p:pic>
    </p:spTree>
    <p:extLst>
      <p:ext uri="{BB962C8B-B14F-4D97-AF65-F5344CB8AC3E}">
        <p14:creationId xmlns:p14="http://schemas.microsoft.com/office/powerpoint/2010/main" val="3928200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B28E0-1E4E-7CFB-F504-052B84D88B73}"/>
              </a:ext>
            </a:extLst>
          </p:cNvPr>
          <p:cNvSpPr>
            <a:spLocks noGrp="1"/>
          </p:cNvSpPr>
          <p:nvPr>
            <p:ph type="title"/>
          </p:nvPr>
        </p:nvSpPr>
        <p:spPr/>
        <p:txBody>
          <a:bodyPr/>
          <a:lstStyle/>
          <a:p>
            <a:r>
              <a:rPr lang="da-DK" dirty="0"/>
              <a:t>UD: Hvor mange her har en smartphone?</a:t>
            </a:r>
          </a:p>
        </p:txBody>
      </p:sp>
      <p:sp>
        <p:nvSpPr>
          <p:cNvPr id="3" name="Pladsholder til tekst 2">
            <a:extLst>
              <a:ext uri="{FF2B5EF4-FFF2-40B4-BE49-F238E27FC236}">
                <a16:creationId xmlns:a16="http://schemas.microsoft.com/office/drawing/2014/main" id="{AC8CFAE1-B5B4-EC50-54A8-2B063A42F657}"/>
              </a:ext>
            </a:extLst>
          </p:cNvPr>
          <p:cNvSpPr>
            <a:spLocks noGrp="1"/>
          </p:cNvSpPr>
          <p:nvPr>
            <p:ph type="body" idx="1"/>
          </p:nvPr>
        </p:nvSpPr>
        <p:spPr/>
        <p:txBody>
          <a:bodyPr>
            <a:normAutofit lnSpcReduction="10000"/>
          </a:bodyPr>
          <a:lstStyle/>
          <a:p>
            <a:r>
              <a:rPr lang="da-DK" dirty="0"/>
              <a:t>Kan betyde:</a:t>
            </a:r>
          </a:p>
          <a:p>
            <a:pPr marL="457200" indent="-457200">
              <a:buFont typeface="Arial" panose="020B0604020202020204" pitchFamily="34" charset="0"/>
              <a:buChar char="•"/>
            </a:pPr>
            <a:r>
              <a:rPr lang="da-DK" dirty="0"/>
              <a:t>Forbindelse til andre mennesker</a:t>
            </a:r>
          </a:p>
          <a:p>
            <a:pPr marL="457200" indent="-457200">
              <a:buFont typeface="Arial" panose="020B0604020202020204" pitchFamily="34" charset="0"/>
              <a:buChar char="•"/>
            </a:pPr>
            <a:r>
              <a:rPr lang="da-DK" dirty="0"/>
              <a:t>Kommunikation</a:t>
            </a:r>
          </a:p>
          <a:p>
            <a:pPr marL="457200" indent="-457200">
              <a:buFont typeface="Arial" panose="020B0604020202020204" pitchFamily="34" charset="0"/>
              <a:buChar char="•"/>
            </a:pPr>
            <a:r>
              <a:rPr lang="da-DK" dirty="0"/>
              <a:t>Med i sociale grupper</a:t>
            </a:r>
          </a:p>
          <a:p>
            <a:pPr marL="457200" indent="-457200">
              <a:buFont typeface="Arial" panose="020B0604020202020204" pitchFamily="34" charset="0"/>
              <a:buChar char="•"/>
            </a:pPr>
            <a:r>
              <a:rPr lang="da-DK" dirty="0"/>
              <a:t>Underholdning</a:t>
            </a:r>
          </a:p>
          <a:p>
            <a:pPr marL="457200" indent="-457200">
              <a:buFont typeface="Arial" panose="020B0604020202020204" pitchFamily="34" charset="0"/>
              <a:buChar char="•"/>
            </a:pPr>
            <a:r>
              <a:rPr lang="da-DK" dirty="0"/>
              <a:t>Viden om verden</a:t>
            </a:r>
          </a:p>
          <a:p>
            <a:pPr marL="457200" indent="-457200">
              <a:buFont typeface="Arial" panose="020B0604020202020204" pitchFamily="34" charset="0"/>
              <a:buChar char="•"/>
            </a:pPr>
            <a:r>
              <a:rPr lang="da-DK" dirty="0" err="1"/>
              <a:t>Vejfinding</a:t>
            </a:r>
            <a:endParaRPr lang="da-DK" dirty="0"/>
          </a:p>
          <a:p>
            <a:pPr marL="457200" indent="-457200">
              <a:buFont typeface="Arial" panose="020B0604020202020204" pitchFamily="34" charset="0"/>
              <a:buChar char="•"/>
            </a:pPr>
            <a:r>
              <a:rPr lang="da-DK" dirty="0"/>
              <a:t>Fortolkning af omgivelser</a:t>
            </a:r>
          </a:p>
          <a:p>
            <a:pPr marL="457200" indent="-45720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BE98E1B7-7540-4462-4DFD-AD24D48F5CB7}"/>
              </a:ext>
            </a:extLst>
          </p:cNvPr>
          <p:cNvSpPr>
            <a:spLocks noGrp="1"/>
          </p:cNvSpPr>
          <p:nvPr>
            <p:ph type="body" idx="13"/>
          </p:nvPr>
        </p:nvSpPr>
        <p:spPr/>
        <p:txBody>
          <a:bodyPr/>
          <a:lstStyle/>
          <a:p>
            <a:endParaRPr lang="da-DK" dirty="0"/>
          </a:p>
        </p:txBody>
      </p:sp>
      <p:pic>
        <p:nvPicPr>
          <p:cNvPr id="6" name="Billede 5" descr="Person der benytter alternativ brugerflade på mobiltelefon, fx lyd og følbart feedback">
            <a:extLst>
              <a:ext uri="{FF2B5EF4-FFF2-40B4-BE49-F238E27FC236}">
                <a16:creationId xmlns:a16="http://schemas.microsoft.com/office/drawing/2014/main" id="{0AEFFDE4-B5CC-497C-08F7-74315479F79D}"/>
              </a:ext>
            </a:extLst>
          </p:cNvPr>
          <p:cNvPicPr>
            <a:picLocks noChangeAspect="1"/>
          </p:cNvPicPr>
          <p:nvPr/>
        </p:nvPicPr>
        <p:blipFill rotWithShape="1">
          <a:blip r:embed="rId2">
            <a:extLst>
              <a:ext uri="{28A0092B-C50C-407E-A947-70E740481C1C}">
                <a14:useLocalDpi xmlns:a14="http://schemas.microsoft.com/office/drawing/2010/main" val="0"/>
              </a:ext>
            </a:extLst>
          </a:blip>
          <a:srcRect l="22629" r="24891"/>
          <a:stretch/>
        </p:blipFill>
        <p:spPr>
          <a:xfrm>
            <a:off x="6417215" y="2227903"/>
            <a:ext cx="5101046" cy="3014478"/>
          </a:xfrm>
          <a:prstGeom prst="rect">
            <a:avLst/>
          </a:prstGeom>
        </p:spPr>
      </p:pic>
    </p:spTree>
    <p:extLst>
      <p:ext uri="{BB962C8B-B14F-4D97-AF65-F5344CB8AC3E}">
        <p14:creationId xmlns:p14="http://schemas.microsoft.com/office/powerpoint/2010/main" val="887614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EF508-A827-EA93-6D26-0E3EB3896E5F}"/>
              </a:ext>
            </a:extLst>
          </p:cNvPr>
          <p:cNvSpPr>
            <a:spLocks noGrp="1"/>
          </p:cNvSpPr>
          <p:nvPr>
            <p:ph type="title"/>
          </p:nvPr>
        </p:nvSpPr>
        <p:spPr/>
        <p:txBody>
          <a:bodyPr>
            <a:normAutofit fontScale="90000"/>
          </a:bodyPr>
          <a:lstStyle/>
          <a:p>
            <a:r>
              <a:rPr lang="da-DK" dirty="0"/>
              <a:t>UD: Findes under forskellige overskrifter</a:t>
            </a:r>
          </a:p>
        </p:txBody>
      </p:sp>
      <p:sp>
        <p:nvSpPr>
          <p:cNvPr id="3" name="Pladsholder til tekst 2">
            <a:extLst>
              <a:ext uri="{FF2B5EF4-FFF2-40B4-BE49-F238E27FC236}">
                <a16:creationId xmlns:a16="http://schemas.microsoft.com/office/drawing/2014/main" id="{C2D6E39C-2A32-32DE-6DF0-27A1FAE63F8E}"/>
              </a:ext>
            </a:extLst>
          </p:cNvPr>
          <p:cNvSpPr>
            <a:spLocks noGrp="1"/>
          </p:cNvSpPr>
          <p:nvPr>
            <p:ph type="body" idx="1"/>
          </p:nvPr>
        </p:nvSpPr>
        <p:spPr>
          <a:xfrm>
            <a:off x="1243194" y="2227903"/>
            <a:ext cx="3132863" cy="4294720"/>
          </a:xfrm>
        </p:spPr>
        <p:txBody>
          <a:bodyPr>
            <a:normAutofit/>
          </a:bodyPr>
          <a:lstStyle/>
          <a:p>
            <a:r>
              <a:rPr lang="da-DK" dirty="0">
                <a:latin typeface="+mn-lt"/>
              </a:rPr>
              <a:t>Eksempler på forskellige udtryk i verden, fx  universelt design,  design for alle, tilgængelighed, inkluderende design</a:t>
            </a:r>
          </a:p>
        </p:txBody>
      </p:sp>
      <p:pic>
        <p:nvPicPr>
          <p:cNvPr id="7" name="Pladsholder til billede 6" descr="Verdenskort med forskellige eksempler på arbejdstitler for universelt design, tilgængelighed, design for alle, og mange andre">
            <a:extLst>
              <a:ext uri="{FF2B5EF4-FFF2-40B4-BE49-F238E27FC236}">
                <a16:creationId xmlns:a16="http://schemas.microsoft.com/office/drawing/2014/main" id="{2F1F8581-DB93-0A7F-3FD2-47DF6F1A5373}"/>
              </a:ext>
            </a:extLst>
          </p:cNvPr>
          <p:cNvPicPr>
            <a:picLocks noChangeAspect="1"/>
          </p:cNvPicPr>
          <p:nvPr/>
        </p:nvPicPr>
        <p:blipFill rotWithShape="1">
          <a:blip r:embed="rId2">
            <a:extLst>
              <a:ext uri="{28A0092B-C50C-407E-A947-70E740481C1C}">
                <a14:useLocalDpi xmlns:a14="http://schemas.microsoft.com/office/drawing/2010/main" val="0"/>
              </a:ext>
            </a:extLst>
          </a:blip>
          <a:srcRect l="850" r="1183"/>
          <a:stretch/>
        </p:blipFill>
        <p:spPr>
          <a:xfrm>
            <a:off x="4278128" y="1928948"/>
            <a:ext cx="7857265" cy="4673279"/>
          </a:xfrm>
          <a:prstGeom prst="rect">
            <a:avLst/>
          </a:prstGeom>
        </p:spPr>
      </p:pic>
    </p:spTree>
    <p:extLst>
      <p:ext uri="{BB962C8B-B14F-4D97-AF65-F5344CB8AC3E}">
        <p14:creationId xmlns:p14="http://schemas.microsoft.com/office/powerpoint/2010/main" val="753962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F2E580D-A52A-3E1B-2293-90AFF4C057B5}"/>
              </a:ext>
            </a:extLst>
          </p:cNvPr>
          <p:cNvSpPr>
            <a:spLocks noGrp="1"/>
          </p:cNvSpPr>
          <p:nvPr>
            <p:ph type="title"/>
          </p:nvPr>
        </p:nvSpPr>
        <p:spPr/>
        <p:txBody>
          <a:bodyPr>
            <a:normAutofit/>
          </a:bodyPr>
          <a:lstStyle/>
          <a:p>
            <a:r>
              <a:rPr lang="da-DK" dirty="0"/>
              <a:t>UD: En af de mest udbredte tendenser</a:t>
            </a:r>
          </a:p>
        </p:txBody>
      </p:sp>
      <p:sp>
        <p:nvSpPr>
          <p:cNvPr id="6" name="Pladsholder til indhold 5">
            <a:extLst>
              <a:ext uri="{FF2B5EF4-FFF2-40B4-BE49-F238E27FC236}">
                <a16:creationId xmlns:a16="http://schemas.microsoft.com/office/drawing/2014/main" id="{7E06AC16-4F0B-678D-1279-D7C92F64BA2F}"/>
              </a:ext>
            </a:extLst>
          </p:cNvPr>
          <p:cNvSpPr>
            <a:spLocks noGrp="1"/>
          </p:cNvSpPr>
          <p:nvPr>
            <p:ph idx="1"/>
          </p:nvPr>
        </p:nvSpPr>
        <p:spPr>
          <a:xfrm>
            <a:off x="683623" y="3004457"/>
            <a:ext cx="2464526" cy="3488418"/>
          </a:xfrm>
        </p:spPr>
        <p:txBody>
          <a:bodyPr>
            <a:normAutofit/>
          </a:bodyPr>
          <a:lstStyle/>
          <a:p>
            <a:pPr marL="0" indent="0">
              <a:buNone/>
            </a:pPr>
            <a:r>
              <a:rPr lang="da-DK" sz="2400" dirty="0"/>
              <a:t>Alene i Sisimiut:</a:t>
            </a:r>
          </a:p>
          <a:p>
            <a:r>
              <a:rPr lang="da-DK" sz="2400" dirty="0"/>
              <a:t>Tusindvis bruger produkter med høj grad af universelt design</a:t>
            </a:r>
          </a:p>
        </p:txBody>
      </p:sp>
      <p:pic>
        <p:nvPicPr>
          <p:cNvPr id="9" name="Pladsholder til indhold 8" descr="Luftfoto af Sisimiut med gule markeringer af brug af universelt design i form af mobiltelefoner, transport og faciliteter og bygninger">
            <a:extLst>
              <a:ext uri="{FF2B5EF4-FFF2-40B4-BE49-F238E27FC236}">
                <a16:creationId xmlns:a16="http://schemas.microsoft.com/office/drawing/2014/main" id="{6E45D92A-02D2-BD67-34E9-69AA6542C6A3}"/>
              </a:ext>
            </a:extLst>
          </p:cNvPr>
          <p:cNvPicPr>
            <a:picLocks noGrp="1" noChangeAspect="1"/>
          </p:cNvPicPr>
          <p:nvPr>
            <p:ph idx="13"/>
          </p:nvPr>
        </p:nvPicPr>
        <p:blipFill>
          <a:blip r:embed="rId2"/>
          <a:stretch>
            <a:fillRect/>
          </a:stretch>
        </p:blipFill>
        <p:spPr>
          <a:xfrm>
            <a:off x="3255375" y="1293223"/>
            <a:ext cx="8936625" cy="5564777"/>
          </a:xfrm>
        </p:spPr>
      </p:pic>
    </p:spTree>
    <p:extLst>
      <p:ext uri="{BB962C8B-B14F-4D97-AF65-F5344CB8AC3E}">
        <p14:creationId xmlns:p14="http://schemas.microsoft.com/office/powerpoint/2010/main" val="4205101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B496FA-115C-9221-E9F1-6A9365742AED}"/>
              </a:ext>
            </a:extLst>
          </p:cNvPr>
          <p:cNvSpPr>
            <a:spLocks noGrp="1"/>
          </p:cNvSpPr>
          <p:nvPr>
            <p:ph type="title"/>
          </p:nvPr>
        </p:nvSpPr>
        <p:spPr/>
        <p:txBody>
          <a:bodyPr>
            <a:normAutofit fontScale="90000"/>
          </a:bodyPr>
          <a:lstStyle/>
          <a:p>
            <a:r>
              <a:rPr lang="da-DK" dirty="0"/>
              <a:t>UD: Målsætninger og indhold nærmer sig hinanden</a:t>
            </a:r>
          </a:p>
        </p:txBody>
      </p:sp>
      <p:sp>
        <p:nvSpPr>
          <p:cNvPr id="3" name="Pladsholder til tekst 2">
            <a:extLst>
              <a:ext uri="{FF2B5EF4-FFF2-40B4-BE49-F238E27FC236}">
                <a16:creationId xmlns:a16="http://schemas.microsoft.com/office/drawing/2014/main" id="{FFA3E8FD-BD83-0E7A-6D04-96C0356402D9}"/>
              </a:ext>
            </a:extLst>
          </p:cNvPr>
          <p:cNvSpPr>
            <a:spLocks noGrp="1"/>
          </p:cNvSpPr>
          <p:nvPr>
            <p:ph type="body" idx="1"/>
          </p:nvPr>
        </p:nvSpPr>
        <p:spPr/>
        <p:txBody>
          <a:bodyPr/>
          <a:lstStyle/>
          <a:p>
            <a:r>
              <a:rPr lang="da-DK" dirty="0"/>
              <a:t>Grundsyn</a:t>
            </a:r>
            <a:r>
              <a:rPr lang="da-DK" baseline="0" dirty="0"/>
              <a:t> konvergerer</a:t>
            </a:r>
          </a:p>
          <a:p>
            <a:pPr marL="457200" indent="-457200">
              <a:buFont typeface="Arial" panose="020B0604020202020204" pitchFamily="34" charset="0"/>
              <a:buChar char="•"/>
            </a:pPr>
            <a:r>
              <a:rPr lang="da-DK" dirty="0"/>
              <a:t>Udvidet forståelse af brugerbehov</a:t>
            </a:r>
          </a:p>
          <a:p>
            <a:pPr marL="457200" indent="-457200">
              <a:buFont typeface="Arial" panose="020B0604020202020204" pitchFamily="34" charset="0"/>
              <a:buChar char="•"/>
            </a:pPr>
            <a:r>
              <a:rPr lang="da-DK" dirty="0"/>
              <a:t>Udvidet fokus på sociale og kognitive aspekter</a:t>
            </a:r>
          </a:p>
        </p:txBody>
      </p:sp>
    </p:spTree>
    <p:extLst>
      <p:ext uri="{BB962C8B-B14F-4D97-AF65-F5344CB8AC3E}">
        <p14:creationId xmlns:p14="http://schemas.microsoft.com/office/powerpoint/2010/main" val="2885519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EE11F6-F529-495D-5CCB-2BD7133A78F4}"/>
              </a:ext>
            </a:extLst>
          </p:cNvPr>
          <p:cNvSpPr>
            <a:spLocks noGrp="1"/>
          </p:cNvSpPr>
          <p:nvPr>
            <p:ph type="title"/>
          </p:nvPr>
        </p:nvSpPr>
        <p:spPr/>
        <p:txBody>
          <a:bodyPr>
            <a:normAutofit/>
          </a:bodyPr>
          <a:lstStyle/>
          <a:p>
            <a:r>
              <a:rPr lang="da-DK" dirty="0"/>
              <a:t>UD: Lovsystemer virker forskelligt</a:t>
            </a:r>
          </a:p>
        </p:txBody>
      </p:sp>
      <p:sp>
        <p:nvSpPr>
          <p:cNvPr id="3" name="Pladsholder til tekst 2">
            <a:extLst>
              <a:ext uri="{FF2B5EF4-FFF2-40B4-BE49-F238E27FC236}">
                <a16:creationId xmlns:a16="http://schemas.microsoft.com/office/drawing/2014/main" id="{EA75514E-0599-F66E-4A4C-423C8C5A49EE}"/>
              </a:ext>
            </a:extLst>
          </p:cNvPr>
          <p:cNvSpPr>
            <a:spLocks noGrp="1"/>
          </p:cNvSpPr>
          <p:nvPr>
            <p:ph type="body" idx="1"/>
          </p:nvPr>
        </p:nvSpPr>
        <p:spPr>
          <a:xfrm>
            <a:off x="1115446" y="4990011"/>
            <a:ext cx="10227147" cy="1867989"/>
          </a:xfrm>
        </p:spPr>
        <p:txBody>
          <a:bodyPr>
            <a:normAutofit fontScale="92500" lnSpcReduction="10000"/>
          </a:bodyPr>
          <a:lstStyle/>
          <a:p>
            <a:r>
              <a:rPr lang="da-DK" dirty="0"/>
              <a:t>Blå markeringer betyder civil </a:t>
            </a:r>
            <a:r>
              <a:rPr lang="da-DK" dirty="0" err="1"/>
              <a:t>code</a:t>
            </a:r>
            <a:r>
              <a:rPr lang="da-DK" dirty="0"/>
              <a:t>: love fastlagt af regeringer, fx i Grønland og Europa. UD skal skrives ind i lovgivning.</a:t>
            </a:r>
          </a:p>
          <a:p>
            <a:r>
              <a:rPr lang="da-DK" dirty="0"/>
              <a:t>Røde markeringer betyder common </a:t>
            </a:r>
            <a:r>
              <a:rPr lang="da-DK" dirty="0" err="1"/>
              <a:t>law</a:t>
            </a:r>
            <a:r>
              <a:rPr lang="da-DK" dirty="0"/>
              <a:t>: love baseret på tidligere afgørelser og traditioner, fx Canada, UK og USA. UD lettere at indpasse?</a:t>
            </a:r>
          </a:p>
        </p:txBody>
      </p:sp>
      <p:pic>
        <p:nvPicPr>
          <p:cNvPr id="6" name="Billede 5" descr="Verdenskort med farvermarkering af lande med henholdsvis common law, civil code, customary law, sharia, blandet lov">
            <a:extLst>
              <a:ext uri="{FF2B5EF4-FFF2-40B4-BE49-F238E27FC236}">
                <a16:creationId xmlns:a16="http://schemas.microsoft.com/office/drawing/2014/main" id="{86B3A84E-821D-FB54-699E-5E90E40CFDEE}"/>
              </a:ext>
            </a:extLst>
          </p:cNvPr>
          <p:cNvPicPr>
            <a:picLocks noChangeAspect="1"/>
          </p:cNvPicPr>
          <p:nvPr/>
        </p:nvPicPr>
        <p:blipFill>
          <a:blip r:embed="rId2"/>
          <a:stretch>
            <a:fillRect/>
          </a:stretch>
        </p:blipFill>
        <p:spPr>
          <a:xfrm>
            <a:off x="1887391" y="1614067"/>
            <a:ext cx="7291444" cy="3216968"/>
          </a:xfrm>
          <a:prstGeom prst="rect">
            <a:avLst/>
          </a:prstGeom>
        </p:spPr>
      </p:pic>
    </p:spTree>
    <p:extLst>
      <p:ext uri="{BB962C8B-B14F-4D97-AF65-F5344CB8AC3E}">
        <p14:creationId xmlns:p14="http://schemas.microsoft.com/office/powerpoint/2010/main" val="115811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2B4B5E2-9B8F-E055-A9D3-0727AC96452A}"/>
              </a:ext>
            </a:extLst>
          </p:cNvPr>
          <p:cNvSpPr>
            <a:spLocks noGrp="1"/>
          </p:cNvSpPr>
          <p:nvPr>
            <p:ph type="title"/>
          </p:nvPr>
        </p:nvSpPr>
        <p:spPr>
          <a:xfrm>
            <a:off x="1243193" y="479933"/>
            <a:ext cx="10811713" cy="1525455"/>
          </a:xfrm>
        </p:spPr>
        <p:txBody>
          <a:bodyPr>
            <a:normAutofit/>
          </a:bodyPr>
          <a:lstStyle/>
          <a:p>
            <a:r>
              <a:rPr lang="da-DK" dirty="0"/>
              <a:t>UD: Områder med gode erfaringer</a:t>
            </a:r>
          </a:p>
        </p:txBody>
      </p:sp>
      <p:sp>
        <p:nvSpPr>
          <p:cNvPr id="7" name="Pladsholder til indhold 6">
            <a:extLst>
              <a:ext uri="{FF2B5EF4-FFF2-40B4-BE49-F238E27FC236}">
                <a16:creationId xmlns:a16="http://schemas.microsoft.com/office/drawing/2014/main" id="{07065752-0887-CC24-8CD8-F83EDBAC2100}"/>
              </a:ext>
            </a:extLst>
          </p:cNvPr>
          <p:cNvSpPr>
            <a:spLocks noGrp="1"/>
          </p:cNvSpPr>
          <p:nvPr>
            <p:ph type="body" idx="1"/>
          </p:nvPr>
        </p:nvSpPr>
        <p:spPr>
          <a:xfrm>
            <a:off x="1243193" y="2480499"/>
            <a:ext cx="5526397" cy="4042124"/>
          </a:xfrm>
        </p:spPr>
        <p:txBody>
          <a:bodyPr>
            <a:normAutofit fontScale="92500" lnSpcReduction="20000"/>
          </a:bodyPr>
          <a:lstStyle/>
          <a:p>
            <a:r>
              <a:rPr lang="da-DK" dirty="0"/>
              <a:t>Nationale regler i ex EU om tilgængelighed:</a:t>
            </a:r>
          </a:p>
          <a:p>
            <a:pPr marL="457200" indent="-457200">
              <a:buFont typeface="Arial" panose="020B0604020202020204" pitchFamily="34" charset="0"/>
              <a:buChar char="•"/>
            </a:pPr>
            <a:r>
              <a:rPr lang="da-DK" dirty="0"/>
              <a:t>Universelt design i varierende grad</a:t>
            </a:r>
          </a:p>
          <a:p>
            <a:r>
              <a:rPr lang="da-DK" dirty="0"/>
              <a:t>EU kommer med fx:</a:t>
            </a:r>
          </a:p>
          <a:p>
            <a:pPr marL="457200" indent="-457200">
              <a:buFont typeface="Arial" panose="020B0604020202020204" pitchFamily="34" charset="0"/>
              <a:buChar char="•"/>
            </a:pPr>
            <a:r>
              <a:rPr lang="da-DK" dirty="0"/>
              <a:t>forordninger og direktiver</a:t>
            </a:r>
          </a:p>
          <a:p>
            <a:pPr marL="457200" indent="-457200">
              <a:buFont typeface="Arial" panose="020B0604020202020204" pitchFamily="34" charset="0"/>
              <a:buChar char="•"/>
            </a:pPr>
            <a:r>
              <a:rPr lang="da-DK" dirty="0"/>
              <a:t>passagerrettigheder</a:t>
            </a:r>
          </a:p>
          <a:p>
            <a:pPr marL="457200" indent="-457200">
              <a:buFont typeface="Arial" panose="020B0604020202020204" pitchFamily="34" charset="0"/>
              <a:buChar char="•"/>
            </a:pPr>
            <a:r>
              <a:rPr lang="da-DK" dirty="0"/>
              <a:t>rettigheder vedr. uddannelse og arbejdspladser, fri bevægelighed</a:t>
            </a:r>
          </a:p>
          <a:p>
            <a:pPr marL="457200" indent="-457200">
              <a:buFont typeface="Arial" panose="020B0604020202020204" pitchFamily="34" charset="0"/>
              <a:buChar char="•"/>
            </a:pPr>
            <a:r>
              <a:rPr lang="da-DK" dirty="0"/>
              <a:t>tekniske specifikationer for produkter og services</a:t>
            </a:r>
          </a:p>
          <a:p>
            <a:pPr marL="457200" indent="-457200">
              <a:buFont typeface="Arial" panose="020B0604020202020204" pitchFamily="34" charset="0"/>
              <a:buChar char="•"/>
            </a:pPr>
            <a:r>
              <a:rPr lang="da-DK" dirty="0"/>
              <a:t>standarder</a:t>
            </a:r>
          </a:p>
          <a:p>
            <a:pPr marL="457200" indent="-457200">
              <a:buFont typeface="Arial" panose="020B0604020202020204" pitchFamily="34" charset="0"/>
              <a:buChar char="•"/>
            </a:pPr>
            <a:endParaRPr lang="da-DK" dirty="0"/>
          </a:p>
        </p:txBody>
      </p:sp>
    </p:spTree>
    <p:extLst>
      <p:ext uri="{BB962C8B-B14F-4D97-AF65-F5344CB8AC3E}">
        <p14:creationId xmlns:p14="http://schemas.microsoft.com/office/powerpoint/2010/main" val="287406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6AFAC8-2477-14AA-7E25-EB3A37247641}"/>
              </a:ext>
            </a:extLst>
          </p:cNvPr>
          <p:cNvSpPr>
            <a:spLocks noGrp="1"/>
          </p:cNvSpPr>
          <p:nvPr>
            <p:ph type="title"/>
          </p:nvPr>
        </p:nvSpPr>
        <p:spPr/>
        <p:txBody>
          <a:bodyPr>
            <a:normAutofit fontScale="90000"/>
          </a:bodyPr>
          <a:lstStyle/>
          <a:p>
            <a:r>
              <a:rPr lang="da-DK" dirty="0"/>
              <a:t>UD: Lande vælger forskellige midler</a:t>
            </a:r>
          </a:p>
        </p:txBody>
      </p:sp>
      <p:sp>
        <p:nvSpPr>
          <p:cNvPr id="3" name="Pladsholder til tekst 2">
            <a:extLst>
              <a:ext uri="{FF2B5EF4-FFF2-40B4-BE49-F238E27FC236}">
                <a16:creationId xmlns:a16="http://schemas.microsoft.com/office/drawing/2014/main" id="{1C37B282-121A-B972-C5D5-156FBB79C4D5}"/>
              </a:ext>
            </a:extLst>
          </p:cNvPr>
          <p:cNvSpPr>
            <a:spLocks noGrp="1"/>
          </p:cNvSpPr>
          <p:nvPr>
            <p:ph type="body" idx="1"/>
          </p:nvPr>
        </p:nvSpPr>
        <p:spPr>
          <a:xfrm>
            <a:off x="1243193" y="2227903"/>
            <a:ext cx="5672879" cy="4294720"/>
          </a:xfrm>
        </p:spPr>
        <p:txBody>
          <a:bodyPr>
            <a:normAutofit/>
          </a:bodyPr>
          <a:lstStyle/>
          <a:p>
            <a:r>
              <a:rPr lang="da-DK" dirty="0"/>
              <a:t>UK (Common </a:t>
            </a:r>
            <a:r>
              <a:rPr lang="da-DK" dirty="0" err="1"/>
              <a:t>law</a:t>
            </a:r>
            <a:r>
              <a:rPr lang="da-DK" dirty="0"/>
              <a:t>): </a:t>
            </a:r>
            <a:r>
              <a:rPr lang="da-DK" dirty="0" err="1"/>
              <a:t>Equality</a:t>
            </a:r>
            <a:r>
              <a:rPr lang="da-DK" dirty="0"/>
              <a:t> </a:t>
            </a:r>
            <a:r>
              <a:rPr lang="da-DK" dirty="0" err="1"/>
              <a:t>Act</a:t>
            </a:r>
            <a:r>
              <a:rPr lang="da-DK" dirty="0"/>
              <a:t> med løbende tilpasning, </a:t>
            </a:r>
            <a:r>
              <a:rPr lang="da-DK" dirty="0" err="1"/>
              <a:t>Approved</a:t>
            </a:r>
            <a:r>
              <a:rPr lang="da-DK" dirty="0"/>
              <a:t> Documents, Standarder</a:t>
            </a:r>
          </a:p>
          <a:p>
            <a:r>
              <a:rPr lang="da-DK" dirty="0"/>
              <a:t>Sverige (civil </a:t>
            </a:r>
            <a:r>
              <a:rPr lang="da-DK" dirty="0" err="1"/>
              <a:t>code</a:t>
            </a:r>
            <a:r>
              <a:rPr lang="da-DK" dirty="0"/>
              <a:t>): Forhindringer der er enkle at fjerne</a:t>
            </a:r>
          </a:p>
          <a:p>
            <a:r>
              <a:rPr lang="da-DK" dirty="0"/>
              <a:t>Frankrig (civil </a:t>
            </a:r>
            <a:r>
              <a:rPr lang="da-DK" dirty="0" err="1"/>
              <a:t>code</a:t>
            </a:r>
            <a:r>
              <a:rPr lang="da-DK" dirty="0"/>
              <a:t>): mangeårig handlingsplan for forbedring af eksisterende byggeri og transport</a:t>
            </a:r>
          </a:p>
        </p:txBody>
      </p:sp>
      <p:sp>
        <p:nvSpPr>
          <p:cNvPr id="4" name="Pladsholder til tekst 3">
            <a:extLst>
              <a:ext uri="{FF2B5EF4-FFF2-40B4-BE49-F238E27FC236}">
                <a16:creationId xmlns:a16="http://schemas.microsoft.com/office/drawing/2014/main" id="{9AC6D34A-FFC4-45D4-CD97-370AA729C111}"/>
              </a:ext>
            </a:extLst>
          </p:cNvPr>
          <p:cNvSpPr>
            <a:spLocks noGrp="1"/>
          </p:cNvSpPr>
          <p:nvPr>
            <p:ph type="body" idx="13"/>
          </p:nvPr>
        </p:nvSpPr>
        <p:spPr>
          <a:xfrm>
            <a:off x="7576164" y="2254866"/>
            <a:ext cx="5672879" cy="4294720"/>
          </a:xfrm>
        </p:spPr>
        <p:txBody>
          <a:bodyPr/>
          <a:lstStyle/>
          <a:p>
            <a:endParaRPr lang="da-DK" dirty="0"/>
          </a:p>
        </p:txBody>
      </p:sp>
      <p:pic>
        <p:nvPicPr>
          <p:cNvPr id="6" name="Picture 2" descr="Gammel pub som har fået tilføjet niveaufri adgang">
            <a:extLst>
              <a:ext uri="{FF2B5EF4-FFF2-40B4-BE49-F238E27FC236}">
                <a16:creationId xmlns:a16="http://schemas.microsoft.com/office/drawing/2014/main" id="{9C133D39-A4DA-9429-AC76-84B14FBBB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684" y="2254865"/>
            <a:ext cx="4817223" cy="361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95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51F56D8-5EBC-5D5B-95D5-433EB29444BF}"/>
              </a:ext>
            </a:extLst>
          </p:cNvPr>
          <p:cNvSpPr>
            <a:spLocks noGrp="1"/>
          </p:cNvSpPr>
          <p:nvPr>
            <p:ph type="ctrTitle"/>
          </p:nvPr>
        </p:nvSpPr>
        <p:spPr/>
        <p:txBody>
          <a:bodyPr/>
          <a:lstStyle/>
          <a:p>
            <a:r>
              <a:rPr lang="da-DK" dirty="0"/>
              <a:t>Byggeri</a:t>
            </a:r>
          </a:p>
        </p:txBody>
      </p:sp>
      <p:sp>
        <p:nvSpPr>
          <p:cNvPr id="6" name="Undertitel 5">
            <a:extLst>
              <a:ext uri="{FF2B5EF4-FFF2-40B4-BE49-F238E27FC236}">
                <a16:creationId xmlns:a16="http://schemas.microsoft.com/office/drawing/2014/main" id="{D9B41152-12A6-3AEA-FB4A-1E3F1682EFF8}"/>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324158776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1226</TotalTime>
  <Words>1156</Words>
  <Application>Microsoft Office PowerPoint</Application>
  <PresentationFormat>Widescreen</PresentationFormat>
  <Paragraphs>174</Paragraphs>
  <Slides>40</Slides>
  <Notes>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40</vt:i4>
      </vt:variant>
    </vt:vector>
  </HeadingPairs>
  <TitlesOfParts>
    <vt:vector size="45" baseType="lpstr">
      <vt:lpstr>Aptos</vt:lpstr>
      <vt:lpstr>Aptos Display</vt:lpstr>
      <vt:lpstr>Arial</vt:lpstr>
      <vt:lpstr>Times New Roman</vt:lpstr>
      <vt:lpstr>Office-tema</vt:lpstr>
      <vt:lpstr>UD: Under forskellige verdensmål</vt:lpstr>
      <vt:lpstr>Universelt Design i almindelige anvendelser</vt:lpstr>
      <vt:lpstr>UD: Hvordan kan det forstås i fx byggeri?</vt:lpstr>
      <vt:lpstr>UD: Findes under forskellige overskrifter</vt:lpstr>
      <vt:lpstr>UD: Målsætninger og indhold nærmer sig hinanden</vt:lpstr>
      <vt:lpstr>UD: Lovsystemer virker forskelligt</vt:lpstr>
      <vt:lpstr>UD: Områder med gode erfaringer</vt:lpstr>
      <vt:lpstr>UD: Lande vælger forskellige midler</vt:lpstr>
      <vt:lpstr>Byggeri</vt:lpstr>
      <vt:lpstr>UD: Tænke brugergrupper bredt, både med og uden funktionsnedsættelser</vt:lpstr>
      <vt:lpstr>UD: Mere om sansemæssige aspekter</vt:lpstr>
      <vt:lpstr>UD: Mange helt almene behov</vt:lpstr>
      <vt:lpstr>UD: Kognitive aspekter på vej</vt:lpstr>
      <vt:lpstr>UD: Sikkerhed og ergonomi</vt:lpstr>
      <vt:lpstr>UD: Akustik i rum i fokus</vt:lpstr>
      <vt:lpstr>UD: Wayfinding, lys, indeklima</vt:lpstr>
      <vt:lpstr>UD: Lokal tilpasning af regler</vt:lpstr>
      <vt:lpstr>UD: Hvad har ikke fungeret?</vt:lpstr>
      <vt:lpstr>UD: Turisme</vt:lpstr>
      <vt:lpstr>UD: Konkurrence om turister</vt:lpstr>
      <vt:lpstr>UD: Bevaringsværdigt byggeri</vt:lpstr>
      <vt:lpstr>UD: Færgetransport</vt:lpstr>
      <vt:lpstr>UD: Tilgængelige ruter i byer og bynær natur</vt:lpstr>
      <vt:lpstr>UD: Adgang til natur</vt:lpstr>
      <vt:lpstr>UD: Transport</vt:lpstr>
      <vt:lpstr>UD: passagertransport eksempler, EU</vt:lpstr>
      <vt:lpstr>UD: Flyrejser</vt:lpstr>
      <vt:lpstr>UD: Rejser med færge ud fra direktiv</vt:lpstr>
      <vt:lpstr>UD: Beliggenhed vigtig for alle</vt:lpstr>
      <vt:lpstr>UD: Terrænforskelle udnyttes for adgang til boliger</vt:lpstr>
      <vt:lpstr>UD: Boliger der kan tilpasses</vt:lpstr>
      <vt:lpstr>UD: IT, web og produkter</vt:lpstr>
      <vt:lpstr>UD: Brugerbetjente produkter og digital information </vt:lpstr>
      <vt:lpstr>UD: Offentlige hjemmesider</vt:lpstr>
      <vt:lpstr>UD: Samme krav til hjemmesider og apps på pc, tablet og mobil</vt:lpstr>
      <vt:lpstr>UD: Tilgængelige dokumenter blevet nemmere at håndtere</vt:lpstr>
      <vt:lpstr>UD: Tegnsprog </vt:lpstr>
      <vt:lpstr>UD: Undertekster</vt:lpstr>
      <vt:lpstr>UD: Hvor mange her har en smartphone?</vt:lpstr>
      <vt:lpstr>UD: En af de mest udbredte tendenser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 in Greenland</dc:title>
  <dc:creator>Søren Ginnerup</dc:creator>
  <cp:lastModifiedBy>Søren Ginnerup</cp:lastModifiedBy>
  <cp:revision>48</cp:revision>
  <dcterms:created xsi:type="dcterms:W3CDTF">2024-05-24T09:26:11Z</dcterms:created>
  <dcterms:modified xsi:type="dcterms:W3CDTF">2024-05-30T10:16:02Z</dcterms:modified>
</cp:coreProperties>
</file>