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17"/>
  </p:notesMasterIdLst>
  <p:sldIdLst>
    <p:sldId id="256" r:id="rId5"/>
    <p:sldId id="474" r:id="rId6"/>
    <p:sldId id="648" r:id="rId7"/>
    <p:sldId id="650" r:id="rId8"/>
    <p:sldId id="272" r:id="rId9"/>
    <p:sldId id="647" r:id="rId10"/>
    <p:sldId id="378" r:id="rId11"/>
    <p:sldId id="636" r:id="rId12"/>
    <p:sldId id="270" r:id="rId13"/>
    <p:sldId id="640" r:id="rId14"/>
    <p:sldId id="645" r:id="rId15"/>
    <p:sldId id="281" r:id="rId16"/>
  </p:sldIdLst>
  <p:sldSz cx="12188825" cy="6858000"/>
  <p:notesSz cx="6797675" cy="9926638"/>
  <p:embeddedFontLst>
    <p:embeddedFont>
      <p:font typeface="AU Passata" panose="020B0604020202020204" charset="0"/>
      <p:regular r:id="rId18"/>
      <p:bold r:id="rId19"/>
    </p:embeddedFont>
    <p:embeddedFont>
      <p:font typeface="Bradley Hand ITC" panose="03070402050302030203" pitchFamily="66" charset="0"/>
      <p:regular r:id="rId20"/>
    </p:embeddedFont>
    <p:embeddedFont>
      <p:font typeface="Ink Free" panose="03080402000500000000" pitchFamily="66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VIA Type Office" panose="02000503000000020004" pitchFamily="2" charset="0"/>
      <p:regular r:id="rId26"/>
      <p:bold r:id="rId27"/>
      <p:italic r:id="rId28"/>
    </p:embeddedFont>
    <p:embeddedFont>
      <p:font typeface="VIA Type Office Light" panose="02000503000000020004" pitchFamily="2" charset="0"/>
      <p:regular r:id="rId29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368" userDrawn="1">
          <p15:clr>
            <a:srgbClr val="A4A3A4"/>
          </p15:clr>
        </p15:guide>
        <p15:guide id="3" orient="horz" pos="3965" userDrawn="1">
          <p15:clr>
            <a:srgbClr val="A4A3A4"/>
          </p15:clr>
        </p15:guide>
        <p15:guide id="4" orient="horz" pos="1207" userDrawn="1">
          <p15:clr>
            <a:srgbClr val="A4A3A4"/>
          </p15:clr>
        </p15:guide>
        <p15:guide id="5" orient="horz" pos="3680" userDrawn="1">
          <p15:clr>
            <a:srgbClr val="A4A3A4"/>
          </p15:clr>
        </p15:guide>
        <p15:guide id="6" pos="3930" userDrawn="1">
          <p15:clr>
            <a:srgbClr val="A4A3A4"/>
          </p15:clr>
        </p15:guide>
        <p15:guide id="7" pos="484" userDrawn="1">
          <p15:clr>
            <a:srgbClr val="A4A3A4"/>
          </p15:clr>
        </p15:guide>
        <p15:guide id="8" pos="2025" userDrawn="1">
          <p15:clr>
            <a:srgbClr val="A4A3A4"/>
          </p15:clr>
        </p15:guide>
        <p15:guide id="9" pos="2177" userDrawn="1">
          <p15:clr>
            <a:srgbClr val="A4A3A4"/>
          </p15:clr>
        </p15:guide>
        <p15:guide id="10" pos="3748" userDrawn="1">
          <p15:clr>
            <a:srgbClr val="A4A3A4"/>
          </p15:clr>
        </p15:guide>
        <p15:guide id="11" pos="5472" userDrawn="1">
          <p15:clr>
            <a:srgbClr val="A4A3A4"/>
          </p15:clr>
        </p15:guide>
        <p15:guide id="12" pos="5653" userDrawn="1">
          <p15:clr>
            <a:srgbClr val="A4A3A4"/>
          </p15:clr>
        </p15:guide>
        <p15:guide id="13" pos="71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FEB"/>
    <a:srgbClr val="FFFFFF"/>
    <a:srgbClr val="EFEFEF"/>
    <a:srgbClr val="4F5252"/>
    <a:srgbClr val="7AD4E9"/>
    <a:srgbClr val="AFA1C7"/>
    <a:srgbClr val="93D2A8"/>
    <a:srgbClr val="5B7390"/>
    <a:srgbClr val="D0C0DD"/>
    <a:srgbClr val="2D1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80567" autoAdjust="0"/>
  </p:normalViewPr>
  <p:slideViewPr>
    <p:cSldViewPr snapToObjects="1" showGuides="1">
      <p:cViewPr varScale="1">
        <p:scale>
          <a:sx n="92" d="100"/>
          <a:sy n="92" d="100"/>
        </p:scale>
        <p:origin x="1482" y="90"/>
      </p:cViewPr>
      <p:guideLst>
        <p:guide orient="horz" pos="1593"/>
        <p:guide orient="horz" pos="368"/>
        <p:guide orient="horz" pos="3965"/>
        <p:guide orient="horz" pos="1207"/>
        <p:guide orient="horz" pos="3680"/>
        <p:guide pos="3930"/>
        <p:guide pos="484"/>
        <p:guide pos="2025"/>
        <p:guide pos="2177"/>
        <p:guide pos="3748"/>
        <p:guide pos="5472"/>
        <p:guide pos="5653"/>
        <p:guide pos="719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5659" cy="496333"/>
          </a:xfrm>
          <a:prstGeom prst="rect">
            <a:avLst/>
          </a:prstGeom>
        </p:spPr>
        <p:txBody>
          <a:bodyPr vert="horz" lIns="91383" tIns="45692" rIns="91383" bIns="45692" rtlCol="0"/>
          <a:lstStyle>
            <a:lvl1pPr algn="l">
              <a:defRPr sz="1300">
                <a:latin typeface="VIA Type Office" panose="020B0604020202020204" charset="0"/>
              </a:defRPr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3"/>
          </a:xfrm>
          <a:prstGeom prst="rect">
            <a:avLst/>
          </a:prstGeom>
        </p:spPr>
        <p:txBody>
          <a:bodyPr vert="horz" lIns="91383" tIns="45692" rIns="91383" bIns="45692" rtlCol="0"/>
          <a:lstStyle>
            <a:lvl1pPr algn="r">
              <a:defRPr sz="1300">
                <a:latin typeface="VIA Type Office" panose="020B0604020202020204" charset="0"/>
              </a:defRPr>
            </a:lvl1pPr>
          </a:lstStyle>
          <a:p>
            <a:fld id="{0956380D-191E-4967-9FAB-88D89A5831CE}" type="datetimeFigureOut">
              <a:rPr lang="da-DK" smtClean="0"/>
              <a:pPr/>
              <a:t>27-05-2024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3" tIns="45692" rIns="91383" bIns="45692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383" tIns="45692" rIns="91383" bIns="4569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584"/>
            <a:ext cx="2945659" cy="496333"/>
          </a:xfrm>
          <a:prstGeom prst="rect">
            <a:avLst/>
          </a:prstGeom>
        </p:spPr>
        <p:txBody>
          <a:bodyPr vert="horz" lIns="91383" tIns="45692" rIns="91383" bIns="45692" rtlCol="0" anchor="b"/>
          <a:lstStyle>
            <a:lvl1pPr algn="l">
              <a:defRPr sz="1300">
                <a:latin typeface="VIA Type Office" panose="020B0604020202020204" charset="0"/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3"/>
          </a:xfrm>
          <a:prstGeom prst="rect">
            <a:avLst/>
          </a:prstGeom>
        </p:spPr>
        <p:txBody>
          <a:bodyPr vert="horz" lIns="91383" tIns="45692" rIns="91383" bIns="45692" rtlCol="0" anchor="b"/>
          <a:lstStyle>
            <a:lvl1pPr algn="r">
              <a:defRPr sz="1300">
                <a:latin typeface="VIA Type Office" panose="020B0604020202020204" charset="0"/>
              </a:defRPr>
            </a:lvl1pPr>
          </a:lstStyle>
          <a:p>
            <a:fld id="{AC00183A-898A-47CA-ACA5-7AAC5C5D897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A Type Office" panose="020B060402020202020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IA Type Office" panose="020B060402020202020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IA Type Office" panose="020B060402020202020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IA Type Office" panose="020B060402020202020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IA Type Office" panose="020B060402020202020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700" b="1" dirty="0"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7073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F7B86-3D15-4CE3-8196-0DF04B805413}" type="slidenum"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1359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964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18B42-8956-4C86-BA72-AC2793ACC681}" type="slidenum">
              <a:rPr lang="da-DK" smtClean="0">
                <a:latin typeface="Arial" pitchFamily="34" charset="0"/>
              </a:rPr>
              <a:pPr/>
              <a:t>12</a:t>
            </a:fld>
            <a:endParaRPr lang="da-DK" dirty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6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975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471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3177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Efter gennemgangen oplæser jeg en kort case fra bogen, som konkret eksempel på, hvordan det kan se ud i praksis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5967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0400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Inkluderende læringsmiljøer </a:t>
            </a:r>
          </a:p>
          <a:p>
            <a:pPr marL="330727" lvl="2" indent="-330727">
              <a:buFont typeface="Wingdings" panose="05000000000000000000" pitchFamily="2" charset="2"/>
              <a:buChar char="v"/>
            </a:pPr>
            <a:r>
              <a:rPr lang="da-DK" sz="1100" dirty="0"/>
              <a:t>Gennem et blik for elevernes forskellige behov</a:t>
            </a:r>
          </a:p>
          <a:p>
            <a:pPr marL="330727" lvl="2" indent="-330727">
              <a:buFont typeface="Wingdings" panose="05000000000000000000" pitchFamily="2" charset="2"/>
              <a:buChar char="v"/>
            </a:pPr>
            <a:r>
              <a:rPr lang="da-DK" sz="1100" dirty="0"/>
              <a:t>Gennem et fokus på at skabe flere deltagelsesmuligheder</a:t>
            </a:r>
          </a:p>
          <a:p>
            <a:pPr marL="330727" lvl="2" indent="-330727">
              <a:buFont typeface="Wingdings" panose="05000000000000000000" pitchFamily="2" charset="2"/>
              <a:buChar char="v"/>
            </a:pPr>
            <a:r>
              <a:rPr lang="da-DK" sz="1100" dirty="0"/>
              <a:t>Gennem øget differentiering og fleksibilitet</a:t>
            </a:r>
          </a:p>
          <a:p>
            <a:pPr marL="330727" lvl="2" indent="-330727">
              <a:buFont typeface="Wingdings" panose="05000000000000000000" pitchFamily="2" charset="2"/>
              <a:buChar char="v"/>
            </a:pPr>
            <a:r>
              <a:rPr lang="da-DK" sz="1100" dirty="0"/>
              <a:t>Gennem et fokus på de konkrete didaktiske valg </a:t>
            </a:r>
            <a:br>
              <a:rPr lang="da-DK" sz="1100" dirty="0"/>
            </a:br>
            <a:r>
              <a:rPr lang="da-DK" sz="1100" dirty="0"/>
              <a:t>– ofte i selve planlægningen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0A48F8E-890F-4F7B-B328-4AB87552493D}" type="datetime1">
              <a:rPr lang="da-DK" smtClean="0"/>
              <a:t>27-05-2024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3727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B88E1B-1FDB-40CD-9537-C57695B01823}" type="datetime1">
              <a:rPr lang="da-DK" smtClean="0"/>
              <a:t>27-05-2024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5663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F7B86-3D15-4CE3-8196-0DF04B805413}" type="slidenum"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87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9749" y="1174273"/>
            <a:ext cx="6876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452" y="1952837"/>
            <a:ext cx="7957203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7801" y="3707298"/>
            <a:ext cx="791885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C3EB-7369-4B36-88F3-153F140490E6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3106457" y="3168689"/>
            <a:ext cx="30006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618556" y="1916113"/>
            <a:ext cx="2457731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330525" y="584200"/>
            <a:ext cx="22247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 pladsholderen 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3159361" y="5934670"/>
            <a:ext cx="30408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8151" y="584200"/>
            <a:ext cx="2446229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Gør tanke til handling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411" y="584200"/>
            <a:ext cx="79572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7801" y="1835441"/>
            <a:ext cx="791885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DA68-7DCB-4EB2-8084-C94BCDB1D4AD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928239" y="584200"/>
            <a:ext cx="28224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-2474540" y="1916113"/>
            <a:ext cx="231371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6612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is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411" y="584200"/>
            <a:ext cx="79572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7801" y="1835441"/>
            <a:ext cx="791885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D209-D6B5-44B6-8836-935F44834759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928239" y="584200"/>
            <a:ext cx="28224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-2474540" y="1916113"/>
            <a:ext cx="231371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6612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411" y="584200"/>
            <a:ext cx="79572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7801" y="1835441"/>
            <a:ext cx="791885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4B5E-F03C-4BAC-B4DF-2FFDA5E25774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928239" y="584200"/>
            <a:ext cx="28224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-2474540" y="1916113"/>
            <a:ext cx="231371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6612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48556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411" y="584200"/>
            <a:ext cx="7957246" cy="1188616"/>
          </a:xfrm>
        </p:spPr>
        <p:txBody>
          <a:bodyPr tIns="97200" anchor="t" anchorCtr="0"/>
          <a:lstStyle>
            <a:lvl1pPr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7801" y="1835441"/>
            <a:ext cx="791885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F7F1-BB57-4758-82FE-C697FC59666C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928239" y="584200"/>
            <a:ext cx="28224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2474540" y="1916113"/>
            <a:ext cx="231371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6612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1500" y="5922000"/>
            <a:ext cx="2448000" cy="374400"/>
          </a:xfrm>
          <a:blipFill>
            <a:blip r:embed="rId4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4518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411" y="584200"/>
            <a:ext cx="7957246" cy="1188616"/>
          </a:xfrm>
        </p:spPr>
        <p:txBody>
          <a:bodyPr tIns="97200" anchor="t" anchorCtr="0"/>
          <a:lstStyle>
            <a:lvl1pPr>
              <a:defRPr baseline="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7801" y="1835441"/>
            <a:ext cx="791885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C6BDD3-FF4D-49C7-9C58-35359843F29E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928239" y="584200"/>
            <a:ext cx="28224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7" name="TextBox 3"/>
          <p:cNvSpPr txBox="1"/>
          <p:nvPr userDrawn="1"/>
        </p:nvSpPr>
        <p:spPr>
          <a:xfrm>
            <a:off x="-2474540" y="1916113"/>
            <a:ext cx="231371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6612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pe 75"/>
          <p:cNvGrpSpPr>
            <a:grpSpLocks/>
          </p:cNvGrpSpPr>
          <p:nvPr userDrawn="1"/>
        </p:nvGrpSpPr>
        <p:grpSpPr bwMode="auto">
          <a:xfrm>
            <a:off x="12349650" y="1546869"/>
            <a:ext cx="2035175" cy="3053620"/>
            <a:chOff x="5186790" y="1517655"/>
            <a:chExt cx="2034660" cy="3052739"/>
          </a:xfrm>
        </p:grpSpPr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19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15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21063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V - Stort iko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150412" y="1581394"/>
            <a:ext cx="3888000" cy="394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Klik på ikonet for at tilføje et ikon</a:t>
            </a:r>
            <a:endParaRPr lang="en-GB" dirty="0"/>
          </a:p>
        </p:txBody>
      </p:sp>
      <p:sp>
        <p:nvSpPr>
          <p:cNvPr id="15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768150" y="579714"/>
            <a:ext cx="5182366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38309" y="579714"/>
            <a:ext cx="5182366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386D-51AE-4430-8E65-9E08B73A8C6D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5" name="AutoShape 4"/>
          <p:cNvSpPr>
            <a:spLocks/>
          </p:cNvSpPr>
          <p:nvPr userDrawn="1"/>
        </p:nvSpPr>
        <p:spPr bwMode="gray">
          <a:xfrm>
            <a:off x="-2928239" y="584200"/>
            <a:ext cx="28224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7" name="TextBox 3"/>
          <p:cNvSpPr txBox="1"/>
          <p:nvPr userDrawn="1"/>
        </p:nvSpPr>
        <p:spPr>
          <a:xfrm>
            <a:off x="-2474540" y="1916113"/>
            <a:ext cx="231371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6612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7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40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46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47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48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49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41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42" name="Lige forbindelse 47"/>
            <p:cNvCxnSpPr>
              <a:endCxn id="41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e 75"/>
          <p:cNvGrpSpPr>
            <a:grpSpLocks/>
          </p:cNvGrpSpPr>
          <p:nvPr userDrawn="1"/>
        </p:nvGrpSpPr>
        <p:grpSpPr bwMode="auto">
          <a:xfrm>
            <a:off x="12349650" y="1546869"/>
            <a:ext cx="2035175" cy="3053620"/>
            <a:chOff x="5186790" y="1517655"/>
            <a:chExt cx="2034660" cy="3052739"/>
          </a:xfrm>
        </p:grpSpPr>
        <p:sp>
          <p:nvSpPr>
            <p:cNvPr id="33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ikon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ikon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ikonets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ikonet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ikonets hjørner</a:t>
              </a:r>
            </a:p>
          </p:txBody>
        </p:sp>
        <p:pic>
          <p:nvPicPr>
            <p:cNvPr id="36" name="Billede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53" name="Billede 7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31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761501" y="5922000"/>
            <a:ext cx="2448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3545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7208" y="1916113"/>
            <a:ext cx="10654409" cy="39227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 baseline="0">
                <a:latin typeface="VIA Type Office Light" panose="02000503000000020004" pitchFamily="2" charset="0"/>
              </a:defRPr>
            </a:lvl2pPr>
            <a:lvl3pPr marL="9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500" spc="-90" baseline="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latin typeface="VIA Type Office Light" panose="02000503000000020004" pitchFamily="2" charset="0"/>
              </a:defRPr>
            </a:lvl5pPr>
            <a:lvl6pPr marL="45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aseline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050"/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050" baseline="0">
                <a:latin typeface="VIA Type Office Light" panose="02000503000000020004" pitchFamily="2" charset="0"/>
              </a:defRPr>
            </a:lvl8pPr>
            <a:lvl9pPr marL="45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050" baseline="0"/>
            </a:lvl9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Andet niveau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Tredje niveau Light</a:t>
            </a:r>
          </a:p>
          <a:p>
            <a:pPr lvl="3"/>
            <a:r>
              <a:rPr lang="da-DK" dirty="0"/>
              <a:t>Fjerde niveau H5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Femte niveau H5 Light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 H6 </a:t>
            </a:r>
            <a:r>
              <a:rPr lang="da-DK" dirty="0" err="1"/>
              <a:t>Regular</a:t>
            </a:r>
            <a:endParaRPr lang="da-DK" dirty="0"/>
          </a:p>
          <a:p>
            <a:pPr lvl="7"/>
            <a:r>
              <a:rPr lang="da-DK" dirty="0"/>
              <a:t>Ottende niveau H6 Light</a:t>
            </a:r>
          </a:p>
          <a:p>
            <a:pPr lvl="8"/>
            <a:r>
              <a:rPr lang="da-DK" dirty="0"/>
              <a:t>Niende niveau H6 </a:t>
            </a:r>
            <a:r>
              <a:rPr lang="da-DK" dirty="0" err="1"/>
              <a:t>bullet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6216-5406-4D9C-A65B-E57228DF31C0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27" name="Group 7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28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4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0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51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52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53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29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30" name="Lige forbindelse 47"/>
            <p:cNvCxnSpPr>
              <a:endCxn id="29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AutoShape 4"/>
          <p:cNvSpPr>
            <a:spLocks/>
          </p:cNvSpPr>
          <p:nvPr userDrawn="1"/>
        </p:nvSpPr>
        <p:spPr bwMode="gray">
          <a:xfrm>
            <a:off x="-2196752" y="-11761"/>
            <a:ext cx="211737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1. eller 2. linje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linjen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Light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25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3. Niveau = Bullet 25 pkt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5.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6. Niveau = Bullet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7.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8.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9. Niveau = Bullet 10,5 pkt 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63679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60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62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 - punkt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212D-A239-44D3-B25B-09851D6177DA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9" name="TextBox 3"/>
          <p:cNvSpPr txBox="1"/>
          <p:nvPr userDrawn="1"/>
        </p:nvSpPr>
        <p:spPr>
          <a:xfrm>
            <a:off x="-2546548" y="6631"/>
            <a:ext cx="2385723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21" name="Group 7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22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30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31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43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23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24" name="Lige forbindelse 47"/>
            <p:cNvCxnSpPr>
              <a:endCxn id="23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768150" y="1916113"/>
            <a:ext cx="10652400" cy="3925887"/>
          </a:xfrm>
        </p:spPr>
        <p:txBody>
          <a:bodyPr/>
          <a:lstStyle>
            <a:lvl2pPr>
              <a:defRPr baseline="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56619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I - lille over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9984" y="584200"/>
            <a:ext cx="5190533" cy="756569"/>
          </a:xfrm>
        </p:spPr>
        <p:txBody>
          <a:bodyPr tIns="0"/>
          <a:lstStyle>
            <a:lvl1pPr>
              <a:lnSpc>
                <a:spcPct val="80000"/>
              </a:lnSpc>
              <a:defRPr sz="2500" spc="-100" baseline="0">
                <a:latin typeface="+mj-lt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38309" y="579714"/>
            <a:ext cx="5182366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767208" y="1916113"/>
            <a:ext cx="10654409" cy="39227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/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aseline="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pc="-90" baseline="0">
                <a:latin typeface="VIA Type Office Light" panose="02000503000000020004" pitchFamily="2" charset="0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/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>
                <a:latin typeface="VIA Type Office Light" panose="02000503000000020004" pitchFamily="2" charset="0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H6 Light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DE70-6C5B-4B49-87BE-D18D09EDF05F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7" name="TextBox 3"/>
          <p:cNvSpPr txBox="1"/>
          <p:nvPr userDrawn="1"/>
        </p:nvSpPr>
        <p:spPr>
          <a:xfrm>
            <a:off x="-2389014" y="6631"/>
            <a:ext cx="2228189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31" name="AutoShape 4"/>
          <p:cNvSpPr>
            <a:spLocks/>
          </p:cNvSpPr>
          <p:nvPr userDrawn="1"/>
        </p:nvSpPr>
        <p:spPr bwMode="gray">
          <a:xfrm>
            <a:off x="-2389015" y="584200"/>
            <a:ext cx="228320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38" name="Group 7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39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45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46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47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48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40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41" name="Lige forbindelse 47"/>
            <p:cNvCxnSpPr>
              <a:endCxn id="40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53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55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162348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maksimalt to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8151" y="1914575"/>
            <a:ext cx="5182367" cy="6143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151" y="2528887"/>
            <a:ext cx="5182367" cy="33131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8309" y="1914576"/>
            <a:ext cx="5183310" cy="6143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8309" y="2528888"/>
            <a:ext cx="5183308" cy="33131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7380-AEA6-412C-8AB6-C0908DD4CFAE}" type="datetime2">
              <a:rPr lang="da-DK" smtClean="0"/>
              <a:t>27. maj 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9483-E4DF-4F58-9D02-BF1D09F1FA18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48728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 (U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9749" y="1174273"/>
            <a:ext cx="6876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452" y="1952837"/>
            <a:ext cx="7957203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7801" y="3707298"/>
            <a:ext cx="791885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3B52-6884-42B6-9C4B-09FDD70348FD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3106457" y="3168689"/>
            <a:ext cx="30006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524" y="1916113"/>
            <a:ext cx="2169699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042493" y="584200"/>
            <a:ext cx="19366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 pladsholderen 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3159361" y="5934670"/>
            <a:ext cx="30408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8151" y="584200"/>
            <a:ext cx="2446229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Bring ideas to life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69297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lyst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6219540" y="-6350"/>
            <a:ext cx="5969285" cy="686435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19E2-62A3-469C-AE4A-1B34FBCE5382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97159" y="584199"/>
            <a:ext cx="525494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739" y="2392329"/>
            <a:ext cx="5184000" cy="3448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US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  <a:lvl6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050">
                <a:latin typeface="VIA Type Office Light" panose="020B0604020202020204" charset="0"/>
              </a:defRPr>
            </a:lvl6pPr>
            <a:lvl7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050">
                <a:latin typeface="VIA Type Office Light" panose="020B0604020202020204" charset="0"/>
              </a:defRPr>
            </a:lvl7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en-US" dirty="0"/>
              <a:t>H5 Regular</a:t>
            </a:r>
          </a:p>
          <a:p>
            <a:pPr lvl="2"/>
            <a:r>
              <a:rPr lang="en-US" dirty="0"/>
              <a:t>H5 Light</a:t>
            </a:r>
          </a:p>
          <a:p>
            <a:pPr lvl="3"/>
            <a:r>
              <a:rPr lang="en-US" dirty="0"/>
              <a:t>H6 Regular</a:t>
            </a:r>
          </a:p>
          <a:p>
            <a:pPr lvl="4"/>
            <a:r>
              <a:rPr lang="en-US" dirty="0"/>
              <a:t>H6 Light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  <a:endParaRPr lang="da-DK" dirty="0"/>
          </a:p>
        </p:txBody>
      </p:sp>
      <p:grpSp>
        <p:nvGrpSpPr>
          <p:cNvPr id="43" name="Group 7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44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49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0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51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52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53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45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46" name="Lige forbindelse 47"/>
            <p:cNvCxnSpPr>
              <a:endCxn id="45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e 55"/>
          <p:cNvGrpSpPr/>
          <p:nvPr userDrawn="1"/>
        </p:nvGrpSpPr>
        <p:grpSpPr>
          <a:xfrm>
            <a:off x="-552513" y="3173139"/>
            <a:ext cx="457200" cy="464820"/>
            <a:chOff x="-552513" y="3200301"/>
            <a:chExt cx="457200" cy="464820"/>
          </a:xfrm>
        </p:grpSpPr>
        <p:pic>
          <p:nvPicPr>
            <p:cNvPr id="57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2513" y="3200301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59" name="Picture 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6123" y="3455571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Rectangle 45"/>
            <p:cNvSpPr/>
            <p:nvPr userDrawn="1"/>
          </p:nvSpPr>
          <p:spPr>
            <a:xfrm>
              <a:off x="-327048" y="3455571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61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62" name="AutoShape 4"/>
          <p:cNvSpPr>
            <a:spLocks/>
          </p:cNvSpPr>
          <p:nvPr userDrawn="1"/>
        </p:nvSpPr>
        <p:spPr bwMode="gray">
          <a:xfrm>
            <a:off x="-2196752" y="584200"/>
            <a:ext cx="211737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63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uppe 75"/>
          <p:cNvGrpSpPr>
            <a:grpSpLocks/>
          </p:cNvGrpSpPr>
          <p:nvPr userDrawn="1"/>
        </p:nvGrpSpPr>
        <p:grpSpPr bwMode="auto">
          <a:xfrm>
            <a:off x="12349650" y="1546869"/>
            <a:ext cx="2035175" cy="3053620"/>
            <a:chOff x="5186790" y="1517655"/>
            <a:chExt cx="2034660" cy="3052739"/>
          </a:xfrm>
        </p:grpSpPr>
        <p:sp>
          <p:nvSpPr>
            <p:cNvPr id="68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69" name="Billed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71" name="Billede 7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3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9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113630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88825" cy="685800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5BAC-365A-4F1E-8B21-1899CA2B8BE6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grpSp>
        <p:nvGrpSpPr>
          <p:cNvPr id="13" name="Gruppe 75"/>
          <p:cNvGrpSpPr>
            <a:grpSpLocks/>
          </p:cNvGrpSpPr>
          <p:nvPr userDrawn="1"/>
        </p:nvGrpSpPr>
        <p:grpSpPr bwMode="auto">
          <a:xfrm>
            <a:off x="12349650" y="1546869"/>
            <a:ext cx="2035175" cy="3053620"/>
            <a:chOff x="5186790" y="1517655"/>
            <a:chExt cx="2034660" cy="3052739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82578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Mørkt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6219540" y="-6350"/>
            <a:ext cx="5969285" cy="6864350"/>
          </a:xfrm>
          <a:solidFill>
            <a:schemeClr val="tx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983" y="5920436"/>
            <a:ext cx="2447634" cy="374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8CB4F-5FAD-40BD-A7CA-116577F4E349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973984" y="5925421"/>
            <a:ext cx="2447634" cy="37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697159" y="584199"/>
            <a:ext cx="525494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739" y="2392329"/>
            <a:ext cx="5184000" cy="3448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US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  <a:lvl6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050">
                <a:latin typeface="VIA Type Office Light" panose="020B0604020202020204" charset="0"/>
              </a:defRPr>
            </a:lvl6pPr>
            <a:lvl7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050">
                <a:latin typeface="VIA Type Office Light" panose="020B0604020202020204" charset="0"/>
              </a:defRPr>
            </a:lvl7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en-US" dirty="0"/>
              <a:t>H5 Regular</a:t>
            </a:r>
          </a:p>
          <a:p>
            <a:pPr lvl="2"/>
            <a:r>
              <a:rPr lang="en-US" dirty="0"/>
              <a:t>H5 Light</a:t>
            </a:r>
          </a:p>
          <a:p>
            <a:pPr lvl="3"/>
            <a:r>
              <a:rPr lang="en-US" dirty="0"/>
              <a:t>H6 Regular</a:t>
            </a:r>
          </a:p>
          <a:p>
            <a:pPr lvl="4"/>
            <a:r>
              <a:rPr lang="en-US" dirty="0"/>
              <a:t>H6 Light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  <a:endParaRPr lang="da-DK" dirty="0"/>
          </a:p>
        </p:txBody>
      </p:sp>
      <p:grpSp>
        <p:nvGrpSpPr>
          <p:cNvPr id="45" name="Group 7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46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2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53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54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55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47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48" name="Lige forbindelse 47"/>
            <p:cNvCxnSpPr>
              <a:endCxn id="47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50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/>
          <p:cNvGrpSpPr/>
          <p:nvPr userDrawn="1"/>
        </p:nvGrpSpPr>
        <p:grpSpPr>
          <a:xfrm>
            <a:off x="-552513" y="3173139"/>
            <a:ext cx="457200" cy="464820"/>
            <a:chOff x="-552513" y="3200301"/>
            <a:chExt cx="457200" cy="464820"/>
          </a:xfrm>
        </p:grpSpPr>
        <p:pic>
          <p:nvPicPr>
            <p:cNvPr id="59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2513" y="3200301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61" name="Picture 3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6123" y="3455571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Rectangle 45"/>
            <p:cNvSpPr/>
            <p:nvPr userDrawn="1"/>
          </p:nvSpPr>
          <p:spPr>
            <a:xfrm>
              <a:off x="-327048" y="3455571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63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64" name="AutoShape 4"/>
          <p:cNvSpPr>
            <a:spLocks/>
          </p:cNvSpPr>
          <p:nvPr userDrawn="1"/>
        </p:nvSpPr>
        <p:spPr bwMode="gray">
          <a:xfrm>
            <a:off x="-2196752" y="584200"/>
            <a:ext cx="211737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65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uppe 75"/>
          <p:cNvGrpSpPr>
            <a:grpSpLocks/>
          </p:cNvGrpSpPr>
          <p:nvPr userDrawn="1"/>
        </p:nvGrpSpPr>
        <p:grpSpPr bwMode="auto">
          <a:xfrm>
            <a:off x="12349650" y="1546869"/>
            <a:ext cx="2035175" cy="3053620"/>
            <a:chOff x="5186790" y="1517655"/>
            <a:chExt cx="2034660" cy="3052739"/>
          </a:xfrm>
        </p:grpSpPr>
        <p:sp>
          <p:nvSpPr>
            <p:cNvPr id="68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69" name="Billede 7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71" name="Billede 7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3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761501" y="5922000"/>
            <a:ext cx="2448000" cy="374400"/>
          </a:xfrm>
          <a:blipFill>
            <a:blip r:embed="rId10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09503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I - tekst/cita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E964-8580-463B-8812-369EC93DB33E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12333481" y="584200"/>
            <a:ext cx="28224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739" y="584200"/>
            <a:ext cx="5184000" cy="5259600"/>
          </a:xfrm>
        </p:spPr>
        <p:txBody>
          <a:bodyPr tIns="36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18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en-US" dirty="0"/>
              <a:t>H5 Regular</a:t>
            </a:r>
          </a:p>
          <a:p>
            <a:pPr lvl="2"/>
            <a:r>
              <a:rPr lang="en-US" dirty="0"/>
              <a:t>H5 Light</a:t>
            </a:r>
          </a:p>
          <a:p>
            <a:pPr lvl="3"/>
            <a:r>
              <a:rPr lang="en-US" dirty="0"/>
              <a:t>H6 Regular</a:t>
            </a:r>
          </a:p>
          <a:p>
            <a:pPr lvl="4"/>
            <a:r>
              <a:rPr lang="en-US" dirty="0"/>
              <a:t>H6 Light</a:t>
            </a:r>
            <a:endParaRPr lang="da-DK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173617" y="584199"/>
            <a:ext cx="5248001" cy="36728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flere linjer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12333481" y="1232757"/>
            <a:ext cx="2033304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"/>
          <p:cNvSpPr>
            <a:spLocks/>
          </p:cNvSpPr>
          <p:nvPr userDrawn="1"/>
        </p:nvSpPr>
        <p:spPr bwMode="gray">
          <a:xfrm>
            <a:off x="-2261221" y="584200"/>
            <a:ext cx="21554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18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2" name="TextBox 3"/>
          <p:cNvSpPr txBox="1"/>
          <p:nvPr userDrawn="1"/>
        </p:nvSpPr>
        <p:spPr>
          <a:xfrm>
            <a:off x="-2333995" y="2528888"/>
            <a:ext cx="2228189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44" name="Group 7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45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50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1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52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53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54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46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47" name="Lige forbindelse 47"/>
            <p:cNvCxnSpPr>
              <a:endCxn id="46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49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/>
          <p:cNvGrpSpPr/>
          <p:nvPr userDrawn="1"/>
        </p:nvGrpSpPr>
        <p:grpSpPr>
          <a:xfrm>
            <a:off x="-586347" y="1524020"/>
            <a:ext cx="457200" cy="464820"/>
            <a:chOff x="-552513" y="3200301"/>
            <a:chExt cx="457200" cy="464820"/>
          </a:xfrm>
        </p:grpSpPr>
        <p:pic>
          <p:nvPicPr>
            <p:cNvPr id="58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2513" y="3200301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60" name="Picture 3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6123" y="3455571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Rectangle 45"/>
            <p:cNvSpPr/>
            <p:nvPr userDrawn="1"/>
          </p:nvSpPr>
          <p:spPr>
            <a:xfrm>
              <a:off x="-327048" y="3455571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62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3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009181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8868-B60E-42EA-99EA-58B825BE0B1C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Box 3"/>
          <p:cNvSpPr txBox="1"/>
          <p:nvPr userDrawn="1"/>
        </p:nvSpPr>
        <p:spPr>
          <a:xfrm>
            <a:off x="-2389014" y="6631"/>
            <a:ext cx="2228189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19" name="Group 7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20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6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27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28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29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21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22" name="Lige forbindelse 47"/>
            <p:cNvCxnSpPr>
              <a:endCxn id="21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4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469777" y="1765907"/>
            <a:ext cx="981878" cy="609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399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>
          <a:xfrm>
            <a:off x="9805403" y="5995201"/>
            <a:ext cx="1915762" cy="630724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352326" y="2085907"/>
            <a:ext cx="2244242" cy="205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333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333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333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333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333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333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333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333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333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333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525" y="2943361"/>
            <a:ext cx="609441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412804" y="2943362"/>
            <a:ext cx="285879" cy="275967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3199" noProof="1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55438" y="3999479"/>
            <a:ext cx="584048" cy="2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463413" y="3999480"/>
            <a:ext cx="292024" cy="268225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3199" noProof="1">
              <a:latin typeface="+mn-lt"/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-749292" y="4002911"/>
            <a:ext cx="285879" cy="275967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3199" noProof="1">
              <a:latin typeface="+mn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333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333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333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</a:p>
        </p:txBody>
      </p:sp>
    </p:spTree>
    <p:extLst>
      <p:ext uri="{BB962C8B-B14F-4D97-AF65-F5344CB8AC3E}">
        <p14:creationId xmlns:p14="http://schemas.microsoft.com/office/powerpoint/2010/main" val="575173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el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F6A9164-7EFD-45F2-ACE7-8CADFD0B8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383"/>
            <a:ext cx="12188825" cy="635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10C746-F7A0-87EA-FFAC-C192A40B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01" y="282876"/>
            <a:ext cx="11513496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4D8930-EF91-D876-DB31-AB5B25AE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00" y="1608439"/>
            <a:ext cx="11513497" cy="46109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9935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 - stor over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210" y="584200"/>
            <a:ext cx="8000445" cy="3863864"/>
          </a:xfrm>
        </p:spPr>
        <p:txBody>
          <a:bodyPr tIns="90000" anchor="t" anchorCtr="0"/>
          <a:lstStyle>
            <a:lvl1pPr>
              <a:defRPr sz="720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070E-790A-46FD-9D48-D45EBF8F5352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600706" y="584200"/>
            <a:ext cx="24949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ord i overskrift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354" y="1304766"/>
            <a:ext cx="2033304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-3106458" y="1916113"/>
            <a:ext cx="2945633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39" name="Group 7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40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46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47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48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49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41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42" name="Lige forbindelse 47"/>
            <p:cNvCxnSpPr>
              <a:endCxn id="41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5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2746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- medium over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411" y="584200"/>
            <a:ext cx="79572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7801" y="1835441"/>
            <a:ext cx="791885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022A-8D58-4EB5-933D-B3624268A1B8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9" name="AutoShape 4"/>
          <p:cNvSpPr>
            <a:spLocks/>
          </p:cNvSpPr>
          <p:nvPr userDrawn="1"/>
        </p:nvSpPr>
        <p:spPr bwMode="gray">
          <a:xfrm>
            <a:off x="-2114501" y="584200"/>
            <a:ext cx="200869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0" name="TextBox 3"/>
          <p:cNvSpPr txBox="1"/>
          <p:nvPr userDrawn="1"/>
        </p:nvSpPr>
        <p:spPr>
          <a:xfrm>
            <a:off x="-2474540" y="1916113"/>
            <a:ext cx="231371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6612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7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33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9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40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41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42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34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35" name="Lige forbindelse 47"/>
            <p:cNvCxnSpPr>
              <a:endCxn id="34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5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2432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lys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88825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 spc="0" baseline="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411" y="584200"/>
            <a:ext cx="79572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7801" y="1835441"/>
            <a:ext cx="791885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41E8-EC1E-4E8C-92ED-17C3FFF31150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928239" y="584200"/>
            <a:ext cx="28224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-2474540" y="1916113"/>
            <a:ext cx="231371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6612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75"/>
          <p:cNvGrpSpPr>
            <a:grpSpLocks/>
          </p:cNvGrpSpPr>
          <p:nvPr userDrawn="1"/>
        </p:nvGrpSpPr>
        <p:grpSpPr bwMode="auto">
          <a:xfrm>
            <a:off x="12349650" y="1546869"/>
            <a:ext cx="2035175" cy="3053620"/>
            <a:chOff x="5186790" y="1517655"/>
            <a:chExt cx="2034660" cy="3052739"/>
          </a:xfrm>
        </p:grpSpPr>
        <p:sp>
          <p:nvSpPr>
            <p:cNvPr id="31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74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 dirty="0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 dirty="0">
                  <a:latin typeface="+mn-lt"/>
                </a:rPr>
                <a:t>Marker billedet og vælg funktionen </a:t>
              </a:r>
              <a:r>
                <a:rPr lang="da-DK" sz="1000" b="1" dirty="0">
                  <a:latin typeface="+mn-lt"/>
                </a:rPr>
                <a:t>Beskær</a:t>
              </a:r>
              <a:r>
                <a:rPr lang="da-DK" sz="1000" dirty="0">
                  <a:latin typeface="+mn-lt"/>
                </a:rPr>
                <a:t> og herefter </a:t>
              </a:r>
              <a:r>
                <a:rPr lang="da-DK" sz="1000" b="1" dirty="0">
                  <a:latin typeface="+mn-lt"/>
                </a:rPr>
                <a:t>Fyld. </a:t>
              </a:r>
              <a:r>
                <a:rPr lang="da-DK" sz="1000" dirty="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32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34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5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19728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411" y="584200"/>
            <a:ext cx="79572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7801" y="1835441"/>
            <a:ext cx="791885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F7B1-E3AF-4D78-BD72-70C98E13A864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928239" y="584200"/>
            <a:ext cx="28224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-2474540" y="1916113"/>
            <a:ext cx="231371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6612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35702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410" y="584200"/>
            <a:ext cx="7957245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7801" y="1835441"/>
            <a:ext cx="791885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F402-5048-41BF-9749-3BF71CDB1482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928239" y="584200"/>
            <a:ext cx="28224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7" name="TextBox 3"/>
          <p:cNvSpPr txBox="1"/>
          <p:nvPr userDrawn="1"/>
        </p:nvSpPr>
        <p:spPr>
          <a:xfrm>
            <a:off x="-2474540" y="1916113"/>
            <a:ext cx="231371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6612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28512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411" y="584200"/>
            <a:ext cx="79572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7801" y="1835441"/>
            <a:ext cx="791885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CBD8-6BD6-4CD0-A34F-9628E32F31A1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928239" y="584200"/>
            <a:ext cx="28224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-2474540" y="1916113"/>
            <a:ext cx="231371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6612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411" y="584200"/>
            <a:ext cx="7957246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7801" y="1835441"/>
            <a:ext cx="7918855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4C53-49E1-45B1-97B4-5A44CECA6D80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928239" y="584200"/>
            <a:ext cx="28224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-2474540" y="1916113"/>
            <a:ext cx="231371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56612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1501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73983" y="5920436"/>
            <a:ext cx="2447634" cy="374400"/>
          </a:xfrm>
          <a:prstGeom prst="rect">
            <a:avLst/>
          </a:prstGeom>
          <a:blipFill>
            <a:blip r:embed="rId28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2ADC65D8-B92E-47FA-B276-FCCB39F8205B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3984" y="5925421"/>
            <a:ext cx="2447634" cy="374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7160" y="584200"/>
            <a:ext cx="10723516" cy="1194905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208" y="1914397"/>
            <a:ext cx="10654409" cy="3924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2172" y="5920437"/>
            <a:ext cx="2448345" cy="374001"/>
          </a:xfrm>
          <a:prstGeom prst="rect">
            <a:avLst/>
          </a:prstGeom>
          <a:blipFill>
            <a:blip r:embed="rId28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2" r:id="rId3"/>
    <p:sldLayoutId id="2147483661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3" r:id="rId13"/>
    <p:sldLayoutId id="2147483664" r:id="rId14"/>
    <p:sldLayoutId id="2147483666" r:id="rId15"/>
    <p:sldLayoutId id="2147483650" r:id="rId16"/>
    <p:sldLayoutId id="2147483674" r:id="rId17"/>
    <p:sldLayoutId id="2147483679" r:id="rId18"/>
    <p:sldLayoutId id="2147483682" r:id="rId19"/>
    <p:sldLayoutId id="2147483676" r:id="rId20"/>
    <p:sldLayoutId id="2147483683" r:id="rId21"/>
    <p:sldLayoutId id="2147483684" r:id="rId22"/>
    <p:sldLayoutId id="2147483678" r:id="rId23"/>
    <p:sldLayoutId id="2147483655" r:id="rId24"/>
    <p:sldLayoutId id="2147483685" r:id="rId25"/>
    <p:sldLayoutId id="2147483687" r:id="rId26"/>
  </p:sldLayoutIdLst>
  <p:hf hdr="0"/>
  <p:txStyles>
    <p:titleStyle>
      <a:lvl1pPr algn="l" defTabSz="914400" rtl="0" eaLnBrk="1" latinLnBrk="0" hangingPunct="1">
        <a:lnSpc>
          <a:spcPct val="73000"/>
        </a:lnSpc>
        <a:spcBef>
          <a:spcPct val="0"/>
        </a:spcBef>
        <a:buNone/>
        <a:defRPr sz="4800" kern="1200" spc="-250" baseline="0">
          <a:solidFill>
            <a:schemeClr val="tx1"/>
          </a:solidFill>
          <a:latin typeface="VIA Type Office Light" panose="02000503000000020004" pitchFamily="2" charset="0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100000"/>
        </a:lnSpc>
        <a:spcBef>
          <a:spcPct val="20000"/>
        </a:spcBef>
        <a:buFont typeface="VIA Type Office" panose="02000503000000020004" pitchFamily="2" charset="0"/>
        <a:buChar char="–"/>
        <a:defRPr sz="2500" kern="1200" spc="-100" baseline="0">
          <a:solidFill>
            <a:schemeClr val="tx1"/>
          </a:solidFill>
          <a:latin typeface="+mn-lt"/>
          <a:ea typeface="+mn-ea"/>
          <a:cs typeface="+mn-cs"/>
        </a:defRPr>
      </a:lvl1pPr>
      <a:lvl2pPr marL="918000" indent="-450000" algn="l" defTabSz="914400" rtl="0" eaLnBrk="1" latinLnBrk="0" hangingPunct="1">
        <a:spcBef>
          <a:spcPts val="600"/>
        </a:spcBef>
        <a:buFont typeface="VIA Type Office" panose="02000503000000020004" pitchFamily="2" charset="0"/>
        <a:buChar char="–"/>
        <a:defRPr sz="1800" kern="1200" spc="-90" baseline="0">
          <a:solidFill>
            <a:schemeClr val="tx1"/>
          </a:solidFill>
          <a:latin typeface="+mn-lt"/>
          <a:ea typeface="+mn-ea"/>
          <a:cs typeface="+mn-cs"/>
        </a:defRPr>
      </a:lvl2pPr>
      <a:lvl3pPr marL="1378800" indent="-450000" algn="l" defTabSz="914400" rtl="0" eaLnBrk="1" latinLnBrk="0" hangingPunct="1">
        <a:lnSpc>
          <a:spcPct val="89000"/>
        </a:lnSpc>
        <a:spcBef>
          <a:spcPts val="600"/>
        </a:spcBef>
        <a:buFont typeface="VIA Type Office" panose="02000503000000020004" pitchFamily="2" charset="0"/>
        <a:buChar char="–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mailto:mem@via.d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1430343040415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U:\VIA University College\Jobs\4665_Skabelonprojekt med vaerktoejer ifm_ ny visuel identitet\Received\Work\Boomeranger.emf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" b="85"/>
          <a:stretch>
            <a:fillRect/>
          </a:stretch>
        </p:blipFill>
        <p:spPr/>
      </p:pic>
      <p:sp>
        <p:nvSpPr>
          <p:cNvPr id="30" name="Titel 29"/>
          <p:cNvSpPr>
            <a:spLocks noGrp="1"/>
          </p:cNvSpPr>
          <p:nvPr>
            <p:ph type="ctrTitle"/>
          </p:nvPr>
        </p:nvSpPr>
        <p:spPr>
          <a:xfrm>
            <a:off x="711753" y="2274983"/>
            <a:ext cx="10477528" cy="1647614"/>
          </a:xfrm>
        </p:spPr>
        <p:txBody>
          <a:bodyPr/>
          <a:lstStyle/>
          <a:p>
            <a:r>
              <a:rPr lang="da-DK" dirty="0"/>
              <a:t>Universal Design for Learning</a:t>
            </a:r>
            <a:br>
              <a:rPr lang="da-DK" dirty="0"/>
            </a:br>
            <a:r>
              <a:rPr lang="da-DK" sz="3200" dirty="0"/>
              <a:t>- udvikling af mere fleksible og inkluderende læringsmiljøer i skolen</a:t>
            </a:r>
          </a:p>
        </p:txBody>
      </p:sp>
      <p:sp>
        <p:nvSpPr>
          <p:cNvPr id="31" name="Undertitel 30"/>
          <p:cNvSpPr>
            <a:spLocks noGrp="1"/>
          </p:cNvSpPr>
          <p:nvPr>
            <p:ph type="subTitle" idx="1"/>
          </p:nvPr>
        </p:nvSpPr>
        <p:spPr>
          <a:xfrm>
            <a:off x="698333" y="4174342"/>
            <a:ext cx="12720465" cy="1568259"/>
          </a:xfrm>
        </p:spPr>
        <p:txBody>
          <a:bodyPr>
            <a:normAutofit lnSpcReduction="10000"/>
          </a:bodyPr>
          <a:lstStyle/>
          <a:p>
            <a:r>
              <a:rPr lang="da-DK" dirty="0"/>
              <a:t>Mette Molbæk - </a:t>
            </a:r>
            <a:r>
              <a:rPr lang="da-DK" dirty="0">
                <a:hlinkClick r:id="rId4"/>
              </a:rPr>
              <a:t>mem@via.dk</a:t>
            </a:r>
            <a:endParaRPr lang="da-DK" dirty="0"/>
          </a:p>
          <a:p>
            <a:endParaRPr lang="da-DK" dirty="0"/>
          </a:p>
          <a:p>
            <a:r>
              <a:rPr lang="da-DK" sz="2000" dirty="0"/>
              <a:t>Docent og forskningsleder af Program for børns trivsel i og på tværs af dagtilbud, skole og hjem</a:t>
            </a:r>
          </a:p>
          <a:p>
            <a:r>
              <a:rPr lang="da-DK" sz="2000" dirty="0"/>
              <a:t>VIA University College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20E7-208C-4BAC-8361-9335B799A673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A32920-FC45-4A00-98D2-7CEF7D6A1F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BED1312-BFF5-496F-8DEC-D37CD8380473}"/>
              </a:ext>
            </a:extLst>
          </p:cNvPr>
          <p:cNvSpPr/>
          <p:nvPr/>
        </p:nvSpPr>
        <p:spPr>
          <a:xfrm>
            <a:off x="621804" y="390817"/>
            <a:ext cx="2016224" cy="387321"/>
          </a:xfrm>
          <a:prstGeom prst="rect">
            <a:avLst/>
          </a:prstGeom>
          <a:solidFill>
            <a:srgbClr val="EFEFEF"/>
          </a:solidFill>
          <a:ln>
            <a:solidFill>
              <a:srgbClr val="EF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7EBCF31-8A98-5EB2-ECED-AD4083E88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224" y="83692"/>
            <a:ext cx="4345336" cy="2883161"/>
          </a:xfrm>
          <a:prstGeom prst="rect">
            <a:avLst/>
          </a:prstGeom>
          <a:effectLst>
            <a:outerShdw blurRad="152400" dist="38100" dir="10800000" algn="r" rotWithShape="0">
              <a:prstClr val="black">
                <a:alpha val="3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91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BD6EC-A00F-43D1-5B84-B34FAC51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60" y="584200"/>
            <a:ext cx="10723516" cy="1194905"/>
          </a:xfrm>
        </p:spPr>
        <p:txBody>
          <a:bodyPr vert="horz" lIns="0" tIns="108000" rIns="0" bIns="0" rtlCol="0" anchor="t" anchorCtr="0">
            <a:normAutofit/>
          </a:bodyPr>
          <a:lstStyle/>
          <a:p>
            <a:r>
              <a:rPr lang="da-DK" sz="4400" kern="1200" spc="-250" baseline="0" dirty="0">
                <a:latin typeface="VIA Type Office Light" panose="02000503000000020004" pitchFamily="2" charset="0"/>
                <a:ea typeface="+mj-ea"/>
                <a:cs typeface="+mj-cs"/>
              </a:rPr>
              <a:t>Universal Design for Learning – </a:t>
            </a:r>
            <a:r>
              <a:rPr lang="da-DK" sz="4400" b="1" kern="1200" spc="-250" baseline="0" dirty="0">
                <a:latin typeface="VIA Type Office Light" panose="02000503000000020004" pitchFamily="2" charset="0"/>
                <a:ea typeface="+mj-ea"/>
                <a:cs typeface="+mj-cs"/>
              </a:rPr>
              <a:t>hvordan?</a:t>
            </a:r>
            <a:br>
              <a:rPr lang="da-DK" sz="4400" kern="1200" spc="-250" baseline="0" dirty="0">
                <a:latin typeface="VIA Type Office Light" panose="02000503000000020004" pitchFamily="2" charset="0"/>
                <a:ea typeface="+mj-ea"/>
                <a:cs typeface="+mj-cs"/>
              </a:rPr>
            </a:br>
            <a:r>
              <a:rPr lang="da-DK" sz="3600" b="1" dirty="0"/>
              <a:t>I vejledning/samarbejde, på skoleniveau </a:t>
            </a:r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04ECF5AB-422A-B251-A001-3C0A298B4C62}"/>
              </a:ext>
            </a:extLst>
          </p:cNvPr>
          <p:cNvSpPr txBox="1">
            <a:spLocks/>
          </p:cNvSpPr>
          <p:nvPr/>
        </p:nvSpPr>
        <p:spPr>
          <a:xfrm>
            <a:off x="411135" y="2450323"/>
            <a:ext cx="4459141" cy="40628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0000" indent="-450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VIA Type Office" panose="02000503000000020004" pitchFamily="2" charset="0"/>
              <a:buChar char="–"/>
              <a:defRPr sz="2500" kern="1200" spc="-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8000" indent="-450000" algn="l" defTabSz="914400" rtl="0" eaLnBrk="1" latinLnBrk="0" hangingPunct="1">
              <a:spcBef>
                <a:spcPts val="600"/>
              </a:spcBef>
              <a:buFont typeface="VIA Type Office" panose="02000503000000020004" pitchFamily="2" charset="0"/>
              <a:buChar char="–"/>
              <a:defRPr sz="1800" kern="1200" spc="-9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8800" indent="-450000" algn="l" defTabSz="914400" rtl="0" eaLnBrk="1" latinLnBrk="0" hangingPunct="1">
              <a:lnSpc>
                <a:spcPct val="89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000" indent="-45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000" indent="-45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da-DK" sz="2400" dirty="0"/>
              <a:t>Bud på veje at gå i forhold til organiseringen af samarbejdet på skolen</a:t>
            </a:r>
          </a:p>
          <a:p>
            <a:pPr marL="0" indent="0">
              <a:spcBef>
                <a:spcPts val="600"/>
              </a:spcBef>
              <a:buNone/>
            </a:pPr>
            <a:endParaRPr lang="da-DK" sz="1800" dirty="0"/>
          </a:p>
          <a:p>
            <a:pPr marL="0">
              <a:spcBef>
                <a:spcPts val="600"/>
              </a:spcBef>
            </a:pPr>
            <a:endParaRPr lang="da-DK" sz="1800" dirty="0"/>
          </a:p>
          <a:p>
            <a:pPr marL="0" indent="0">
              <a:spcBef>
                <a:spcPts val="600"/>
              </a:spcBef>
              <a:buNone/>
            </a:pPr>
            <a:endParaRPr lang="da-DK" sz="1800" b="1" i="1" dirty="0"/>
          </a:p>
          <a:p>
            <a:pPr>
              <a:spcBef>
                <a:spcPts val="600"/>
              </a:spcBef>
            </a:pPr>
            <a:endParaRPr lang="da-DK" sz="1800" dirty="0"/>
          </a:p>
        </p:txBody>
      </p:sp>
      <p:sp>
        <p:nvSpPr>
          <p:cNvPr id="24" name="Date Placeholder 6">
            <a:extLst>
              <a:ext uri="{FF2B5EF4-FFF2-40B4-BE49-F238E27FC236}">
                <a16:creationId xmlns:a16="http://schemas.microsoft.com/office/drawing/2014/main" id="{3ED050A2-D31A-CC49-77CD-D3F8FDF8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983" y="5920436"/>
            <a:ext cx="2447634" cy="3744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43A7380-AEA6-412C-8AB6-C0908DD4CFAE}" type="datetime2">
              <a:rPr lang="da-DK" smtClean="0"/>
              <a:pPr>
                <a:spcAft>
                  <a:spcPts val="600"/>
                </a:spcAft>
              </a:pPr>
              <a:t>27. maj 2024</a:t>
            </a:fld>
            <a:endParaRPr lang="da-DK"/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FBCD7677-FAF5-37D9-F4BC-8560E506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3984" y="5925421"/>
            <a:ext cx="2447634" cy="3744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7249483-E4DF-4F58-9D02-BF1D09F1FA18}" type="slidenum">
              <a:rPr lang="da-DK" smtClean="0"/>
              <a:pPr>
                <a:spcAft>
                  <a:spcPts val="600"/>
                </a:spcAft>
              </a:pPr>
              <a:t>10</a:t>
            </a:fld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5A987792-2681-EA4B-D617-99302318F4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8" t="6644"/>
          <a:stretch/>
        </p:blipFill>
        <p:spPr>
          <a:xfrm>
            <a:off x="5129716" y="1832312"/>
            <a:ext cx="7059109" cy="4450859"/>
          </a:xfrm>
          <a:prstGeom prst="rect">
            <a:avLst/>
          </a:prstGeom>
          <a:ln w="19050">
            <a:noFill/>
          </a:ln>
          <a:effectLst>
            <a:outerShdw blurRad="114300" dist="215900" dir="8100000" algn="tr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F0F8FB61-1F5F-F996-2C43-11D04DD5A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117" y="3883402"/>
            <a:ext cx="2890436" cy="2461001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47FC47FE-FF8F-C298-16EE-ED4659CB4582}"/>
              </a:ext>
            </a:extLst>
          </p:cNvPr>
          <p:cNvSpPr/>
          <p:nvPr/>
        </p:nvSpPr>
        <p:spPr>
          <a:xfrm>
            <a:off x="526072" y="5421743"/>
            <a:ext cx="792088" cy="710581"/>
          </a:xfrm>
          <a:prstGeom prst="rect">
            <a:avLst/>
          </a:prstGeom>
          <a:solidFill>
            <a:srgbClr val="EFEFEF"/>
          </a:solidFill>
          <a:ln>
            <a:solidFill>
              <a:srgbClr val="EFEF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43F7214-7C21-097B-14A7-74C6F1D8F6F4}"/>
              </a:ext>
            </a:extLst>
          </p:cNvPr>
          <p:cNvSpPr txBox="1"/>
          <p:nvPr/>
        </p:nvSpPr>
        <p:spPr>
          <a:xfrm>
            <a:off x="167602" y="6412685"/>
            <a:ext cx="8447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VIA Type Office" panose="02000503000000020004" pitchFamily="2" charset="0"/>
              <a:buNone/>
            </a:pPr>
            <a:r>
              <a:rPr lang="da-DK" b="1" i="1" dirty="0">
                <a:solidFill>
                  <a:srgbClr val="7AD4E9"/>
                </a:solidFill>
                <a:ea typeface="Open Sans"/>
                <a:cs typeface="Open Sans"/>
              </a:rPr>
              <a:t>Begynd i det små, zoom ind – og sammen med andre</a:t>
            </a:r>
          </a:p>
        </p:txBody>
      </p:sp>
    </p:spTree>
    <p:extLst>
      <p:ext uri="{BB962C8B-B14F-4D97-AF65-F5344CB8AC3E}">
        <p14:creationId xmlns:p14="http://schemas.microsoft.com/office/powerpoint/2010/main" val="500378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blue question mark on a pink background">
            <a:extLst>
              <a:ext uri="{FF2B5EF4-FFF2-40B4-BE49-F238E27FC236}">
                <a16:creationId xmlns:a16="http://schemas.microsoft.com/office/drawing/2014/main" id="{E5BCA38F-FED7-FF0F-D2A0-EDF51DDB6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8"/>
          <a:stretch/>
        </p:blipFill>
        <p:spPr bwMode="auto">
          <a:xfrm>
            <a:off x="1608" y="903"/>
            <a:ext cx="12185631" cy="685620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30" name="Picture 6" descr="photo of bulb artwork">
            <a:extLst>
              <a:ext uri="{FF2B5EF4-FFF2-40B4-BE49-F238E27FC236}">
                <a16:creationId xmlns:a16="http://schemas.microsoft.com/office/drawing/2014/main" id="{4B99F6D8-5BEE-553E-BBB2-67565F0FC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r="38765"/>
          <a:stretch/>
        </p:blipFill>
        <p:spPr bwMode="auto">
          <a:xfrm>
            <a:off x="405780" y="791737"/>
            <a:ext cx="5831129" cy="59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0CB2DA2-7D08-46C8-375F-F38C5593187D}"/>
              </a:ext>
            </a:extLst>
          </p:cNvPr>
          <p:cNvSpPr/>
          <p:nvPr/>
        </p:nvSpPr>
        <p:spPr>
          <a:xfrm rot="863598">
            <a:off x="1761214" y="4445976"/>
            <a:ext cx="2447634" cy="454169"/>
          </a:xfrm>
          <a:prstGeom prst="rect">
            <a:avLst/>
          </a:prstGeom>
          <a:solidFill>
            <a:srgbClr val="FAEE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799" b="1" dirty="0">
                <a:solidFill>
                  <a:schemeClr val="tx1"/>
                </a:solidFill>
                <a:latin typeface="Ink Free" panose="03080402000500000000" pitchFamily="66" charset="0"/>
                <a:cs typeface="Forte Forward" panose="020F0502020204030204" pitchFamily="2" charset="0"/>
              </a:rPr>
              <a:t>Ideer til ny praksis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EFF23E2-D92C-07AE-8D68-66AD37FB1235}"/>
              </a:ext>
            </a:extLst>
          </p:cNvPr>
          <p:cNvSpPr/>
          <p:nvPr/>
        </p:nvSpPr>
        <p:spPr>
          <a:xfrm>
            <a:off x="7318548" y="5412365"/>
            <a:ext cx="3374289" cy="45719"/>
          </a:xfrm>
          <a:prstGeom prst="rect">
            <a:avLst/>
          </a:prstGeom>
          <a:solidFill>
            <a:srgbClr val="FFABAB"/>
          </a:solidFill>
          <a:ln w="76200">
            <a:noFill/>
          </a:ln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799" b="1" dirty="0">
                <a:solidFill>
                  <a:schemeClr val="tx1"/>
                </a:solidFill>
                <a:latin typeface="Ink Free" panose="03080402000500000000" pitchFamily="66" charset="0"/>
              </a:rPr>
              <a:t>Nye s</a:t>
            </a:r>
            <a:r>
              <a:rPr lang="da-DK" sz="1799" b="1" dirty="0">
                <a:solidFill>
                  <a:schemeClr val="tx1"/>
                </a:solidFill>
                <a:latin typeface="Ink Free" panose="03080402000500000000" pitchFamily="66" charset="0"/>
                <a:cs typeface="Forte Forward" panose="020F0502020204030204" pitchFamily="2" charset="0"/>
              </a:rPr>
              <a:t>pørgsmå</a:t>
            </a:r>
            <a:r>
              <a:rPr lang="da-DK" sz="1799" b="1" dirty="0">
                <a:solidFill>
                  <a:schemeClr val="tx1"/>
                </a:solidFill>
                <a:latin typeface="Ink Free" panose="03080402000500000000" pitchFamily="66" charset="0"/>
              </a:rPr>
              <a:t>l til egen eller andres praksis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E04CA62-0368-8E1C-32C2-3FABB6EA87B2}"/>
              </a:ext>
            </a:extLst>
          </p:cNvPr>
          <p:cNvSpPr txBox="1"/>
          <p:nvPr/>
        </p:nvSpPr>
        <p:spPr>
          <a:xfrm>
            <a:off x="2782044" y="142139"/>
            <a:ext cx="77732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IA Type Office" panose="02000503000000020004" pitchFamily="2" charset="0"/>
              <a:buNone/>
            </a:pPr>
            <a:r>
              <a:rPr lang="da-DK" sz="3600" b="1" dirty="0">
                <a:latin typeface="Ink Free" panose="03080402000500000000" pitchFamily="66" charset="0"/>
                <a:cs typeface="Forte Forward" panose="020F0502020204030204" pitchFamily="2" charset="0"/>
              </a:rPr>
              <a:t>Tak for jeres opmærksomhed og tid</a:t>
            </a:r>
          </a:p>
        </p:txBody>
      </p:sp>
    </p:spTree>
    <p:extLst>
      <p:ext uri="{BB962C8B-B14F-4D97-AF65-F5344CB8AC3E}">
        <p14:creationId xmlns:p14="http://schemas.microsoft.com/office/powerpoint/2010/main" val="164914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/>
              <a:t>Litteratur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97160" y="980728"/>
            <a:ext cx="11373916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sz="2200" dirty="0"/>
          </a:p>
          <a:p>
            <a:pPr eaLnBrk="1" hangingPunct="1">
              <a:buFontTx/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Farrell, P. (2004). School Psychologists: Making Inclusion a Reality for All. </a:t>
            </a:r>
            <a:r>
              <a:rPr lang="en-US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School Psychology International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25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(1), 5-19. </a:t>
            </a:r>
            <a:r>
              <a:rPr lang="en-US" b="0" i="0" u="sng" dirty="0">
                <a:solidFill>
                  <a:srgbClr val="006ACC"/>
                </a:solidFill>
                <a:effectLst/>
                <a:latin typeface="Open Sans" panose="020B0606030504020204" pitchFamily="34" charset="0"/>
                <a:hlinkClick r:id="rId3"/>
              </a:rPr>
              <a:t>https://doi.org/10.1177/0143034304041500</a:t>
            </a:r>
            <a:endParaRPr lang="en-US" b="0" i="0" u="sng" dirty="0">
              <a:solidFill>
                <a:srgbClr val="006ACC"/>
              </a:solidFill>
              <a:effectLst/>
              <a:latin typeface="Open Sans" panose="020B0606030504020204" pitchFamily="34" charset="0"/>
            </a:endParaRPr>
          </a:p>
          <a:p>
            <a:pPr eaLnBrk="1" hangingPunct="1">
              <a:buFontTx/>
              <a:buNone/>
            </a:pPr>
            <a:endParaRPr lang="en-US" u="sng" dirty="0">
              <a:solidFill>
                <a:srgbClr val="006ACC"/>
              </a:solidFill>
              <a:latin typeface="Open Sans" panose="020B0606030504020204" pitchFamily="34" charset="0"/>
            </a:endParaRPr>
          </a:p>
          <a:p>
            <a:pPr eaLnBrk="1" hangingPunct="1">
              <a:buFontTx/>
              <a:buNone/>
            </a:pPr>
            <a:r>
              <a:rPr lang="da-DK" dirty="0">
                <a:solidFill>
                  <a:srgbClr val="333333"/>
                </a:solidFill>
                <a:latin typeface="Open Sans" panose="020B0606030504020204" pitchFamily="34" charset="0"/>
              </a:rPr>
              <a:t>Hansen, J. H., Jensen, C. R., Molbæk, M., &amp; Schmidt, M. C. S. (2020). </a:t>
            </a:r>
            <a:r>
              <a:rPr lang="da-DK" i="1" dirty="0">
                <a:solidFill>
                  <a:srgbClr val="333333"/>
                </a:solidFill>
                <a:latin typeface="Open Sans" panose="020B0606030504020204" pitchFamily="34" charset="0"/>
              </a:rPr>
              <a:t>Samarbejdsprocesser om inklusion og eksklusion. </a:t>
            </a:r>
            <a:r>
              <a:rPr lang="da-DK" dirty="0">
                <a:solidFill>
                  <a:srgbClr val="333333"/>
                </a:solidFill>
                <a:latin typeface="Open Sans" panose="020B0606030504020204" pitchFamily="34" charset="0"/>
              </a:rPr>
              <a:t>Nationalt center for forskning i udsathed blandt børn og unge</a:t>
            </a:r>
          </a:p>
          <a:p>
            <a:pPr eaLnBrk="1" hangingPunct="1">
              <a:buFontTx/>
              <a:buNone/>
            </a:pPr>
            <a:endParaRPr lang="da-DK" i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eaLnBrk="1" hangingPunct="1">
              <a:buFontTx/>
              <a:buNone/>
            </a:pPr>
            <a:r>
              <a:rPr lang="da-DK" dirty="0">
                <a:solidFill>
                  <a:srgbClr val="333333"/>
                </a:solidFill>
                <a:latin typeface="Open Sans" panose="020B0606030504020204" pitchFamily="34" charset="0"/>
              </a:rPr>
              <a:t>Hansen, J. H., Jensen, C. R., &amp; Molbæk, M. (2022). </a:t>
            </a:r>
            <a:r>
              <a:rPr lang="da-DK" i="1" dirty="0">
                <a:solidFill>
                  <a:srgbClr val="333333"/>
                </a:solidFill>
                <a:latin typeface="Open Sans" panose="020B0606030504020204" pitchFamily="34" charset="0"/>
              </a:rPr>
              <a:t>Samarbejde om den inkluderende skole</a:t>
            </a:r>
            <a:r>
              <a:rPr lang="da-DK" dirty="0">
                <a:solidFill>
                  <a:srgbClr val="333333"/>
                </a:solidFill>
                <a:latin typeface="Open Sans" panose="020B0606030504020204" pitchFamily="34" charset="0"/>
              </a:rPr>
              <a:t>. Akademisk Forlag. Professionsserien</a:t>
            </a:r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Molbæk. M. (2021) Universal Desing for Learning –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en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didaktisk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ramme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 der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understøtter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inkluderende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>
                <a:solidFill>
                  <a:srgbClr val="333333"/>
                </a:solidFill>
                <a:latin typeface="Open Sans" panose="020B0606030504020204" pitchFamily="34" charset="0"/>
              </a:rPr>
              <a:t>læringsmiljøer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. </a:t>
            </a:r>
            <a:r>
              <a:rPr lang="en-US" i="1" dirty="0" err="1">
                <a:solidFill>
                  <a:srgbClr val="333333"/>
                </a:solidFill>
                <a:latin typeface="Open Sans" panose="020B0606030504020204" pitchFamily="34" charset="0"/>
              </a:rPr>
              <a:t>Ledelse</a:t>
            </a:r>
            <a:r>
              <a:rPr lang="en-US" i="1" dirty="0">
                <a:solidFill>
                  <a:srgbClr val="333333"/>
                </a:solidFill>
                <a:latin typeface="Open Sans" panose="020B0606030504020204" pitchFamily="34" charset="0"/>
              </a:rPr>
              <a:t> i morgen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 2021, nr 2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Molbæk, M. og Hedegaard-Sørensen, L. (2023) </a:t>
            </a:r>
            <a:r>
              <a:rPr lang="en-US" i="1" dirty="0">
                <a:solidFill>
                  <a:srgbClr val="333333"/>
                </a:solidFill>
                <a:latin typeface="Open Sans" panose="020B0606030504020204" pitchFamily="34" charset="0"/>
              </a:rPr>
              <a:t>Universal design for Learning – </a:t>
            </a:r>
            <a:r>
              <a:rPr lang="en-US" i="1" dirty="0" err="1">
                <a:solidFill>
                  <a:srgbClr val="333333"/>
                </a:solidFill>
                <a:latin typeface="Open Sans" panose="020B0606030504020204" pitchFamily="34" charset="0"/>
              </a:rPr>
              <a:t>fleksible</a:t>
            </a:r>
            <a:r>
              <a:rPr lang="en-US" i="1" dirty="0">
                <a:solidFill>
                  <a:srgbClr val="333333"/>
                </a:solidFill>
                <a:latin typeface="Open Sans" panose="020B0606030504020204" pitchFamily="34" charset="0"/>
              </a:rPr>
              <a:t> og </a:t>
            </a:r>
            <a:r>
              <a:rPr lang="en-US" i="1" dirty="0" err="1">
                <a:solidFill>
                  <a:srgbClr val="333333"/>
                </a:solidFill>
                <a:latin typeface="Open Sans" panose="020B0606030504020204" pitchFamily="34" charset="0"/>
              </a:rPr>
              <a:t>inkluderende</a:t>
            </a:r>
            <a:r>
              <a:rPr lang="en-US" i="1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Open Sans" panose="020B0606030504020204" pitchFamily="34" charset="0"/>
              </a:rPr>
              <a:t>læringsmiløer</a:t>
            </a:r>
            <a:r>
              <a:rPr lang="en-US" i="1" dirty="0">
                <a:solidFill>
                  <a:srgbClr val="333333"/>
                </a:solidFill>
                <a:latin typeface="Open Sans" panose="020B0606030504020204" pitchFamily="34" charset="0"/>
              </a:rPr>
              <a:t> for alle.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Frederikshavn: Dafolo</a:t>
            </a:r>
          </a:p>
          <a:p>
            <a:pPr eaLnBrk="1" hangingPunct="1">
              <a:buFontTx/>
              <a:buNone/>
            </a:pPr>
            <a:endParaRPr lang="da-DK" dirty="0">
              <a:solidFill>
                <a:srgbClr val="333333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5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92CEC-C53E-4C4D-AF54-8F8F6261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750563"/>
            <a:ext cx="12002280" cy="1194905"/>
          </a:xfrm>
        </p:spPr>
        <p:txBody>
          <a:bodyPr/>
          <a:lstStyle/>
          <a:p>
            <a:r>
              <a:rPr lang="da-DK" dirty="0"/>
              <a:t>Planen for mit oplæg</a:t>
            </a:r>
            <a:endParaRPr lang="da-DK" sz="400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84CEC6A-C64E-44BA-98EB-E0FEABDFD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212D-A239-44D3-B25B-09851D6177DA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4539DF0-85F4-439B-9B3A-4B12446988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0C3477-FEC0-458B-8535-974981CCE1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3835420-A40F-4329-A241-398E365E1E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9796" y="1678213"/>
            <a:ext cx="9073008" cy="4429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Lidt om mit udgangspunkt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Hvad er Universal Design for Learning?</a:t>
            </a:r>
          </a:p>
          <a:p>
            <a:pPr marL="0" indent="0">
              <a:buNone/>
            </a:pPr>
            <a:r>
              <a:rPr lang="da-DK" dirty="0"/>
              <a:t> - principper og kort om rammeværket til videre inspiration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Hvorfor Universal Design for Learning?</a:t>
            </a:r>
          </a:p>
          <a:p>
            <a:pPr marL="0" indent="0">
              <a:buNone/>
            </a:pPr>
            <a:r>
              <a:rPr lang="da-DK" dirty="0"/>
              <a:t> - fokus på inklusion, deltagelse, didaktik og fællesskaber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Hvordan kan man arbejde med Universal Design for Learning?</a:t>
            </a:r>
          </a:p>
          <a:p>
            <a:pPr marL="0" indent="0">
              <a:buNone/>
            </a:pPr>
            <a:r>
              <a:rPr lang="da-DK" dirty="0"/>
              <a:t>- i den daglige undervisning og i undervisningsudvikling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3D5EA7A-00C8-4185-8DF8-C650D6300B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icture 2" descr="cogs and gears">
            <a:extLst>
              <a:ext uri="{FF2B5EF4-FFF2-40B4-BE49-F238E27FC236}">
                <a16:creationId xmlns:a16="http://schemas.microsoft.com/office/drawing/2014/main" id="{C265220B-D9B9-4FEC-B2EB-4DC81A635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51680" y="2478592"/>
            <a:ext cx="3736904" cy="24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7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0B22D-55CC-6E0A-DCFA-2967291C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92" y="610389"/>
            <a:ext cx="8891785" cy="1194905"/>
          </a:xfrm>
        </p:spPr>
        <p:txBody>
          <a:bodyPr/>
          <a:lstStyle/>
          <a:p>
            <a:r>
              <a:rPr lang="da-DK" sz="4000" dirty="0"/>
              <a:t>Lidt om mit udgangspunkt og fokus:</a:t>
            </a:r>
            <a:br>
              <a:rPr lang="da-DK" sz="4000" dirty="0"/>
            </a:br>
            <a:br>
              <a:rPr lang="da-DK" sz="4000" dirty="0"/>
            </a:br>
            <a:endParaRPr lang="da-DK" sz="4000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588620D-CFB4-0B25-96BC-4F871C08BE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hot air balloons under blue sky">
            <a:extLst>
              <a:ext uri="{FF2B5EF4-FFF2-40B4-BE49-F238E27FC236}">
                <a16:creationId xmlns:a16="http://schemas.microsoft.com/office/drawing/2014/main" id="{682030DE-EE84-846A-7092-9DB9E6B8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44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adsholder til tekst 5">
            <a:extLst>
              <a:ext uri="{FF2B5EF4-FFF2-40B4-BE49-F238E27FC236}">
                <a16:creationId xmlns:a16="http://schemas.microsoft.com/office/drawing/2014/main" id="{98554DAA-C7FB-9743-E9B0-FFBCC4103063}"/>
              </a:ext>
            </a:extLst>
          </p:cNvPr>
          <p:cNvSpPr txBox="1">
            <a:spLocks/>
          </p:cNvSpPr>
          <p:nvPr/>
        </p:nvSpPr>
        <p:spPr>
          <a:xfrm>
            <a:off x="5051499" y="1471055"/>
            <a:ext cx="6803553" cy="39258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0000" indent="-450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VIA Type Office" panose="02000503000000020004" pitchFamily="2" charset="0"/>
              <a:buChar char="–"/>
              <a:defRPr sz="2500" kern="1200" spc="-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8000" indent="-450000" algn="l" defTabSz="914400" rtl="0" eaLnBrk="1" latinLnBrk="0" hangingPunct="1">
              <a:spcBef>
                <a:spcPts val="600"/>
              </a:spcBef>
              <a:buFont typeface="VIA Type Office" panose="02000503000000020004" pitchFamily="2" charset="0"/>
              <a:buChar char="–"/>
              <a:defRPr sz="1800" kern="1200" spc="-9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8800" indent="-450000" algn="l" defTabSz="914400" rtl="0" eaLnBrk="1" latinLnBrk="0" hangingPunct="1">
              <a:lnSpc>
                <a:spcPct val="89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000" indent="-45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000" indent="-45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IA Type Office" panose="02000503000000020004" pitchFamily="2" charset="0"/>
              <a:buNone/>
            </a:pPr>
            <a:endParaRPr lang="da-DK" dirty="0"/>
          </a:p>
          <a:p>
            <a:pPr marL="0" indent="0">
              <a:buFont typeface="VIA Type Office" panose="02000503000000020004" pitchFamily="2" charset="0"/>
              <a:buNone/>
            </a:pPr>
            <a:r>
              <a:rPr lang="da-DK" dirty="0"/>
              <a:t>Hvordan udvikler vi i fællesskab vores institutioner, så der bliver mere plads til forskellighed?</a:t>
            </a:r>
          </a:p>
          <a:p>
            <a:pPr marL="0" indent="0">
              <a:buFont typeface="VIA Type Office" panose="02000503000000020004" pitchFamily="2" charset="0"/>
              <a:buNone/>
            </a:pPr>
            <a:endParaRPr lang="da-DK" dirty="0"/>
          </a:p>
          <a:p>
            <a:pPr marL="0" indent="0">
              <a:buFont typeface="VIA Type Office" panose="02000503000000020004" pitchFamily="2" charset="0"/>
              <a:buNone/>
            </a:pPr>
            <a:r>
              <a:rPr lang="da-DK" dirty="0"/>
              <a:t>Hvordan skaber vi flere muligheder for, at alle børn kan deltage i de sociale og faglige fællesskaber?</a:t>
            </a:r>
          </a:p>
          <a:p>
            <a:pPr marL="0" indent="0">
              <a:buFont typeface="VIA Type Office" panose="02000503000000020004" pitchFamily="2" charset="0"/>
              <a:buNone/>
            </a:pPr>
            <a:endParaRPr lang="da-DK" dirty="0"/>
          </a:p>
          <a:p>
            <a:pPr marL="0" indent="0">
              <a:buFont typeface="VIA Type Office" panose="02000503000000020004" pitchFamily="2" charset="0"/>
              <a:buNone/>
            </a:pPr>
            <a:r>
              <a:rPr lang="da-DK" dirty="0"/>
              <a:t>Hvad kalder det på i forhold til den måde, vi arbejder og samarbejder på?</a:t>
            </a:r>
          </a:p>
          <a:p>
            <a:pPr marL="0" indent="0">
              <a:buFont typeface="VIA Type Office" panose="02000503000000020004" pitchFamily="2" charset="0"/>
              <a:buNone/>
            </a:pPr>
            <a:endParaRPr lang="da-DK" dirty="0"/>
          </a:p>
          <a:p>
            <a:pPr marL="0" indent="0">
              <a:buFont typeface="VIA Type Office" panose="02000503000000020004" pitchFamily="2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400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7E6D0-4297-D666-4A13-2273BB70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96" y="415748"/>
            <a:ext cx="10723516" cy="1194905"/>
          </a:xfrm>
        </p:spPr>
        <p:txBody>
          <a:bodyPr/>
          <a:lstStyle/>
          <a:p>
            <a:r>
              <a:rPr lang="da-DK" b="1" dirty="0"/>
              <a:t>Hvad</a:t>
            </a:r>
            <a:r>
              <a:rPr lang="da-DK" dirty="0"/>
              <a:t> er Universal Design for Learning?  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62BDF03-83A4-1448-7F3E-F3F4937653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7004" y="1610653"/>
            <a:ext cx="8739776" cy="51307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0" lang="da-DK" altLang="da-D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En tilgang til undervisning, der arbejder for at imødekomme alle elevers    </a:t>
            </a:r>
            <a:br>
              <a:rPr kumimoji="0" lang="da-DK" altLang="da-D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da-DK" altLang="da-D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  behov og evner</a:t>
            </a:r>
          </a:p>
          <a:p>
            <a:pPr marL="0" indent="0">
              <a:buNone/>
            </a:pPr>
            <a:r>
              <a:rPr kumimoji="0" lang="da-DK" altLang="da-D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Søger at reducere forhindringer i læringsprocessen </a:t>
            </a:r>
            <a:r>
              <a:rPr lang="da-DK" altLang="da-DK" sz="2800" dirty="0">
                <a:solidFill>
                  <a:srgbClr val="202124"/>
                </a:solidFill>
                <a:latin typeface="inherit"/>
              </a:rPr>
              <a:t>ved at </a:t>
            </a:r>
            <a:r>
              <a:rPr kumimoji="0" lang="da-DK" altLang="da-D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udvikle et </a:t>
            </a:r>
            <a:br>
              <a:rPr kumimoji="0" lang="da-DK" altLang="da-D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da-DK" altLang="da-D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  fleksibelt læringsmiljø</a:t>
            </a:r>
          </a:p>
          <a:p>
            <a:pPr marL="0" indent="0">
              <a:buNone/>
            </a:pPr>
            <a:endParaRPr kumimoji="0" lang="da-DK" altLang="da-DK" sz="2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indent="0">
              <a:buNone/>
            </a:pPr>
            <a:r>
              <a:rPr lang="da-DK" dirty="0"/>
              <a:t>3 principper i tilrettelæggelsen af undervisningen med fokus på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dirty="0"/>
              <a:t>Forskellige måder at præsentere indholdet på, eks. tekst, lyd, video </a:t>
            </a:r>
          </a:p>
          <a:p>
            <a:pPr marL="468000" lvl="1" indent="0">
              <a:lnSpc>
                <a:spcPct val="150000"/>
              </a:lnSpc>
              <a:buNone/>
            </a:pPr>
            <a:r>
              <a:rPr lang="da-DK" dirty="0"/>
              <a:t>          – læringens hvad/ indtryk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dirty="0"/>
              <a:t>Forskellige måder at arbejde med indholdet på, eks. plancher, power point, indtalte sekvenser, skrift </a:t>
            </a:r>
            <a:br>
              <a:rPr lang="da-DK" dirty="0"/>
            </a:br>
            <a:r>
              <a:rPr lang="da-DK" dirty="0"/>
              <a:t>– læringens hvordan/udtryk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dirty="0"/>
              <a:t>Forskellige veje til engagement og motivation, eks. valg, feedback, fællesskab/ </a:t>
            </a:r>
            <a:r>
              <a:rPr lang="da-DK" dirty="0" err="1"/>
              <a:t>gruppearb</a:t>
            </a:r>
            <a:r>
              <a:rPr lang="da-DK" dirty="0"/>
              <a:t>.</a:t>
            </a:r>
          </a:p>
          <a:p>
            <a:pPr marL="468000" lvl="1" indent="0">
              <a:lnSpc>
                <a:spcPct val="150000"/>
              </a:lnSpc>
              <a:buNone/>
            </a:pPr>
            <a:r>
              <a:rPr lang="da-DK" dirty="0"/>
              <a:t>           – læringens hvorfor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96727D9-818F-F808-5C43-8B3A3816D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5"/>
          <a:stretch/>
        </p:blipFill>
        <p:spPr>
          <a:xfrm>
            <a:off x="9763823" y="64861"/>
            <a:ext cx="2320221" cy="3292132"/>
          </a:xfrm>
          <a:prstGeom prst="rect">
            <a:avLst/>
          </a:prstGeom>
          <a:ln w="19050">
            <a:noFill/>
          </a:ln>
          <a:effectLst>
            <a:outerShdw blurRad="114300" dist="215900" dir="8100000" algn="tr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7A16CFB-5D67-613A-B920-490E6B17C740}"/>
              </a:ext>
            </a:extLst>
          </p:cNvPr>
          <p:cNvSpPr txBox="1"/>
          <p:nvPr/>
        </p:nvSpPr>
        <p:spPr>
          <a:xfrm>
            <a:off x="9939367" y="5157627"/>
            <a:ext cx="2440907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www.cast.org.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IA Type Office" panose="02000503000000020004" pitchFamily="2" charset="0"/>
              <a:buNone/>
            </a:pPr>
            <a:r>
              <a:rPr lang="da-DK" sz="1600" spc="-100" dirty="0"/>
              <a:t>(Molbæk &amp; Hedegaard-Sørensen, 2023)</a:t>
            </a:r>
            <a:endParaRPr lang="da-DK" sz="1600" kern="1200" spc="-1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IA Type Office" panose="02000503000000020004" pitchFamily="2" charset="0"/>
              <a:buNone/>
            </a:pPr>
            <a:endParaRPr lang="da-DK" sz="1600" kern="1200" spc="-100" baseline="0" noProof="0" dirty="0" err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750AF8C-0FDC-B21F-B61C-D9931D108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1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B7E4D6C-C9DF-1411-D430-7E61F6252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666256"/>
            <a:ext cx="10153701" cy="607456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196727D9-818F-F808-5C43-8B3A3816D7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5"/>
          <a:stretch/>
        </p:blipFill>
        <p:spPr>
          <a:xfrm>
            <a:off x="10319154" y="961321"/>
            <a:ext cx="1860387" cy="2639680"/>
          </a:xfrm>
          <a:prstGeom prst="rect">
            <a:avLst/>
          </a:prstGeom>
          <a:ln w="19050">
            <a:noFill/>
          </a:ln>
          <a:effectLst>
            <a:outerShdw blurRad="114300" dist="215900" dir="8100000" algn="tr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416962B1-173B-4A52-4410-7B20E7CAC4AE}"/>
              </a:ext>
            </a:extLst>
          </p:cNvPr>
          <p:cNvSpPr/>
          <p:nvPr/>
        </p:nvSpPr>
        <p:spPr>
          <a:xfrm>
            <a:off x="2204663" y="2170487"/>
            <a:ext cx="146308" cy="143978"/>
          </a:xfrm>
          <a:prstGeom prst="rect">
            <a:avLst/>
          </a:prstGeom>
          <a:solidFill>
            <a:srgbClr val="EBF5EC"/>
          </a:solidFill>
          <a:ln>
            <a:solidFill>
              <a:srgbClr val="EBF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799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6037740-A1A2-63F0-C103-2F492D895A75}"/>
              </a:ext>
            </a:extLst>
          </p:cNvPr>
          <p:cNvSpPr/>
          <p:nvPr/>
        </p:nvSpPr>
        <p:spPr>
          <a:xfrm>
            <a:off x="1023770" y="712954"/>
            <a:ext cx="2543913" cy="8033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a-DK" sz="1600" dirty="0">
                <a:latin typeface="+mj-lt"/>
              </a:rPr>
              <a:t>Engagement - hvorfor?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5D399B-A4D5-DD6D-D765-E01046A0C06B}"/>
              </a:ext>
            </a:extLst>
          </p:cNvPr>
          <p:cNvSpPr/>
          <p:nvPr/>
        </p:nvSpPr>
        <p:spPr>
          <a:xfrm>
            <a:off x="3973897" y="717796"/>
            <a:ext cx="2543913" cy="8033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+mj-lt"/>
              </a:rPr>
              <a:t>Indtryk/ forståelse</a:t>
            </a:r>
          </a:p>
          <a:p>
            <a:pPr algn="ctr"/>
            <a:r>
              <a:rPr lang="da-DK" sz="1600" dirty="0">
                <a:latin typeface="+mj-lt"/>
              </a:rPr>
              <a:t>- Hvad?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00AED81-042A-9622-3EFB-3AE69A796A9C}"/>
              </a:ext>
            </a:extLst>
          </p:cNvPr>
          <p:cNvSpPr/>
          <p:nvPr/>
        </p:nvSpPr>
        <p:spPr>
          <a:xfrm>
            <a:off x="7042497" y="705230"/>
            <a:ext cx="2543913" cy="8033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+mj-lt"/>
              </a:rPr>
              <a:t>Udtryk/ handling</a:t>
            </a:r>
          </a:p>
          <a:p>
            <a:pPr algn="ctr"/>
            <a:r>
              <a:rPr lang="da-DK" sz="1600" dirty="0">
                <a:latin typeface="+mj-lt"/>
              </a:rPr>
              <a:t>- Hvordan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7A16CFB-5D67-613A-B920-490E6B17C740}"/>
              </a:ext>
            </a:extLst>
          </p:cNvPr>
          <p:cNvSpPr txBox="1"/>
          <p:nvPr/>
        </p:nvSpPr>
        <p:spPr>
          <a:xfrm>
            <a:off x="10343457" y="4530775"/>
            <a:ext cx="1860388" cy="1138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da-DK" sz="1600" spc="-100" dirty="0"/>
              <a:t>Cast.org.</a:t>
            </a:r>
          </a:p>
          <a:p>
            <a:pPr>
              <a:spcBef>
                <a:spcPts val="600"/>
              </a:spcBef>
            </a:pPr>
            <a:r>
              <a:rPr lang="da-DK" sz="1600" spc="-100" dirty="0"/>
              <a:t>Molbæk &amp; Hedegaard-Sørensen, 2023</a:t>
            </a:r>
          </a:p>
          <a:p>
            <a:pPr>
              <a:spcBef>
                <a:spcPts val="600"/>
              </a:spcBef>
            </a:pPr>
            <a:endParaRPr lang="da-DK" sz="1600" spc="-100" dirty="0" err="1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742413D-801F-9310-68B5-BD9F413FBB6E}"/>
              </a:ext>
            </a:extLst>
          </p:cNvPr>
          <p:cNvSpPr/>
          <p:nvPr/>
        </p:nvSpPr>
        <p:spPr>
          <a:xfrm>
            <a:off x="1075591" y="6321190"/>
            <a:ext cx="2459114" cy="3015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+mj-lt"/>
              </a:rPr>
              <a:t>Formål og motivation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BE017F9-0DDE-8119-4C1F-65D4E0C147A0}"/>
              </a:ext>
            </a:extLst>
          </p:cNvPr>
          <p:cNvSpPr/>
          <p:nvPr/>
        </p:nvSpPr>
        <p:spPr>
          <a:xfrm>
            <a:off x="4020606" y="6351731"/>
            <a:ext cx="2459114" cy="3015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+mj-lt"/>
              </a:rPr>
              <a:t>Ressourcer og viden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5EF2D9A0-2CEB-B6C7-E5EA-F0B90AFB6D1B}"/>
              </a:ext>
            </a:extLst>
          </p:cNvPr>
          <p:cNvSpPr/>
          <p:nvPr/>
        </p:nvSpPr>
        <p:spPr>
          <a:xfrm>
            <a:off x="7145731" y="6356725"/>
            <a:ext cx="2689949" cy="29650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+mj-lt"/>
              </a:rPr>
              <a:t>Strategier og målrettethed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E5CA60BB-B2CC-6F6C-5007-777F1B46C250}"/>
              </a:ext>
            </a:extLst>
          </p:cNvPr>
          <p:cNvSpPr/>
          <p:nvPr/>
        </p:nvSpPr>
        <p:spPr>
          <a:xfrm>
            <a:off x="1053748" y="1937935"/>
            <a:ext cx="2440271" cy="7820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+mj-lt"/>
              </a:rPr>
              <a:t>Individuelle valg</a:t>
            </a:r>
          </a:p>
          <a:p>
            <a:pPr algn="ctr"/>
            <a:r>
              <a:rPr lang="da-DK" sz="1600" dirty="0">
                <a:latin typeface="+mj-lt"/>
              </a:rPr>
              <a:t>Relevans</a:t>
            </a:r>
            <a:br>
              <a:rPr lang="da-DK" sz="1600" dirty="0">
                <a:latin typeface="+mj-lt"/>
              </a:rPr>
            </a:br>
            <a:r>
              <a:rPr lang="da-DK" sz="1600" dirty="0">
                <a:latin typeface="+mj-lt"/>
              </a:rPr>
              <a:t>Trygt miljø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176245E-D084-1B0D-51B8-7704ED1F6340}"/>
              </a:ext>
            </a:extLst>
          </p:cNvPr>
          <p:cNvSpPr/>
          <p:nvPr/>
        </p:nvSpPr>
        <p:spPr>
          <a:xfrm>
            <a:off x="4013794" y="2034500"/>
            <a:ext cx="2440271" cy="6222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+mj-lt"/>
              </a:rPr>
              <a:t>Flere muligheder for information og viden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CDBB18E2-8997-B5BA-2D5E-960DEB307605}"/>
              </a:ext>
            </a:extLst>
          </p:cNvPr>
          <p:cNvSpPr/>
          <p:nvPr/>
        </p:nvSpPr>
        <p:spPr>
          <a:xfrm>
            <a:off x="7094318" y="1991360"/>
            <a:ext cx="2440271" cy="59798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+mj-lt"/>
              </a:rPr>
              <a:t>Flere muligheder for aktivitet og udtryk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8019BD55-1277-E30D-D54E-916670AC1BA2}"/>
              </a:ext>
            </a:extLst>
          </p:cNvPr>
          <p:cNvSpPr/>
          <p:nvPr/>
        </p:nvSpPr>
        <p:spPr>
          <a:xfrm>
            <a:off x="1033192" y="3355075"/>
            <a:ext cx="2440271" cy="104404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+mj-lt"/>
              </a:rPr>
              <a:t>Mål og fokus</a:t>
            </a:r>
          </a:p>
          <a:p>
            <a:pPr algn="ctr"/>
            <a:r>
              <a:rPr lang="da-DK" sz="1600" dirty="0">
                <a:latin typeface="+mj-lt"/>
              </a:rPr>
              <a:t>Differentiering</a:t>
            </a:r>
          </a:p>
          <a:p>
            <a:pPr algn="ctr"/>
            <a:r>
              <a:rPr lang="da-DK" sz="1600" dirty="0">
                <a:latin typeface="+mj-lt"/>
              </a:rPr>
              <a:t>Feedback</a:t>
            </a:r>
          </a:p>
          <a:p>
            <a:pPr algn="ctr"/>
            <a:r>
              <a:rPr lang="da-DK" sz="1600" dirty="0">
                <a:latin typeface="+mj-lt"/>
              </a:rPr>
              <a:t>Samarbejde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F26FC927-D099-8D12-0265-FB63358DC507}"/>
              </a:ext>
            </a:extLst>
          </p:cNvPr>
          <p:cNvSpPr/>
          <p:nvPr/>
        </p:nvSpPr>
        <p:spPr>
          <a:xfrm>
            <a:off x="4034320" y="3355075"/>
            <a:ext cx="2440271" cy="78201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+mj-lt"/>
              </a:rPr>
              <a:t>Sprog/ symboler</a:t>
            </a:r>
          </a:p>
          <a:p>
            <a:pPr algn="ctr"/>
            <a:r>
              <a:rPr lang="da-DK" sz="1600" dirty="0">
                <a:latin typeface="+mj-lt"/>
              </a:rPr>
              <a:t>Struktur</a:t>
            </a:r>
          </a:p>
          <a:p>
            <a:pPr algn="ctr"/>
            <a:r>
              <a:rPr lang="da-DK" sz="1600" dirty="0">
                <a:latin typeface="+mj-lt"/>
              </a:rPr>
              <a:t>Medier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30222797-695A-135A-ABC8-B5D85AD59AC4}"/>
              </a:ext>
            </a:extLst>
          </p:cNvPr>
          <p:cNvSpPr/>
          <p:nvPr/>
        </p:nvSpPr>
        <p:spPr>
          <a:xfrm>
            <a:off x="7145731" y="3355075"/>
            <a:ext cx="2440271" cy="10189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+mj-lt"/>
              </a:rPr>
              <a:t>Kommunikation</a:t>
            </a:r>
          </a:p>
          <a:p>
            <a:pPr algn="ctr"/>
            <a:r>
              <a:rPr lang="da-DK" sz="1600" dirty="0">
                <a:latin typeface="+mj-lt"/>
              </a:rPr>
              <a:t>Medier</a:t>
            </a:r>
          </a:p>
          <a:p>
            <a:pPr algn="ctr"/>
            <a:r>
              <a:rPr lang="da-DK" sz="1600" dirty="0">
                <a:latin typeface="+mj-lt"/>
              </a:rPr>
              <a:t>Værktøj</a:t>
            </a:r>
          </a:p>
          <a:p>
            <a:pPr algn="ctr"/>
            <a:r>
              <a:rPr lang="da-DK" sz="1600" dirty="0">
                <a:latin typeface="+mj-lt"/>
              </a:rPr>
              <a:t>Aktivitet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D21B2F08-01D0-C5A0-E0EE-C9506BA14B21}"/>
              </a:ext>
            </a:extLst>
          </p:cNvPr>
          <p:cNvSpPr/>
          <p:nvPr/>
        </p:nvSpPr>
        <p:spPr>
          <a:xfrm>
            <a:off x="1075592" y="5034246"/>
            <a:ext cx="2440271" cy="78201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+mj-lt"/>
              </a:rPr>
              <a:t>Positive forventninger</a:t>
            </a:r>
          </a:p>
          <a:p>
            <a:pPr algn="ctr"/>
            <a:r>
              <a:rPr lang="da-DK" sz="1600" dirty="0">
                <a:latin typeface="+mj-lt"/>
              </a:rPr>
              <a:t>Problemløsning</a:t>
            </a:r>
          </a:p>
          <a:p>
            <a:pPr algn="ctr"/>
            <a:r>
              <a:rPr lang="da-DK" sz="1600" dirty="0">
                <a:latin typeface="+mj-lt"/>
              </a:rPr>
              <a:t>Refleksion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3BEA4A47-6FEA-B1E4-EFD8-BC7520DF2FA0}"/>
              </a:ext>
            </a:extLst>
          </p:cNvPr>
          <p:cNvSpPr/>
          <p:nvPr/>
        </p:nvSpPr>
        <p:spPr>
          <a:xfrm>
            <a:off x="4042833" y="4942167"/>
            <a:ext cx="2440271" cy="78201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>
              <a:latin typeface="+mj-lt"/>
            </a:endParaRPr>
          </a:p>
          <a:p>
            <a:pPr algn="ctr"/>
            <a:r>
              <a:rPr lang="da-DK" sz="1600" dirty="0">
                <a:latin typeface="+mj-lt"/>
              </a:rPr>
              <a:t>(Baggrunds)Viden</a:t>
            </a:r>
          </a:p>
          <a:p>
            <a:pPr algn="ctr"/>
            <a:r>
              <a:rPr lang="da-DK" sz="1600" dirty="0">
                <a:latin typeface="+mj-lt"/>
              </a:rPr>
              <a:t>Forståelse</a:t>
            </a:r>
          </a:p>
          <a:p>
            <a:pPr algn="ctr"/>
            <a:endParaRPr lang="da-DK" sz="1600" dirty="0">
              <a:latin typeface="+mj-lt"/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C3D4279C-B951-0C69-34E1-75FD49240CB6}"/>
              </a:ext>
            </a:extLst>
          </p:cNvPr>
          <p:cNvSpPr/>
          <p:nvPr/>
        </p:nvSpPr>
        <p:spPr>
          <a:xfrm>
            <a:off x="7146139" y="5022071"/>
            <a:ext cx="2440271" cy="78201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latin typeface="+mj-lt"/>
              </a:rPr>
              <a:t>Planlægning</a:t>
            </a:r>
          </a:p>
          <a:p>
            <a:pPr algn="ctr"/>
            <a:r>
              <a:rPr lang="da-DK" sz="1600" dirty="0">
                <a:latin typeface="+mj-lt"/>
              </a:rPr>
              <a:t>Justere</a:t>
            </a:r>
          </a:p>
          <a:p>
            <a:pPr algn="ctr"/>
            <a:r>
              <a:rPr lang="da-DK" sz="1600" dirty="0">
                <a:latin typeface="+mj-lt"/>
              </a:rPr>
              <a:t>Fuldføre</a:t>
            </a:r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8B401174-E39E-13D2-D388-07956C7F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39" y="133879"/>
            <a:ext cx="11513496" cy="1142702"/>
          </a:xfrm>
        </p:spPr>
        <p:txBody>
          <a:bodyPr vert="horz" lIns="91416" tIns="45708" rIns="91416" bIns="45708" rtlCol="0" anchor="t" anchorCtr="0">
            <a:noAutofit/>
          </a:bodyPr>
          <a:lstStyle/>
          <a:p>
            <a:r>
              <a:rPr lang="da-DK" dirty="0"/>
              <a:t>Universal Design for Learning  </a:t>
            </a:r>
            <a:r>
              <a:rPr lang="da-DK" sz="4000" dirty="0"/>
              <a:t>- rammeværket</a:t>
            </a:r>
          </a:p>
        </p:txBody>
      </p:sp>
    </p:spTree>
    <p:extLst>
      <p:ext uri="{BB962C8B-B14F-4D97-AF65-F5344CB8AC3E}">
        <p14:creationId xmlns:p14="http://schemas.microsoft.com/office/powerpoint/2010/main" val="17698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9" grpId="0" animBg="1"/>
      <p:bldP spid="21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169AE-C5DB-C13B-EA1D-763F2B6F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50" y="191833"/>
            <a:ext cx="14499554" cy="1194905"/>
          </a:xfrm>
        </p:spPr>
        <p:txBody>
          <a:bodyPr/>
          <a:lstStyle/>
          <a:p>
            <a:r>
              <a:rPr lang="da-DK" b="1" dirty="0"/>
              <a:t>Hvorfor? </a:t>
            </a:r>
            <a:br>
              <a:rPr lang="da-DK" dirty="0"/>
            </a:br>
            <a:r>
              <a:rPr lang="da-DK" sz="3600" dirty="0"/>
              <a:t>Vigtigt at se arbejdet med inklusion ud fra flere perspektiver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1BFF7F1-BCBE-6A24-0E19-670B097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212D-A239-44D3-B25B-09851D6177DA}" type="datetime2">
              <a:rPr lang="da-DK" smtClean="0"/>
              <a:t>27. maj 2024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78E4947-9DDD-3C1F-F514-929F4CE39A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4BBF09C-1E36-C490-51A8-6C34D86441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802DE49-64A5-9535-8F44-8B2706F6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5" y="1263856"/>
            <a:ext cx="10078666" cy="535899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691C9239-FFE0-9449-217C-6368112ADB75}"/>
              </a:ext>
            </a:extLst>
          </p:cNvPr>
          <p:cNvSpPr/>
          <p:nvPr/>
        </p:nvSpPr>
        <p:spPr>
          <a:xfrm>
            <a:off x="4942284" y="3849635"/>
            <a:ext cx="2592288" cy="1658971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120D90D-F248-185E-C178-98F7C590A265}"/>
              </a:ext>
            </a:extLst>
          </p:cNvPr>
          <p:cNvSpPr/>
          <p:nvPr/>
        </p:nvSpPr>
        <p:spPr>
          <a:xfrm>
            <a:off x="8114956" y="3808872"/>
            <a:ext cx="2592288" cy="1658971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7D01A4B-F59F-1474-A178-83A777636929}"/>
              </a:ext>
            </a:extLst>
          </p:cNvPr>
          <p:cNvSpPr/>
          <p:nvPr/>
        </p:nvSpPr>
        <p:spPr>
          <a:xfrm>
            <a:off x="5094684" y="1862070"/>
            <a:ext cx="2592288" cy="1658971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57242BB-3B05-3BA3-8C9F-D27E27459115}"/>
              </a:ext>
            </a:extLst>
          </p:cNvPr>
          <p:cNvSpPr/>
          <p:nvPr/>
        </p:nvSpPr>
        <p:spPr>
          <a:xfrm>
            <a:off x="8059990" y="1862070"/>
            <a:ext cx="2592288" cy="1658971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7B5A6B9-346D-7098-5D19-2798AD0E9235}"/>
              </a:ext>
            </a:extLst>
          </p:cNvPr>
          <p:cNvSpPr txBox="1"/>
          <p:nvPr/>
        </p:nvSpPr>
        <p:spPr>
          <a:xfrm>
            <a:off x="8902724" y="6582702"/>
            <a:ext cx="38155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Hansen et al (2020); Hansen et al, 2022)</a:t>
            </a:r>
          </a:p>
        </p:txBody>
      </p:sp>
    </p:spTree>
    <p:extLst>
      <p:ext uri="{BB962C8B-B14F-4D97-AF65-F5344CB8AC3E}">
        <p14:creationId xmlns:p14="http://schemas.microsoft.com/office/powerpoint/2010/main" val="18022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 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505661" y="524081"/>
            <a:ext cx="10723563" cy="1195388"/>
          </a:xfrm>
        </p:spPr>
        <p:txBody>
          <a:bodyPr/>
          <a:lstStyle/>
          <a:p>
            <a:r>
              <a:rPr lang="da-DK" b="1" dirty="0"/>
              <a:t>Hvorfor?  </a:t>
            </a:r>
            <a:r>
              <a:rPr lang="da-DK" dirty="0"/>
              <a:t>deltagelse - didaktik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CCE4CDF2-D25C-C04D-0ABA-FF189E64AE6F}"/>
              </a:ext>
            </a:extLst>
          </p:cNvPr>
          <p:cNvGrpSpPr/>
          <p:nvPr/>
        </p:nvGrpSpPr>
        <p:grpSpPr>
          <a:xfrm>
            <a:off x="5492081" y="2153217"/>
            <a:ext cx="6696744" cy="4786965"/>
            <a:chOff x="4438228" y="1427252"/>
            <a:chExt cx="6696744" cy="4786965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1BCFC0C3-D37A-4494-1DD2-298D62F88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3" r="12505"/>
            <a:stretch/>
          </p:blipFill>
          <p:spPr>
            <a:xfrm>
              <a:off x="4438228" y="1427252"/>
              <a:ext cx="6696744" cy="4786965"/>
            </a:xfrm>
            <a:prstGeom prst="rect">
              <a:avLst/>
            </a:prstGeom>
            <a:effectLst>
              <a:outerShdw blurRad="152400" dist="38100" dir="10800000" algn="r" rotWithShape="0">
                <a:prstClr val="black">
                  <a:alpha val="38000"/>
                </a:prstClr>
              </a:outerShdw>
            </a:effectLst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E67B23C-2BD9-0D64-88F2-8914B562786B}"/>
                </a:ext>
              </a:extLst>
            </p:cNvPr>
            <p:cNvSpPr/>
            <p:nvPr/>
          </p:nvSpPr>
          <p:spPr bwMode="auto">
            <a:xfrm>
              <a:off x="9560927" y="5381958"/>
              <a:ext cx="246221" cy="434895"/>
            </a:xfrm>
            <a:prstGeom prst="rect">
              <a:avLst/>
            </a:prstGeom>
            <a:solidFill>
              <a:schemeClr val="bg1"/>
            </a:solidFill>
            <a:ln w="1778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888" tIns="60944" rIns="121888" bIns="6094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8895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endParaRPr lang="da-DK" sz="2133" dirty="0">
                <a:latin typeface="AU Passata" pitchFamily="34" charset="0"/>
              </a:endParaRPr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2F6519F6-85BA-C42D-9C88-105591339B47}"/>
                </a:ext>
              </a:extLst>
            </p:cNvPr>
            <p:cNvSpPr txBox="1"/>
            <p:nvPr/>
          </p:nvSpPr>
          <p:spPr>
            <a:xfrm>
              <a:off x="5848292" y="5816853"/>
              <a:ext cx="5035775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VIA Type Office" panose="02000503000000020004" pitchFamily="2" charset="0"/>
                <a:buNone/>
              </a:pPr>
              <a:r>
                <a:rPr lang="da-DK" sz="1600" kern="1200" spc="-100" baseline="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Den didaktiske relationsmodel  (</a:t>
              </a:r>
              <a:r>
                <a:rPr lang="da-DK" sz="1600" kern="1200" spc="-100" baseline="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Hiim</a:t>
              </a:r>
              <a:r>
                <a:rPr lang="da-DK" sz="1600" kern="1200" spc="-100" baseline="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og </a:t>
              </a:r>
              <a:r>
                <a:rPr lang="da-DK" sz="1600" kern="1200" spc="-100" baseline="0" noProof="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Hipp</a:t>
              </a:r>
              <a:r>
                <a:rPr lang="da-DK" sz="1600" spc="-100" dirty="0"/>
                <a:t>e,</a:t>
              </a:r>
              <a:r>
                <a:rPr lang="da-DK" sz="1600" kern="1200" spc="-100" baseline="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1997)</a:t>
              </a:r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8ED60702-8A37-C60E-44DD-2722F404587F}"/>
              </a:ext>
            </a:extLst>
          </p:cNvPr>
          <p:cNvSpPr/>
          <p:nvPr/>
        </p:nvSpPr>
        <p:spPr>
          <a:xfrm>
            <a:off x="47529" y="1322104"/>
            <a:ext cx="6046883" cy="210689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30727" lvl="2" indent="-330727">
              <a:buFont typeface="Wingdings" panose="05000000000000000000" pitchFamily="2" charset="2"/>
              <a:buChar char="v"/>
            </a:pPr>
            <a:r>
              <a:rPr lang="da-DK" sz="2000" dirty="0"/>
              <a:t>Et blik for elevernes forskellige behov</a:t>
            </a:r>
          </a:p>
          <a:p>
            <a:pPr marL="330727" lvl="2" indent="-330727">
              <a:buFont typeface="Wingdings" panose="05000000000000000000" pitchFamily="2" charset="2"/>
              <a:buChar char="v"/>
            </a:pPr>
            <a:r>
              <a:rPr lang="da-DK" sz="2000" dirty="0"/>
              <a:t>Fokus på at skabe flere deltagelsesmuligheder</a:t>
            </a:r>
          </a:p>
          <a:p>
            <a:pPr marL="330727" lvl="2" indent="-330727">
              <a:buFont typeface="Wingdings" panose="05000000000000000000" pitchFamily="2" charset="2"/>
              <a:buChar char="v"/>
            </a:pPr>
            <a:r>
              <a:rPr lang="da-DK" sz="2000" dirty="0"/>
              <a:t>Øget differentiering og fleksibilitet</a:t>
            </a:r>
          </a:p>
          <a:p>
            <a:pPr marL="330727" lvl="2" indent="-330727">
              <a:buFont typeface="Wingdings" panose="05000000000000000000" pitchFamily="2" charset="2"/>
              <a:buChar char="v"/>
            </a:pPr>
            <a:r>
              <a:rPr lang="da-DK" sz="2000" dirty="0"/>
              <a:t>Fokus på de konkrete didaktiske valg </a:t>
            </a:r>
            <a:br>
              <a:rPr lang="da-DK" sz="2000" dirty="0"/>
            </a:br>
            <a:r>
              <a:rPr lang="da-DK" sz="2000" dirty="0"/>
              <a:t>– ofte i selve planlægningen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A8B57A5-2D04-100C-0CF1-F86519960A10}"/>
              </a:ext>
            </a:extLst>
          </p:cNvPr>
          <p:cNvSpPr txBox="1"/>
          <p:nvPr/>
        </p:nvSpPr>
        <p:spPr>
          <a:xfrm rot="1100024">
            <a:off x="5013802" y="3602453"/>
            <a:ext cx="7323283" cy="623632"/>
          </a:xfrm>
          <a:prstGeom prst="rect">
            <a:avLst/>
          </a:prstGeom>
          <a:solidFill>
            <a:schemeClr val="accent1">
              <a:lumMod val="25000"/>
              <a:lumOff val="75000"/>
              <a:alpha val="66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2133" dirty="0"/>
              <a:t>Hvordan kan de forskellige delelementer få betydning for arbejdet med at øge elevernes deltagelsesmuligheder? </a:t>
            </a:r>
          </a:p>
        </p:txBody>
      </p:sp>
    </p:spTree>
    <p:extLst>
      <p:ext uri="{BB962C8B-B14F-4D97-AF65-F5344CB8AC3E}">
        <p14:creationId xmlns:p14="http://schemas.microsoft.com/office/powerpoint/2010/main" val="9638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50AE54B-226B-47BB-343C-6D66F6A30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052" y="980728"/>
            <a:ext cx="9136664" cy="5733256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77788" y="466944"/>
            <a:ext cx="11449272" cy="1188616"/>
          </a:xfrm>
        </p:spPr>
        <p:txBody>
          <a:bodyPr vert="horz" lIns="0" tIns="97200" rIns="0" bIns="0" rtlCol="0" anchor="t" anchorCtr="0">
            <a:normAutofit/>
          </a:bodyPr>
          <a:lstStyle/>
          <a:p>
            <a:r>
              <a:rPr lang="da-DK" dirty="0"/>
              <a:t>Universal Design for Learning – </a:t>
            </a:r>
            <a:r>
              <a:rPr lang="da-DK" b="1" dirty="0"/>
              <a:t>hvordan?</a:t>
            </a:r>
            <a:endParaRPr lang="da-DK" b="1" kern="1200" spc="-250" baseline="0" dirty="0">
              <a:latin typeface="VIA Type Office Light" panose="02000503000000020004" pitchFamily="2" charset="0"/>
              <a:ea typeface="+mj-ea"/>
              <a:cs typeface="+mj-cs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7FD5707E-4DD3-BFE2-72EC-04AA997D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983" y="5920436"/>
            <a:ext cx="2447634" cy="3744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FD41E8-EC1E-4E8C-92ED-17C3FFF31150}" type="datetime2">
              <a:rPr lang="da-DK" smtClean="0"/>
              <a:pPr>
                <a:spcAft>
                  <a:spcPts val="600"/>
                </a:spcAft>
              </a:pPr>
              <a:t>27. maj 2024</a:t>
            </a:fld>
            <a:endParaRPr lang="da-DK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C69DFCF3-8CD6-B5EA-21C4-7D0D6547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3984" y="5925421"/>
            <a:ext cx="2447634" cy="3744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BA07366-CB75-4AA8-9E5B-928B849F427C}" type="slidenum">
              <a:rPr lang="da-DK" smtClean="0"/>
              <a:pPr>
                <a:spcAft>
                  <a:spcPts val="600"/>
                </a:spcAft>
              </a:pPr>
              <a:t>8</a:t>
            </a:fld>
            <a:endParaRPr lang="da-DK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2F9746C-AB65-F7D6-45A1-CAF0E5B2963F}"/>
              </a:ext>
            </a:extLst>
          </p:cNvPr>
          <p:cNvSpPr txBox="1">
            <a:spLocks/>
          </p:cNvSpPr>
          <p:nvPr/>
        </p:nvSpPr>
        <p:spPr>
          <a:xfrm>
            <a:off x="80314" y="1655560"/>
            <a:ext cx="2989762" cy="5282077"/>
          </a:xfrm>
          <a:prstGeom prst="rect">
            <a:avLst/>
          </a:prstGeom>
        </p:spPr>
        <p:txBody>
          <a:bodyPr>
            <a:normAutofit/>
          </a:bodyPr>
          <a:lstStyle>
            <a:lvl1pPr marL="450000" indent="-450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VIA Type Office" panose="02000503000000020004" pitchFamily="2" charset="0"/>
              <a:buChar char="–"/>
              <a:defRPr sz="2500" kern="1200" spc="-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8000" indent="-450000" algn="l" defTabSz="914400" rtl="0" eaLnBrk="1" latinLnBrk="0" hangingPunct="1">
              <a:spcBef>
                <a:spcPts val="600"/>
              </a:spcBef>
              <a:buFont typeface="VIA Type Office" panose="02000503000000020004" pitchFamily="2" charset="0"/>
              <a:buChar char="–"/>
              <a:defRPr sz="1800" kern="1200" spc="-9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8800" indent="-450000" algn="l" defTabSz="914400" rtl="0" eaLnBrk="1" latinLnBrk="0" hangingPunct="1">
              <a:lnSpc>
                <a:spcPct val="89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000" indent="-45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000" indent="-45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da-DK" sz="2300" dirty="0">
                <a:solidFill>
                  <a:srgbClr val="4141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Hvordan arbejder vi med engagement, indtryk og udtryk?</a:t>
            </a: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da-DK" sz="2300" dirty="0">
                <a:solidFill>
                  <a:srgbClr val="41414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da-DK" sz="2300" dirty="0">
                <a:solidFill>
                  <a:srgbClr val="4141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vad kunne vi med fordel zoome mere ind på?</a:t>
            </a: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da-DK" sz="2300" dirty="0">
                <a:solidFill>
                  <a:srgbClr val="41414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da-DK" sz="2300" dirty="0">
                <a:solidFill>
                  <a:srgbClr val="4141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vordan kunne det    </a:t>
            </a:r>
            <a:br>
              <a:rPr lang="da-DK" sz="2300" dirty="0">
                <a:solidFill>
                  <a:srgbClr val="4141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2300" dirty="0">
                <a:solidFill>
                  <a:srgbClr val="41414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gøres – helt konkret og i morgen?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da-DK" sz="2300" dirty="0">
              <a:solidFill>
                <a:srgbClr val="41414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2300" dirty="0">
                <a:solidFill>
                  <a:srgbClr val="41414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da-DK" sz="1800" dirty="0">
                <a:solidFill>
                  <a:srgbClr val="41414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da-DK" sz="2400" dirty="0"/>
            </a:br>
            <a:r>
              <a:rPr lang="da-DK" sz="2400" dirty="0"/>
              <a:t>   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460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>
            <a:extLst>
              <a:ext uri="{FF2B5EF4-FFF2-40B4-BE49-F238E27FC236}">
                <a16:creationId xmlns:a16="http://schemas.microsoft.com/office/drawing/2014/main" id="{17BD0F38-B8E7-9A13-288D-94A134829EC6}"/>
              </a:ext>
            </a:extLst>
          </p:cNvPr>
          <p:cNvGrpSpPr/>
          <p:nvPr/>
        </p:nvGrpSpPr>
        <p:grpSpPr>
          <a:xfrm>
            <a:off x="7985758" y="703768"/>
            <a:ext cx="4474149" cy="3718415"/>
            <a:chOff x="8473978" y="1233156"/>
            <a:chExt cx="4474149" cy="3718415"/>
          </a:xfrm>
        </p:grpSpPr>
        <p:pic>
          <p:nvPicPr>
            <p:cNvPr id="1026" name="Picture 2" descr="How you can implement Universal Design for Learning (UDL) in small steps –  ITS Blog – Carleton College">
              <a:extLst>
                <a:ext uri="{FF2B5EF4-FFF2-40B4-BE49-F238E27FC236}">
                  <a16:creationId xmlns:a16="http://schemas.microsoft.com/office/drawing/2014/main" id="{5524B7BA-26AB-A31B-38F6-C2AAD0D99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978" y="1233156"/>
              <a:ext cx="4474149" cy="371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7A4AF4AB-5ADD-2B9D-F3F6-87975822C236}"/>
                </a:ext>
              </a:extLst>
            </p:cNvPr>
            <p:cNvSpPr/>
            <p:nvPr/>
          </p:nvSpPr>
          <p:spPr>
            <a:xfrm>
              <a:off x="9085962" y="2268645"/>
              <a:ext cx="1321710" cy="344355"/>
            </a:xfrm>
            <a:prstGeom prst="rect">
              <a:avLst/>
            </a:prstGeom>
            <a:solidFill>
              <a:srgbClr val="AFA1C7"/>
            </a:solidFill>
            <a:ln>
              <a:solidFill>
                <a:srgbClr val="AFA1C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>
                  <a:solidFill>
                    <a:schemeClr val="tx1"/>
                  </a:solidFill>
                  <a:latin typeface="Bradley Hand ITC" panose="03070402050302030203" pitchFamily="66" charset="0"/>
                </a:rPr>
                <a:t>Forståelse Indtryk</a:t>
              </a: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5BE1CA22-69A0-F951-9AB1-A4EB48447A26}"/>
                </a:ext>
              </a:extLst>
            </p:cNvPr>
            <p:cNvSpPr/>
            <p:nvPr/>
          </p:nvSpPr>
          <p:spPr>
            <a:xfrm>
              <a:off x="9929164" y="3793318"/>
              <a:ext cx="1461054" cy="468653"/>
            </a:xfrm>
            <a:prstGeom prst="rect">
              <a:avLst/>
            </a:prstGeom>
            <a:solidFill>
              <a:srgbClr val="93D2A8"/>
            </a:solidFill>
            <a:ln>
              <a:solidFill>
                <a:srgbClr val="93D2A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b="1" dirty="0">
                  <a:solidFill>
                    <a:schemeClr val="tx1"/>
                  </a:solidFill>
                  <a:latin typeface="Bradley Hand ITC" panose="03070402050302030203" pitchFamily="66" charset="0"/>
                </a:rPr>
                <a:t>Engagement</a:t>
              </a: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785772C4-2C73-3131-46F6-8C87C7F677CC}"/>
                </a:ext>
              </a:extLst>
            </p:cNvPr>
            <p:cNvSpPr/>
            <p:nvPr/>
          </p:nvSpPr>
          <p:spPr>
            <a:xfrm>
              <a:off x="10952385" y="2029820"/>
              <a:ext cx="1197843" cy="468653"/>
            </a:xfrm>
            <a:prstGeom prst="rect">
              <a:avLst/>
            </a:prstGeom>
            <a:solidFill>
              <a:srgbClr val="7AD4E9"/>
            </a:solidFill>
            <a:ln>
              <a:solidFill>
                <a:srgbClr val="7AD4E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>
                  <a:solidFill>
                    <a:schemeClr val="tx1"/>
                  </a:solidFill>
                  <a:latin typeface="Bradley Hand ITC" panose="03070402050302030203" pitchFamily="66" charset="0"/>
                </a:rPr>
                <a:t>Handling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E947EE7-7AAA-E271-6DD4-E3587EBFAEB8}"/>
                </a:ext>
              </a:extLst>
            </p:cNvPr>
            <p:cNvSpPr/>
            <p:nvPr/>
          </p:nvSpPr>
          <p:spPr>
            <a:xfrm>
              <a:off x="11258132" y="2490654"/>
              <a:ext cx="1026740" cy="236251"/>
            </a:xfrm>
            <a:prstGeom prst="rect">
              <a:avLst/>
            </a:prstGeom>
            <a:solidFill>
              <a:srgbClr val="7AD4E9"/>
            </a:solidFill>
            <a:ln>
              <a:solidFill>
                <a:srgbClr val="7AD4E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>
                  <a:solidFill>
                    <a:schemeClr val="tx1"/>
                  </a:solidFill>
                  <a:latin typeface="Bradley Hand ITC" panose="03070402050302030203" pitchFamily="66" charset="0"/>
                </a:rPr>
                <a:t>Udtryk</a:t>
              </a:r>
            </a:p>
          </p:txBody>
        </p:sp>
      </p:grp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04ECF5AB-422A-B251-A001-3C0A298B4C62}"/>
              </a:ext>
            </a:extLst>
          </p:cNvPr>
          <p:cNvSpPr txBox="1">
            <a:spLocks/>
          </p:cNvSpPr>
          <p:nvPr/>
        </p:nvSpPr>
        <p:spPr>
          <a:xfrm>
            <a:off x="708191" y="2525156"/>
            <a:ext cx="11513497" cy="4610944"/>
          </a:xfrm>
          <a:prstGeom prst="rect">
            <a:avLst/>
          </a:prstGeom>
        </p:spPr>
        <p:txBody>
          <a:bodyPr vert="horz" lIns="91416" tIns="45708" rIns="91416" bIns="45708" rtlCol="0" anchor="t">
            <a:normAutofit/>
          </a:bodyPr>
          <a:lstStyle>
            <a:lvl1pPr marL="450000" indent="-4500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VIA Type Office" panose="02000503000000020004" pitchFamily="2" charset="0"/>
              <a:buChar char="–"/>
              <a:defRPr sz="2500" kern="1200" spc="-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8000" indent="-450000" algn="l" defTabSz="914400" rtl="0" eaLnBrk="1" latinLnBrk="0" hangingPunct="1">
              <a:spcBef>
                <a:spcPts val="600"/>
              </a:spcBef>
              <a:buFont typeface="VIA Type Office" panose="02000503000000020004" pitchFamily="2" charset="0"/>
              <a:buChar char="–"/>
              <a:defRPr sz="1800" kern="1200" spc="-9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8800" indent="-450000" algn="l" defTabSz="914400" rtl="0" eaLnBrk="1" latinLnBrk="0" hangingPunct="1">
              <a:lnSpc>
                <a:spcPct val="89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1400" kern="1200" spc="-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000" indent="-45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000" indent="-450000" algn="l" defTabSz="914400" rtl="0" eaLnBrk="1" latinLnBrk="0" hangingPunct="1">
              <a:lnSpc>
                <a:spcPct val="97000"/>
              </a:lnSpc>
              <a:spcBef>
                <a:spcPts val="600"/>
              </a:spcBef>
              <a:buFont typeface="VIA Type Office" panose="02000503000000020004" pitchFamily="2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IA Type Office" panose="02000503000000020004" pitchFamily="2" charset="0"/>
              <a:buNone/>
            </a:pPr>
            <a:r>
              <a:rPr lang="da-DK" dirty="0"/>
              <a:t>Et konkret bud fra undervisningen i folkeskolen</a:t>
            </a:r>
          </a:p>
          <a:p>
            <a:pPr marL="0" indent="0">
              <a:buFont typeface="VIA Type Office" panose="02000503000000020004" pitchFamily="2" charset="0"/>
              <a:buNone/>
            </a:pPr>
            <a:r>
              <a:rPr lang="da-DK" dirty="0">
                <a:ea typeface="Open Sans"/>
                <a:cs typeface="Open Sans"/>
              </a:rPr>
              <a:t>          	- casen fra bogen</a:t>
            </a:r>
          </a:p>
          <a:p>
            <a:pPr marL="0" indent="0">
              <a:buFont typeface="VIA Type Office" panose="02000503000000020004" pitchFamily="2" charset="0"/>
              <a:buNone/>
            </a:pPr>
            <a:endParaRPr lang="da-DK" dirty="0">
              <a:ea typeface="Open Sans"/>
              <a:cs typeface="Open Sans"/>
            </a:endParaRPr>
          </a:p>
          <a:p>
            <a:pPr marL="0" indent="0">
              <a:buFont typeface="VIA Type Office" panose="02000503000000020004" pitchFamily="2" charset="0"/>
              <a:buNone/>
            </a:pPr>
            <a:r>
              <a:rPr lang="da-DK" dirty="0">
                <a:ea typeface="Open Sans"/>
                <a:cs typeface="Open Sans"/>
              </a:rPr>
              <a:t>Et konkret bud på arbejdet med ordblinde elever, Skive kommune</a:t>
            </a:r>
            <a:br>
              <a:rPr lang="da-DK" dirty="0">
                <a:ea typeface="Open Sans"/>
                <a:cs typeface="Open Sans"/>
              </a:rPr>
            </a:br>
            <a:r>
              <a:rPr lang="da-DK" dirty="0">
                <a:ea typeface="Open Sans"/>
                <a:cs typeface="Open Sans"/>
              </a:rPr>
              <a:t>           	- eksempel fra bogen</a:t>
            </a:r>
          </a:p>
          <a:p>
            <a:pPr marL="0" indent="0">
              <a:buFont typeface="VIA Type Office" panose="02000503000000020004" pitchFamily="2" charset="0"/>
              <a:buNone/>
            </a:pPr>
            <a:r>
              <a:rPr lang="da-DK" dirty="0">
                <a:ea typeface="Open Sans"/>
                <a:cs typeface="Open Sans"/>
              </a:rPr>
              <a:t>	- rammen som observations- og samtaleguide</a:t>
            </a:r>
          </a:p>
          <a:p>
            <a:pPr marL="0" indent="0">
              <a:buFont typeface="VIA Type Office" panose="02000503000000020004" pitchFamily="2" charset="0"/>
              <a:buNone/>
            </a:pPr>
            <a:endParaRPr lang="da-DK" dirty="0">
              <a:ea typeface="Open Sans"/>
              <a:cs typeface="Open Sans"/>
            </a:endParaRPr>
          </a:p>
          <a:p>
            <a:pPr marL="0" indent="0">
              <a:buFont typeface="VIA Type Office" panose="02000503000000020004" pitchFamily="2" charset="0"/>
              <a:buNone/>
            </a:pPr>
            <a:r>
              <a:rPr lang="da-DK" b="1" i="1" dirty="0">
                <a:solidFill>
                  <a:srgbClr val="7AD4E9"/>
                </a:solidFill>
                <a:ea typeface="Open Sans"/>
                <a:cs typeface="Open Sans"/>
              </a:rPr>
              <a:t>Begynd i det små, zoom ind – og sammen med andre</a:t>
            </a:r>
          </a:p>
          <a:p>
            <a:endParaRPr lang="da-DK" dirty="0">
              <a:ea typeface="Open Sans"/>
              <a:cs typeface="Open San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BDF0875-5671-ADC2-CD3F-5FDE71F6659B}"/>
              </a:ext>
            </a:extLst>
          </p:cNvPr>
          <p:cNvSpPr/>
          <p:nvPr/>
        </p:nvSpPr>
        <p:spPr>
          <a:xfrm>
            <a:off x="10620514" y="1904484"/>
            <a:ext cx="223406" cy="139788"/>
          </a:xfrm>
          <a:prstGeom prst="rect">
            <a:avLst/>
          </a:prstGeom>
          <a:solidFill>
            <a:srgbClr val="7AD4E9"/>
          </a:solidFill>
          <a:ln>
            <a:solidFill>
              <a:srgbClr val="7AD4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1BD6EC-A00F-43D1-5B84-B34FAC51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16" tIns="45708" rIns="91416" bIns="45708" rtlCol="0" anchor="t" anchorCtr="0">
            <a:noAutofit/>
          </a:bodyPr>
          <a:lstStyle/>
          <a:p>
            <a:r>
              <a:rPr lang="da-DK" dirty="0"/>
              <a:t>Universal Design for Learning – </a:t>
            </a:r>
            <a:r>
              <a:rPr lang="da-DK" b="1" dirty="0"/>
              <a:t>hvordan?</a:t>
            </a:r>
            <a:br>
              <a:rPr lang="da-DK" b="1" dirty="0"/>
            </a:br>
            <a:r>
              <a:rPr lang="da-DK" b="1" dirty="0"/>
              <a:t> </a:t>
            </a:r>
            <a:r>
              <a:rPr lang="da-DK" sz="3600" b="1" dirty="0"/>
              <a:t>I undervisningen </a:t>
            </a:r>
            <a:endParaRPr lang="da-DK" sz="3600" b="1" dirty="0">
              <a:ea typeface="Open Sans"/>
              <a:cs typeface="Open San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2CE47AE-3838-D6D2-907A-C1A19C2292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5"/>
          <a:stretch/>
        </p:blipFill>
        <p:spPr>
          <a:xfrm>
            <a:off x="10222832" y="4116790"/>
            <a:ext cx="1884825" cy="2674354"/>
          </a:xfrm>
          <a:prstGeom prst="rect">
            <a:avLst/>
          </a:prstGeom>
          <a:ln w="19050">
            <a:noFill/>
          </a:ln>
          <a:effectLst>
            <a:outerShdw blurRad="114300" dist="215900" dir="8100000" algn="tr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199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A University College PowerPoint template">
  <a:themeElements>
    <a:clrScheme name="VIA University College">
      <a:dk1>
        <a:srgbClr val="414141"/>
      </a:dk1>
      <a:lt1>
        <a:sysClr val="window" lastClr="FFFFFF"/>
      </a:lt1>
      <a:dk2>
        <a:srgbClr val="8CC35A"/>
      </a:dk2>
      <a:lt2>
        <a:srgbClr val="AFAFAF"/>
      </a:lt2>
      <a:accent1>
        <a:srgbClr val="FFBE50"/>
      </a:accent1>
      <a:accent2>
        <a:srgbClr val="FF9164"/>
      </a:accent2>
      <a:accent3>
        <a:srgbClr val="FF7369"/>
      </a:accent3>
      <a:accent4>
        <a:srgbClr val="A0A0DC"/>
      </a:accent4>
      <a:accent5>
        <a:srgbClr val="78B4DC"/>
      </a:accent5>
      <a:accent6>
        <a:srgbClr val="32C8AA"/>
      </a:accent6>
      <a:hlink>
        <a:srgbClr val="0000FF"/>
      </a:hlink>
      <a:folHlink>
        <a:srgbClr val="800080"/>
      </a:folHlink>
    </a:clrScheme>
    <a:fontScheme name="VIA University College">
      <a:majorFont>
        <a:latin typeface="VIA Type Office"/>
        <a:ea typeface=""/>
        <a:cs typeface=""/>
      </a:majorFont>
      <a:minorFont>
        <a:latin typeface="VIA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100000"/>
          </a:lnSpc>
          <a:spcBef>
            <a:spcPts val="600"/>
          </a:spcBef>
          <a:buFont typeface="VIA Type Office" panose="02000503000000020004" pitchFamily="2" charset="0"/>
          <a:buNone/>
          <a:defRPr sz="1600" kern="1200" spc="-100" baseline="0" noProof="0" dirty="0" err="1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 16-9.potx" id="{FF864459-C871-4F95-AFB8-67CC6042C4EA}" vid="{02D8C0C6-93AE-4582-A4A4-616094C19E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068AF96FB223469578FF321A38EEC6" ma:contentTypeVersion="" ma:contentTypeDescription="Opret et nyt dokument." ma:contentTypeScope="" ma:versionID="17de410b1d9f97358ddc7396315544d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7b3c42248eb3d07872fd19588e5088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tartdato for planlægning" ma:description="" ma:internalName="PublishingStartDate">
      <xsd:simpleType>
        <xsd:restriction base="dms:Unknown"/>
      </xsd:simpleType>
    </xsd:element>
    <xsd:element name="PublishingExpirationDate" ma:index="9" nillable="true" ma:displayName="Slutdato for planlægning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8B44E5-7DD0-49D2-B6A0-A1617FAA5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522181-9584-4760-8C09-7D5E6B90192B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A4CFD9-0C58-42ED-AF27-AFFF2B133D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870</Words>
  <Application>Microsoft Office PowerPoint</Application>
  <PresentationFormat>Brugerdefineret</PresentationFormat>
  <Paragraphs>155</Paragraphs>
  <Slides>12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23" baseType="lpstr">
      <vt:lpstr>VIA Type Office</vt:lpstr>
      <vt:lpstr>inherit</vt:lpstr>
      <vt:lpstr>AU Passata</vt:lpstr>
      <vt:lpstr>Ink Free</vt:lpstr>
      <vt:lpstr>Arial</vt:lpstr>
      <vt:lpstr>Calibri</vt:lpstr>
      <vt:lpstr>Bradley Hand ITC</vt:lpstr>
      <vt:lpstr>Wingdings</vt:lpstr>
      <vt:lpstr>Open Sans</vt:lpstr>
      <vt:lpstr>VIA Type Office Light</vt:lpstr>
      <vt:lpstr>VIA University College PowerPoint template</vt:lpstr>
      <vt:lpstr>Universal Design for Learning - udvikling af mere fleksible og inkluderende læringsmiljøer i skolen</vt:lpstr>
      <vt:lpstr>Planen for mit oplæg</vt:lpstr>
      <vt:lpstr>Lidt om mit udgangspunkt og fokus:  </vt:lpstr>
      <vt:lpstr>Hvad er Universal Design for Learning?  </vt:lpstr>
      <vt:lpstr>Universal Design for Learning  - rammeværket</vt:lpstr>
      <vt:lpstr>Hvorfor?  Vigtigt at se arbejdet med inklusion ud fra flere perspektiver</vt:lpstr>
      <vt:lpstr>Hvorfor?  deltagelse - didaktik</vt:lpstr>
      <vt:lpstr>Universal Design for Learning – hvordan?</vt:lpstr>
      <vt:lpstr>Universal Design for Learning – hvordan?  I undervisningen </vt:lpstr>
      <vt:lpstr>Universal Design for Learning – hvordan? I vejledning/samarbejde, på skoleniveau </vt:lpstr>
      <vt:lpstr>PowerPoint-præsentation</vt:lpstr>
      <vt:lpstr>Litteratur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2021-12-14T09:03:30Z</dcterms:created>
  <dcterms:modified xsi:type="dcterms:W3CDTF">2024-05-28T05:45:40Z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0x0101003C068AF96FB223469578FF321A38EEC6</vt:lpwstr>
  </property>
</Properties>
</file>