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60" r:id="rId3"/>
    <p:sldId id="262" r:id="rId4"/>
    <p:sldId id="258" r:id="rId5"/>
    <p:sldId id="259" r:id="rId6"/>
    <p:sldId id="261" r:id="rId7"/>
    <p:sldId id="263" r:id="rId8"/>
    <p:sldId id="257" r:id="rId9"/>
    <p:sldId id="264" r:id="rId10"/>
    <p:sldId id="639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CFBDFF-B48F-4214-81B6-257BB8BED049}" v="4" dt="2024-06-03T14:30:31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0" y="17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E44B0B-78A9-4E86-9E72-5E085329E0AA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9B55AC48-0E89-48B3-967B-50BABB158A08}">
      <dgm:prSet/>
      <dgm:spPr/>
      <dgm:t>
        <a:bodyPr/>
        <a:lstStyle/>
        <a:p>
          <a:r>
            <a:rPr lang="da-DK" dirty="0"/>
            <a:t>Individets betingelser og kompetencer til at  rumme og interagere med omgivelserne </a:t>
          </a:r>
        </a:p>
      </dgm:t>
    </dgm:pt>
    <dgm:pt modelId="{D4226766-AFA5-46C9-A04F-ACD6B7F1BC2E}" type="parTrans" cxnId="{1F80F88F-656B-484A-B757-2F2F3E55F5A2}">
      <dgm:prSet/>
      <dgm:spPr/>
      <dgm:t>
        <a:bodyPr/>
        <a:lstStyle/>
        <a:p>
          <a:endParaRPr lang="da-DK"/>
        </a:p>
      </dgm:t>
    </dgm:pt>
    <dgm:pt modelId="{F3D49976-3881-46CE-B7E7-F0F99679447A}" type="sibTrans" cxnId="{1F80F88F-656B-484A-B757-2F2F3E55F5A2}">
      <dgm:prSet/>
      <dgm:spPr/>
      <dgm:t>
        <a:bodyPr/>
        <a:lstStyle/>
        <a:p>
          <a:endParaRPr lang="da-DK"/>
        </a:p>
      </dgm:t>
    </dgm:pt>
    <dgm:pt modelId="{4DCD52D8-3B04-48A6-B2BE-E832D9246F93}">
      <dgm:prSet/>
      <dgm:spPr/>
      <dgm:t>
        <a:bodyPr/>
        <a:lstStyle/>
        <a:p>
          <a:pPr algn="ctr"/>
          <a:r>
            <a:rPr lang="da-DK" dirty="0"/>
            <a:t>Omgivelsernes struktur og betingelser  til at rumme individet </a:t>
          </a:r>
        </a:p>
      </dgm:t>
    </dgm:pt>
    <dgm:pt modelId="{1758018A-73B6-4F9A-9C6F-DD575A671F04}" type="parTrans" cxnId="{5B56566E-C22E-4DAA-A2FE-3C31546E2374}">
      <dgm:prSet/>
      <dgm:spPr/>
      <dgm:t>
        <a:bodyPr/>
        <a:lstStyle/>
        <a:p>
          <a:endParaRPr lang="da-DK"/>
        </a:p>
      </dgm:t>
    </dgm:pt>
    <dgm:pt modelId="{EEC490C7-896A-490B-9DA8-6BC04FD94F6E}" type="sibTrans" cxnId="{5B56566E-C22E-4DAA-A2FE-3C31546E2374}">
      <dgm:prSet/>
      <dgm:spPr/>
      <dgm:t>
        <a:bodyPr/>
        <a:lstStyle/>
        <a:p>
          <a:endParaRPr lang="da-DK"/>
        </a:p>
      </dgm:t>
    </dgm:pt>
    <dgm:pt modelId="{E90E4FDA-C08F-4A12-9414-A7FBD171DDAE}" type="pres">
      <dgm:prSet presAssocID="{40E44B0B-78A9-4E86-9E72-5E085329E0AA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5F81040A-784A-4D27-8CA1-488BFBA75376}" type="pres">
      <dgm:prSet presAssocID="{40E44B0B-78A9-4E86-9E72-5E085329E0AA}" presName="dummyMaxCanvas" presStyleCnt="0"/>
      <dgm:spPr/>
    </dgm:pt>
    <dgm:pt modelId="{39ED9546-982E-40C8-89B6-4CF908076FED}" type="pres">
      <dgm:prSet presAssocID="{40E44B0B-78A9-4E86-9E72-5E085329E0AA}" presName="parentComposite" presStyleCnt="0"/>
      <dgm:spPr/>
    </dgm:pt>
    <dgm:pt modelId="{1C95A1B4-BC6A-4BBC-B631-DFC92AC06109}" type="pres">
      <dgm:prSet presAssocID="{40E44B0B-78A9-4E86-9E72-5E085329E0AA}" presName="parent1" presStyleLbl="alignAccFollowNode1" presStyleIdx="0" presStyleCnt="4" custLinFactY="100000" custLinFactNeighborX="-9117" custLinFactNeighborY="102064">
        <dgm:presLayoutVars>
          <dgm:chMax val="4"/>
        </dgm:presLayoutVars>
      </dgm:prSet>
      <dgm:spPr/>
    </dgm:pt>
    <dgm:pt modelId="{1643ECC4-3F07-4E9A-A6EC-EAF45D6B4229}" type="pres">
      <dgm:prSet presAssocID="{40E44B0B-78A9-4E86-9E72-5E085329E0AA}" presName="parent2" presStyleLbl="alignAccFollowNode1" presStyleIdx="1" presStyleCnt="4" custLinFactY="100000" custLinFactNeighborX="-5202" custLinFactNeighborY="102064">
        <dgm:presLayoutVars>
          <dgm:chMax val="4"/>
        </dgm:presLayoutVars>
      </dgm:prSet>
      <dgm:spPr/>
    </dgm:pt>
    <dgm:pt modelId="{9959EB9F-DD76-49E9-ACBB-5352C2D00A95}" type="pres">
      <dgm:prSet presAssocID="{40E44B0B-78A9-4E86-9E72-5E085329E0AA}" presName="childrenComposite" presStyleCnt="0"/>
      <dgm:spPr/>
    </dgm:pt>
    <dgm:pt modelId="{CE67F7D8-1674-4BA9-8463-6D25D1A07807}" type="pres">
      <dgm:prSet presAssocID="{40E44B0B-78A9-4E86-9E72-5E085329E0AA}" presName="dummyMaxCanvas_ChildArea" presStyleCnt="0"/>
      <dgm:spPr/>
    </dgm:pt>
    <dgm:pt modelId="{EAF23CAA-D0CD-4CAE-B234-EF63AF67F561}" type="pres">
      <dgm:prSet presAssocID="{40E44B0B-78A9-4E86-9E72-5E085329E0AA}" presName="fulcrum" presStyleLbl="alignAccFollowNode1" presStyleIdx="2" presStyleCnt="4" custLinFactY="-8192" custLinFactNeighborX="-11097" custLinFactNeighborY="-100000"/>
      <dgm:spPr>
        <a:solidFill>
          <a:srgbClr val="00B050">
            <a:alpha val="90000"/>
          </a:srgbClr>
        </a:solidFill>
      </dgm:spPr>
    </dgm:pt>
    <dgm:pt modelId="{CA0E70B9-07E1-46CA-B049-15AAB3ABC98A}" type="pres">
      <dgm:prSet presAssocID="{40E44B0B-78A9-4E86-9E72-5E085329E0AA}" presName="balance_00" presStyleLbl="alignAccFollowNode1" presStyleIdx="3" presStyleCnt="4" custLinFactY="-100000" custLinFactNeighborX="-2921" custLinFactNeighborY="-173765">
        <dgm:presLayoutVars>
          <dgm:bulletEnabled val="1"/>
        </dgm:presLayoutVars>
      </dgm:prSet>
      <dgm:spPr>
        <a:solidFill>
          <a:srgbClr val="00B050">
            <a:alpha val="90000"/>
          </a:srgbClr>
        </a:solidFill>
      </dgm:spPr>
    </dgm:pt>
  </dgm:ptLst>
  <dgm:cxnLst>
    <dgm:cxn modelId="{B7CBF426-B0AE-4FB5-8B03-BFE6C52A50DF}" type="presOf" srcId="{9B55AC48-0E89-48B3-967B-50BABB158A08}" destId="{1C95A1B4-BC6A-4BBC-B631-DFC92AC06109}" srcOrd="0" destOrd="0" presId="urn:microsoft.com/office/officeart/2005/8/layout/balance1"/>
    <dgm:cxn modelId="{5B56566E-C22E-4DAA-A2FE-3C31546E2374}" srcId="{40E44B0B-78A9-4E86-9E72-5E085329E0AA}" destId="{4DCD52D8-3B04-48A6-B2BE-E832D9246F93}" srcOrd="1" destOrd="0" parTransId="{1758018A-73B6-4F9A-9C6F-DD575A671F04}" sibTransId="{EEC490C7-896A-490B-9DA8-6BC04FD94F6E}"/>
    <dgm:cxn modelId="{0023BA88-7E56-4442-9A8F-55D1BE22D495}" type="presOf" srcId="{40E44B0B-78A9-4E86-9E72-5E085329E0AA}" destId="{E90E4FDA-C08F-4A12-9414-A7FBD171DDAE}" srcOrd="0" destOrd="0" presId="urn:microsoft.com/office/officeart/2005/8/layout/balance1"/>
    <dgm:cxn modelId="{1F80F88F-656B-484A-B757-2F2F3E55F5A2}" srcId="{40E44B0B-78A9-4E86-9E72-5E085329E0AA}" destId="{9B55AC48-0E89-48B3-967B-50BABB158A08}" srcOrd="0" destOrd="0" parTransId="{D4226766-AFA5-46C9-A04F-ACD6B7F1BC2E}" sibTransId="{F3D49976-3881-46CE-B7E7-F0F99679447A}"/>
    <dgm:cxn modelId="{6130FAD6-C520-49F3-A777-FC58EC45EBBF}" type="presOf" srcId="{4DCD52D8-3B04-48A6-B2BE-E832D9246F93}" destId="{1643ECC4-3F07-4E9A-A6EC-EAF45D6B4229}" srcOrd="0" destOrd="0" presId="urn:microsoft.com/office/officeart/2005/8/layout/balance1"/>
    <dgm:cxn modelId="{CE90CE38-DD81-4BFB-AB07-CE8F396593EC}" type="presParOf" srcId="{E90E4FDA-C08F-4A12-9414-A7FBD171DDAE}" destId="{5F81040A-784A-4D27-8CA1-488BFBA75376}" srcOrd="0" destOrd="0" presId="urn:microsoft.com/office/officeart/2005/8/layout/balance1"/>
    <dgm:cxn modelId="{6EA68E90-823A-42BF-A00E-C0F33FF62EBC}" type="presParOf" srcId="{E90E4FDA-C08F-4A12-9414-A7FBD171DDAE}" destId="{39ED9546-982E-40C8-89B6-4CF908076FED}" srcOrd="1" destOrd="0" presId="urn:microsoft.com/office/officeart/2005/8/layout/balance1"/>
    <dgm:cxn modelId="{584B150F-97E5-4D8C-8652-EC47FDEE2AED}" type="presParOf" srcId="{39ED9546-982E-40C8-89B6-4CF908076FED}" destId="{1C95A1B4-BC6A-4BBC-B631-DFC92AC06109}" srcOrd="0" destOrd="0" presId="urn:microsoft.com/office/officeart/2005/8/layout/balance1"/>
    <dgm:cxn modelId="{EE6A954D-40A0-4B96-90AB-4C552DDFAFCB}" type="presParOf" srcId="{39ED9546-982E-40C8-89B6-4CF908076FED}" destId="{1643ECC4-3F07-4E9A-A6EC-EAF45D6B4229}" srcOrd="1" destOrd="0" presId="urn:microsoft.com/office/officeart/2005/8/layout/balance1"/>
    <dgm:cxn modelId="{CD836EB1-B30F-4E40-9912-FC917C05AFC1}" type="presParOf" srcId="{E90E4FDA-C08F-4A12-9414-A7FBD171DDAE}" destId="{9959EB9F-DD76-49E9-ACBB-5352C2D00A95}" srcOrd="2" destOrd="0" presId="urn:microsoft.com/office/officeart/2005/8/layout/balance1"/>
    <dgm:cxn modelId="{078BA15A-44D3-441F-8E77-3C4C8081B76D}" type="presParOf" srcId="{9959EB9F-DD76-49E9-ACBB-5352C2D00A95}" destId="{CE67F7D8-1674-4BA9-8463-6D25D1A07807}" srcOrd="0" destOrd="0" presId="urn:microsoft.com/office/officeart/2005/8/layout/balance1"/>
    <dgm:cxn modelId="{95E5897C-7025-4A52-87D8-D02EB46CC559}" type="presParOf" srcId="{9959EB9F-DD76-49E9-ACBB-5352C2D00A95}" destId="{EAF23CAA-D0CD-4CAE-B234-EF63AF67F561}" srcOrd="1" destOrd="0" presId="urn:microsoft.com/office/officeart/2005/8/layout/balance1"/>
    <dgm:cxn modelId="{18AC6EFF-517F-45C1-83B9-450C77E18C8D}" type="presParOf" srcId="{9959EB9F-DD76-49E9-ACBB-5352C2D00A95}" destId="{CA0E70B9-07E1-46CA-B049-15AAB3ABC98A}" srcOrd="2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5A1B4-BC6A-4BBC-B631-DFC92AC06109}">
      <dsp:nvSpPr>
        <dsp:cNvPr id="0" name=""/>
        <dsp:cNvSpPr/>
      </dsp:nvSpPr>
      <dsp:spPr>
        <a:xfrm>
          <a:off x="3200395" y="1758497"/>
          <a:ext cx="1566481" cy="87026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Individets betingelser og kompetencer til at  rumme og interagere med omgivelserne </a:t>
          </a:r>
        </a:p>
      </dsp:txBody>
      <dsp:txXfrm>
        <a:off x="3225884" y="1783986"/>
        <a:ext cx="1515503" cy="819289"/>
      </dsp:txXfrm>
    </dsp:sp>
    <dsp:sp modelId="{1643ECC4-3F07-4E9A-A6EC-EAF45D6B4229}">
      <dsp:nvSpPr>
        <dsp:cNvPr id="0" name=""/>
        <dsp:cNvSpPr/>
      </dsp:nvSpPr>
      <dsp:spPr>
        <a:xfrm>
          <a:off x="5524418" y="1758497"/>
          <a:ext cx="1566481" cy="87026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Omgivelsernes struktur og betingelser  til at rumme individet </a:t>
          </a:r>
        </a:p>
      </dsp:txBody>
      <dsp:txXfrm>
        <a:off x="5549907" y="1783986"/>
        <a:ext cx="1515503" cy="819289"/>
      </dsp:txXfrm>
    </dsp:sp>
    <dsp:sp modelId="{EAF23CAA-D0CD-4CAE-B234-EF63AF67F561}">
      <dsp:nvSpPr>
        <dsp:cNvPr id="0" name=""/>
        <dsp:cNvSpPr/>
      </dsp:nvSpPr>
      <dsp:spPr>
        <a:xfrm>
          <a:off x="4859019" y="2992467"/>
          <a:ext cx="652700" cy="652700"/>
        </a:xfrm>
        <a:prstGeom prst="triangle">
          <a:avLst/>
        </a:prstGeom>
        <a:solidFill>
          <a:srgbClr val="00B05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E70B9-07E1-46CA-B049-15AAB3ABC98A}">
      <dsp:nvSpPr>
        <dsp:cNvPr id="0" name=""/>
        <dsp:cNvSpPr/>
      </dsp:nvSpPr>
      <dsp:spPr>
        <a:xfrm>
          <a:off x="3185305" y="2701096"/>
          <a:ext cx="3916204" cy="264561"/>
        </a:xfrm>
        <a:prstGeom prst="rect">
          <a:avLst/>
        </a:prstGeom>
        <a:solidFill>
          <a:srgbClr val="00B05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87546-5FE4-42ED-8D69-23CB8DE51696}" type="datetimeFigureOut">
              <a:rPr lang="da-DK" smtClean="0"/>
              <a:t>05-06-2024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CBC6A-C8D2-4FC4-94FA-A359EAD5782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083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6C86C-0AFC-2A12-350C-CBAB12B23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7C542A0-8375-9203-D04E-24C75D511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5E2F451-58C7-A136-E9D1-8D920D9E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34EF4-D834-47B6-9824-1EEF7FC9E7D8}" type="datetime1">
              <a:rPr lang="da-DK" smtClean="0"/>
              <a:t>05-06-2024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E7B3439-34F2-23B9-8226-9CD656CC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29567DD-AB5E-B313-F367-8F638558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6746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C4D06-CF1F-4264-6040-7C11D0D64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D5F6B3E-B801-566A-986F-B056CF972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FC78453-66D9-758B-A2B6-15C463852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309E-C9E5-4478-94CD-C4C7F9A9B924}" type="datetime1">
              <a:rPr lang="da-DK" smtClean="0"/>
              <a:t>05-06-2024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A5FE3A5-22BA-8EDF-2DC3-C8FB740D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E9228F4-0D3D-55B0-2845-A844B1505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2638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2833B307-AC22-9D83-09AF-A908F58D7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B6C571D-B73A-EA7B-3E42-26CC77A13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7D44574-DFA5-E9C0-35E1-5DEE8F9E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587D-758B-4E07-923C-581AC848E560}" type="datetime1">
              <a:rPr lang="da-DK" smtClean="0"/>
              <a:t>05-06-2024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ACCAEF-DEA3-CFEF-DF7E-2776CC7EA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A8FAA1C-DF85-0B80-B164-57B3CB09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958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C9A7BB-E2D1-7E77-AE87-725B79344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C65A43-1888-56CF-E29A-EFF69949F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8D8A320-0807-66FC-721C-DC568DAB5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397BE-7B52-4D37-9540-F1426099BB33}" type="datetime1">
              <a:rPr lang="da-DK" smtClean="0"/>
              <a:t>05-06-2024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2A0CC41-3F8A-4EB9-F2BA-8DA15A408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409B8C4-3DC9-A2B2-9139-38FF1AEB9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7230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0E5450-C136-CCD4-DBF1-9C53B455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1D8F88F-5092-3CFB-8949-C18E4685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0AAC1AF-847B-4143-8A8C-BFC3855FF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287A-26CB-49EB-82FA-3CDEAE5FDCA5}" type="datetime1">
              <a:rPr lang="da-DK" smtClean="0"/>
              <a:t>05-06-2024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290300D-4437-CDA0-94AE-52BA68196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8005CA8-1364-DF2B-D9F5-A2BE4612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4814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CD405-09FC-B577-25DB-D1D2E99D8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287167B-4DAD-81A5-93FA-C974EB82F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866E990-9BAC-EBB7-00A0-F317DD2A5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9F67700-4266-3C55-5A09-9717546C4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7071-6188-463C-B62B-7BCAD89A2893}" type="datetime1">
              <a:rPr lang="da-DK" smtClean="0"/>
              <a:t>05-06-2024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879C185-D75B-01A8-B767-1E04FC1A6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7C62600-6158-3A25-EFD5-1DEF5B37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314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7CFB70-7730-BD57-5A9D-D6E15DC5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59791E7-81DF-75A9-5E82-E5EC1284A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777920B-87F4-C00F-0F79-A6EF38B54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E2BD022-9832-9E7D-BAD4-09F338F636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9580E8D-B47F-91AC-FB66-703C79F9F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AD293BC-B838-3FA5-3305-51BAFAF3A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A182-CCD7-4DAD-8BC7-5DADB478A193}" type="datetime1">
              <a:rPr lang="da-DK" smtClean="0"/>
              <a:t>05-06-2024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735CA0C-3D5F-DD94-C70B-01203DD84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4A5E306-96C2-F583-08AB-5AB0F08DC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657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B02B82-FFE4-F36D-B888-1776FF0E5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E1BE3D0-6277-B310-8D7A-3E1F4897E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9398-2CD4-4AE7-9AD9-A7F375BA9D56}" type="datetime1">
              <a:rPr lang="da-DK" smtClean="0"/>
              <a:t>05-06-2024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34AB66F-F7BE-E3F6-93C0-63CF5A3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B61E061-5744-D45F-D8C9-3E71EA6EA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005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95E6E97-6619-9F91-9782-7255E8B25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CE07-42AB-4189-AC98-DDBD08303B14}" type="datetime1">
              <a:rPr lang="da-DK" smtClean="0"/>
              <a:t>05-06-2024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B4DE52F-6FDE-AD5E-24CB-6502F5BC7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028A1B7-D4B3-AEA7-F542-FE63E6BC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995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09A31-FDED-2F51-7CF1-79EC0EBF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84AFDB1-5FB8-BE32-6034-00A9122D3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6544D92-6710-AA8B-E704-3027EF0A0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1A2A12D-7487-B677-67F1-7563587A3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3534-CB3A-4BE2-834C-77883A4369A9}" type="datetime1">
              <a:rPr lang="da-DK" smtClean="0"/>
              <a:t>05-06-2024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A2ED454-5C45-08BC-5009-30B4E649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61E8CE4-F9D1-33CA-BA0F-CC311E4C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6766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69C551-4312-B10E-4DDA-553F6CD3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7269A9E-9C4A-82DD-484F-92EBD3B76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67B4F2A-2B74-B056-6402-C5B40BF9B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A21E6BC-E2E6-5DAD-1937-A7C86A9C5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693D1-D045-4EE9-AE51-E12F94BFE19A}" type="datetime1">
              <a:rPr lang="da-DK" smtClean="0"/>
              <a:t>05-06-2024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0A6E59C-A928-44E7-7B61-42E98620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DC23403-55FB-E958-FEE6-DD9B1D82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959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6248039-A3AA-DEE4-27F2-5DAE0F402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15F1E4B-ECF7-CE36-3E3F-24C424437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1E5F7B3-D4C4-EDA3-62FF-38AB11ECD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81B1B1-E970-42C1-84C4-D4878C6531C6}" type="datetime1">
              <a:rPr lang="da-DK" smtClean="0"/>
              <a:t>05-06-2024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5F822E-4166-0362-4B90-C7D642592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DDC0BA-808A-3BAA-7778-F6E205F3E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06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.png"/><Relationship Id="rId5" Type="http://schemas.microsoft.com/office/2007/relationships/media" Target="../media/media3.mp4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4"/><Relationship Id="rId7" Type="http://schemas.openxmlformats.org/officeDocument/2006/relationships/image" Target="../media/image8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video" Target="../media/media5.mp4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B369E-0C1D-AAED-C91C-7B9644607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7374" y="1247498"/>
            <a:ext cx="9144000" cy="922551"/>
          </a:xfrm>
        </p:spPr>
        <p:txBody>
          <a:bodyPr>
            <a:normAutofit/>
          </a:bodyPr>
          <a:lstStyle/>
          <a:p>
            <a:r>
              <a:rPr lang="da-DK" sz="3200" dirty="0"/>
              <a:t>Læring og udvikling hos børn og unge med handicap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AE33BC5-9E5E-0E35-2E79-5D50B0AAC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8792" y="2388873"/>
            <a:ext cx="9144000" cy="1655762"/>
          </a:xfrm>
        </p:spPr>
        <p:txBody>
          <a:bodyPr/>
          <a:lstStyle/>
          <a:p>
            <a:endParaRPr lang="da-DK" dirty="0"/>
          </a:p>
          <a:p>
            <a:r>
              <a:rPr lang="da-DK" dirty="0" err="1"/>
              <a:t>Tilioq</a:t>
            </a:r>
            <a:r>
              <a:rPr lang="da-DK" dirty="0"/>
              <a:t> konference 2024</a:t>
            </a:r>
          </a:p>
          <a:p>
            <a:r>
              <a:rPr lang="da-DK" dirty="0"/>
              <a:t>Universelt design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F984132-D5EC-266C-8749-59D3BE77FA4D}"/>
              </a:ext>
            </a:extLst>
          </p:cNvPr>
          <p:cNvSpPr txBox="1"/>
          <p:nvPr/>
        </p:nvSpPr>
        <p:spPr>
          <a:xfrm>
            <a:off x="1739208" y="5072097"/>
            <a:ext cx="6057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Henrik Kirk</a:t>
            </a:r>
          </a:p>
          <a:p>
            <a:r>
              <a:rPr lang="da-DK" dirty="0"/>
              <a:t>henrik@neuropotentiale.dk</a:t>
            </a:r>
          </a:p>
          <a:p>
            <a:r>
              <a:rPr lang="da-DK" dirty="0"/>
              <a:t>+45 27268765</a:t>
            </a:r>
          </a:p>
          <a:p>
            <a:r>
              <a:rPr lang="da-DK" dirty="0"/>
              <a:t>Neuropotentiale.dk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F78F94A-DFDF-1F1C-51CE-D4C04C7FE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9F020EB-AE0D-134E-FA78-A06BB2A5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6857" y="6356844"/>
            <a:ext cx="4114800" cy="365125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D718B8A-41B2-F89A-4530-92FAF8C62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321" y="2881208"/>
            <a:ext cx="2766588" cy="320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62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Kontakt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3EF1BF-26C0-C08E-87F6-351FFBA37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Henrik Kirk</a:t>
            </a:r>
          </a:p>
          <a:p>
            <a:pPr marL="0" indent="0">
              <a:buNone/>
            </a:pPr>
            <a:r>
              <a:rPr lang="da-DK" dirty="0"/>
              <a:t>henrik@neuropotentiale.dk</a:t>
            </a:r>
          </a:p>
          <a:p>
            <a:pPr marL="0" indent="0">
              <a:buNone/>
            </a:pPr>
            <a:r>
              <a:rPr lang="da-DK" dirty="0"/>
              <a:t>+45 27268765</a:t>
            </a:r>
          </a:p>
          <a:p>
            <a:pPr marL="0" indent="0">
              <a:buNone/>
            </a:pPr>
            <a:r>
              <a:rPr lang="da-DK" dirty="0"/>
              <a:t>Neuropotentiale.dk</a:t>
            </a:r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A9A549-DC49-A04B-A6A5-ACAE7747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B2883B7-CD8A-391F-71EB-082111D42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406" y="476862"/>
            <a:ext cx="4114801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0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>
                <a:solidFill>
                  <a:srgbClr val="212121"/>
                </a:solidFill>
              </a:rPr>
              <a:t> Uligevægt i sociale forhold og sundhed</a:t>
            </a:r>
            <a:endParaRPr lang="da-DK" sz="32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3EF1BF-26C0-C08E-87F6-351FFBA37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da-DK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da-DK" sz="2200" dirty="0"/>
              <a:t>Ofte uden uddannelse og beskæftigelse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200" dirty="0"/>
              <a:t>Markant færre stifter familie og bor med partner og børn</a:t>
            </a:r>
          </a:p>
          <a:p>
            <a:r>
              <a:rPr lang="da-DK" sz="2200" dirty="0"/>
              <a:t>Flere fysiske og psykiske sygdomme med fysisk og psykisk oversygelighed</a:t>
            </a:r>
          </a:p>
          <a:p>
            <a:r>
              <a:rPr lang="da-DK" sz="2200" dirty="0"/>
              <a:t>Stor forekomst af ensomhed og depression</a:t>
            </a:r>
          </a:p>
          <a:p>
            <a:r>
              <a:rPr lang="da-DK" sz="2200" dirty="0"/>
              <a:t>Minimal mulighed for at indgå i idræt og foreningsliv</a:t>
            </a:r>
          </a:p>
          <a:p>
            <a:r>
              <a:rPr lang="da-DK" sz="2200" dirty="0"/>
              <a:t>Mindre brug af natur, udeområder og kulturfaciliteter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200" dirty="0"/>
              <a:t>Flere kontakter til egen læge, vagtlæge og flere indlæggelser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200" dirty="0"/>
              <a:t>Mindre del indgår i screeninger på hospital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200" dirty="0"/>
              <a:t>Personer med CP kontrolleres ikke systematisk efter barnealderen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200" dirty="0"/>
              <a:t>Sårbar gruppe med stort behov for forbedringer for at sikre nødvendig støtte</a:t>
            </a:r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A9A549-DC49-A04B-A6A5-ACAE7747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37078D8-1D06-D067-E1D9-4014FA124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695" y="334860"/>
            <a:ext cx="3497007" cy="262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16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600" dirty="0"/>
              <a:t>Rummelighed og ligevægt  </a:t>
            </a:r>
          </a:p>
        </p:txBody>
      </p:sp>
      <p:graphicFrame>
        <p:nvGraphicFramePr>
          <p:cNvPr id="6" name="Pladsholder til indhold 5">
            <a:extLst>
              <a:ext uri="{FF2B5EF4-FFF2-40B4-BE49-F238E27FC236}">
                <a16:creationId xmlns:a16="http://schemas.microsoft.com/office/drawing/2014/main" id="{8C71D97D-F731-45E4-310A-B1E90B7B7F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3345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A9A549-DC49-A04B-A6A5-ACAE7747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382ED9AD-8067-682E-F3D5-7509576AC588}"/>
              </a:ext>
            </a:extLst>
          </p:cNvPr>
          <p:cNvSpPr txBox="1"/>
          <p:nvPr/>
        </p:nvSpPr>
        <p:spPr>
          <a:xfrm>
            <a:off x="1146774" y="3060071"/>
            <a:ext cx="25560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Ressourcer fysisk, sensorisk kognitivt og socialt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Perspektiv og selvopfattelse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Oplevet handlekompetence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Personlige hjælpemidler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Modstandsdygtighed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29D38BD-5694-7467-B029-02D8E4E77193}"/>
              </a:ext>
            </a:extLst>
          </p:cNvPr>
          <p:cNvSpPr txBox="1"/>
          <p:nvPr/>
        </p:nvSpPr>
        <p:spPr>
          <a:xfrm>
            <a:off x="8872395" y="3151188"/>
            <a:ext cx="23516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Rammen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Fysiske strukturer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Regler og </a:t>
            </a:r>
            <a:r>
              <a:rPr lang="da-DK" dirty="0" err="1"/>
              <a:t>retningslinier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Relationer, støtte og facilitering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10" name="Billede 9" descr="Et billede, der indeholder udendørs, tøj, fodtøj, person&#10;&#10;Automatisk genereret beskrivelse">
            <a:extLst>
              <a:ext uri="{FF2B5EF4-FFF2-40B4-BE49-F238E27FC236}">
                <a16:creationId xmlns:a16="http://schemas.microsoft.com/office/drawing/2014/main" id="{831DB546-035C-8894-D872-BB3114A99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769" y="1324071"/>
            <a:ext cx="1578697" cy="217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63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/>
              <a:t>Stevns Tri 2024 –  børn med udfordringer og søskende</a:t>
            </a:r>
          </a:p>
        </p:txBody>
      </p:sp>
      <p:pic>
        <p:nvPicPr>
          <p:cNvPr id="6" name="d7d8b0b9-c16f-4784-959b-d9b9505cdefb">
            <a:hlinkClick r:id="" action="ppaction://media"/>
            <a:extLst>
              <a:ext uri="{FF2B5EF4-FFF2-40B4-BE49-F238E27FC236}">
                <a16:creationId xmlns:a16="http://schemas.microsoft.com/office/drawing/2014/main" id="{5328D9DA-5F9D-EFD2-4BC2-A18A63805A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0230" y="1468920"/>
            <a:ext cx="2716794" cy="4829270"/>
          </a:xfr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pic>
        <p:nvPicPr>
          <p:cNvPr id="7" name="95cdd9bc-5bf5-4afa-8f16-0386c4295d36">
            <a:hlinkClick r:id="" action="ppaction://media"/>
            <a:extLst>
              <a:ext uri="{FF2B5EF4-FFF2-40B4-BE49-F238E27FC236}">
                <a16:creationId xmlns:a16="http://schemas.microsoft.com/office/drawing/2014/main" id="{F69AB75E-C3AB-BD52-4B28-84A69C347C9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0163" y="1468343"/>
            <a:ext cx="2716794" cy="4829856"/>
          </a:xfrm>
          <a:prstGeom prst="rect">
            <a:avLst/>
          </a:prstGeom>
        </p:spPr>
      </p:pic>
      <p:pic>
        <p:nvPicPr>
          <p:cNvPr id="9" name="a6496677-07d0-47ad-8fec-5dafec636c14">
            <a:hlinkClick r:id="" action="ppaction://media"/>
            <a:extLst>
              <a:ext uri="{FF2B5EF4-FFF2-40B4-BE49-F238E27FC236}">
                <a16:creationId xmlns:a16="http://schemas.microsoft.com/office/drawing/2014/main" id="{97F0B27E-60DB-E90D-EB36-C88155C443D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0627" y="1468920"/>
            <a:ext cx="2716464" cy="482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4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8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Stevns </a:t>
            </a:r>
            <a:r>
              <a:rPr lang="da-DK" dirty="0" err="1"/>
              <a:t>tri</a:t>
            </a:r>
            <a:r>
              <a:rPr lang="da-DK" dirty="0"/>
              <a:t> 2024 - </a:t>
            </a:r>
            <a:r>
              <a:rPr lang="da-DK" dirty="0" err="1"/>
              <a:t>benefits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3EF1BF-26C0-C08E-87F6-351FFBA37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Lokal triatlon forening arrangerer stævnet</a:t>
            </a:r>
          </a:p>
          <a:p>
            <a:r>
              <a:rPr lang="da-DK" dirty="0"/>
              <a:t>Stor kommunal opbakning – minimeret bureaukrati</a:t>
            </a:r>
          </a:p>
          <a:p>
            <a:r>
              <a:rPr lang="da-DK" dirty="0"/>
              <a:t>Alle børn er motiveret for at træne struktureret</a:t>
            </a:r>
          </a:p>
          <a:p>
            <a:r>
              <a:rPr lang="da-DK" dirty="0"/>
              <a:t>Kæmpe egen oplevelse af kompetence</a:t>
            </a:r>
          </a:p>
          <a:p>
            <a:r>
              <a:rPr lang="da-DK" dirty="0"/>
              <a:t>Transfer til andre kontekster</a:t>
            </a:r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A9A549-DC49-A04B-A6A5-ACAE7747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22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400" dirty="0"/>
              <a:t>Onlinecykling for unge og voksne med CP</a:t>
            </a: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A9A549-DC49-A04B-A6A5-ACAE7747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pic>
        <p:nvPicPr>
          <p:cNvPr id="6" name="Pladsholder til indhold 14" descr="Et billede, der indeholder mur, indendørs, træningsudstyr, person&#10;&#10;Automatisk genereret beskrivelse">
            <a:extLst>
              <a:ext uri="{FF2B5EF4-FFF2-40B4-BE49-F238E27FC236}">
                <a16:creationId xmlns:a16="http://schemas.microsoft.com/office/drawing/2014/main" id="{1A159100-DB24-3133-BE54-1C38AA8778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4" y="1350135"/>
            <a:ext cx="2812511" cy="2388163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C6681F5C-D9FA-817E-6F6B-DEB09E7B3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0350" y="1330185"/>
            <a:ext cx="1958385" cy="2612419"/>
          </a:xfrm>
          <a:prstGeom prst="rect">
            <a:avLst/>
          </a:prstGeom>
        </p:spPr>
      </p:pic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BCE309A6-508D-AE38-44A1-25D5F4B76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362118" y="3968187"/>
            <a:ext cx="3685436" cy="2388163"/>
          </a:xfrm>
          <a:prstGeom prst="rect">
            <a:avLst/>
          </a:prstGeom>
        </p:spPr>
      </p:pic>
      <p:pic>
        <p:nvPicPr>
          <p:cNvPr id="7" name="447157493_7833283743361391_5495738843569490402_n">
            <a:hlinkClick r:id="" action="ppaction://media"/>
            <a:extLst>
              <a:ext uri="{FF2B5EF4-FFF2-40B4-BE49-F238E27FC236}">
                <a16:creationId xmlns:a16="http://schemas.microsoft.com/office/drawing/2014/main" id="{6D39D445-8C78-9833-955F-34366BD190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28730" y="1330185"/>
            <a:ext cx="2701152" cy="4802047"/>
          </a:xfrm>
          <a:prstGeom prst="rect">
            <a:avLst/>
          </a:prstGeom>
        </p:spPr>
      </p:pic>
      <p:pic>
        <p:nvPicPr>
          <p:cNvPr id="8" name="0fbf1081-a1ef-47a5-924d-c32f5641fac1 (1)">
            <a:hlinkClick r:id="" action="ppaction://media"/>
            <a:extLst>
              <a:ext uri="{FF2B5EF4-FFF2-40B4-BE49-F238E27FC236}">
                <a16:creationId xmlns:a16="http://schemas.microsoft.com/office/drawing/2014/main" id="{8F1E0C9E-A146-5C62-DC7A-1F8F3CC7C1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62129" y="1345920"/>
            <a:ext cx="2692301" cy="47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1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/>
              <a:t>Onlinecykling for unge og voksne med CP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3EF1BF-26C0-C08E-87F6-351FFBA37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4" y="1825625"/>
            <a:ext cx="11582399" cy="4351338"/>
          </a:xfrm>
        </p:spPr>
        <p:txBody>
          <a:bodyPr>
            <a:normAutofit/>
          </a:bodyPr>
          <a:lstStyle/>
          <a:p>
            <a:pPr lvl="1"/>
            <a:r>
              <a:rPr lang="da-DK" dirty="0" err="1"/>
              <a:t>Feasibility</a:t>
            </a:r>
            <a:r>
              <a:rPr lang="da-DK" dirty="0"/>
              <a:t> studie  med Københavns Universitet og CP-klinikken på </a:t>
            </a:r>
            <a:r>
              <a:rPr lang="da-DK" dirty="0" err="1"/>
              <a:t>RigsHospitalet</a:t>
            </a:r>
            <a:endParaRPr lang="da-DK" dirty="0"/>
          </a:p>
          <a:p>
            <a:pPr lvl="2"/>
            <a:r>
              <a:rPr lang="da-DK" dirty="0"/>
              <a:t>9 unge 13-17 år</a:t>
            </a:r>
          </a:p>
          <a:p>
            <a:pPr lvl="2"/>
            <a:r>
              <a:rPr lang="da-DK" dirty="0"/>
              <a:t>14 voksne 18+ år</a:t>
            </a:r>
          </a:p>
          <a:p>
            <a:pPr lvl="2"/>
            <a:r>
              <a:rPr lang="da-DK" dirty="0"/>
              <a:t>Sårbar gruppe: ensomhed, depression, fysiske udfordringer</a:t>
            </a:r>
          </a:p>
          <a:p>
            <a:pPr lvl="1"/>
            <a:r>
              <a:rPr lang="da-DK" dirty="0" err="1"/>
              <a:t>Outcome</a:t>
            </a:r>
            <a:endParaRPr lang="da-DK" dirty="0"/>
          </a:p>
          <a:p>
            <a:pPr lvl="2"/>
            <a:r>
              <a:rPr lang="da-DK" dirty="0"/>
              <a:t>Fysiske forbedringer: TUG, RSS, FTP </a:t>
            </a:r>
          </a:p>
          <a:p>
            <a:pPr lvl="2"/>
            <a:r>
              <a:rPr lang="da-DK" dirty="0"/>
              <a:t>Mindre depression og ensomhed</a:t>
            </a:r>
          </a:p>
          <a:p>
            <a:pPr lvl="1"/>
            <a:r>
              <a:rPr lang="da-DK" dirty="0"/>
              <a:t>3 gange struktureret om ugen i 12 uger og fri træning</a:t>
            </a:r>
          </a:p>
          <a:p>
            <a:pPr lvl="1"/>
            <a:r>
              <a:rPr lang="da-DK" dirty="0" err="1"/>
              <a:t>Zwift</a:t>
            </a:r>
            <a:r>
              <a:rPr lang="da-DK" dirty="0"/>
              <a:t> og Teams samtidigt</a:t>
            </a:r>
          </a:p>
          <a:p>
            <a:pPr lvl="1"/>
            <a:r>
              <a:rPr lang="da-DK" dirty="0"/>
              <a:t>Socialt og alle kan træne differentieret sammen-hver for sig</a:t>
            </a:r>
          </a:p>
          <a:p>
            <a:pPr lvl="1"/>
            <a:r>
              <a:rPr lang="da-DK" dirty="0"/>
              <a:t>Publiceres til efteråret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29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Hjemmetræning – individuelt designet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3EF1BF-26C0-C08E-87F6-351FFBA37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62" y="1465006"/>
            <a:ext cx="8948838" cy="4711957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Metode og supervision</a:t>
            </a:r>
          </a:p>
          <a:p>
            <a:r>
              <a:rPr lang="da-DK" dirty="0"/>
              <a:t>Struktureret plan med målstyring (SMART-mål)</a:t>
            </a:r>
          </a:p>
          <a:p>
            <a:r>
              <a:rPr lang="da-DK" dirty="0"/>
              <a:t>Fokus på læring og udvikling i et langt perspektiv</a:t>
            </a:r>
          </a:p>
          <a:p>
            <a:r>
              <a:rPr lang="da-DK" dirty="0"/>
              <a:t>Individorienteret - ZNU </a:t>
            </a:r>
          </a:p>
          <a:p>
            <a:r>
              <a:rPr lang="da-DK" dirty="0"/>
              <a:t>Evidensbaseret</a:t>
            </a:r>
          </a:p>
          <a:p>
            <a:r>
              <a:rPr lang="da-DK" dirty="0"/>
              <a:t>Mulighed for at realisere </a:t>
            </a:r>
            <a:r>
              <a:rPr lang="da-DK" dirty="0" err="1"/>
              <a:t>neuroplastiske</a:t>
            </a:r>
            <a:r>
              <a:rPr lang="da-DK" dirty="0"/>
              <a:t> principper: repetitioner, intensitet, meningsfuldhed</a:t>
            </a:r>
          </a:p>
          <a:p>
            <a:r>
              <a:rPr lang="da-DK" dirty="0"/>
              <a:t>Tæt opfølgning, støtte af forældre, supervision og progression </a:t>
            </a:r>
          </a:p>
          <a:p>
            <a:r>
              <a:rPr lang="da-DK" dirty="0"/>
              <a:t>Forebyggende for sekundære komplikationer</a:t>
            </a:r>
          </a:p>
          <a:p>
            <a:r>
              <a:rPr lang="da-DK" dirty="0"/>
              <a:t>Udnytter muligheder i hjemme og lokalområde</a:t>
            </a:r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A9A549-DC49-A04B-A6A5-ACAE7747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pic>
        <p:nvPicPr>
          <p:cNvPr id="6" name="447590361_7333143013475333_1420369243819727367_n">
            <a:hlinkClick r:id="" action="ppaction://media"/>
            <a:extLst>
              <a:ext uri="{FF2B5EF4-FFF2-40B4-BE49-F238E27FC236}">
                <a16:creationId xmlns:a16="http://schemas.microsoft.com/office/drawing/2014/main" id="{2F716708-0DF7-D639-770D-D7A8150E9B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5248" y="1465006"/>
            <a:ext cx="2901440" cy="51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6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Hjemmetræning – det kompetente netværk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3EF1BF-26C0-C08E-87F6-351FFBA37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Ressource afdækning i netværk</a:t>
            </a:r>
          </a:p>
          <a:p>
            <a:pPr lvl="1"/>
            <a:r>
              <a:rPr lang="da-DK" dirty="0"/>
              <a:t>Forældre og netværk gøres kompetente</a:t>
            </a:r>
          </a:p>
          <a:p>
            <a:pPr lvl="1"/>
            <a:r>
              <a:rPr lang="da-DK" dirty="0"/>
              <a:t>Tæt sparring med fagpersoner</a:t>
            </a:r>
          </a:p>
          <a:p>
            <a:r>
              <a:rPr lang="da-DK" dirty="0"/>
              <a:t>Ressourceopbyggende på individ niveau</a:t>
            </a:r>
          </a:p>
          <a:p>
            <a:r>
              <a:rPr lang="da-DK" dirty="0"/>
              <a:t>Ressourceskabende for familien gennem øgede muligheder</a:t>
            </a:r>
          </a:p>
          <a:p>
            <a:r>
              <a:rPr lang="da-DK" dirty="0"/>
              <a:t>Øger fornemmelse af oplevet handlekompetence, da relevant i hverdagen</a:t>
            </a:r>
          </a:p>
          <a:p>
            <a:r>
              <a:rPr lang="da-DK" dirty="0"/>
              <a:t>Modstandsdygtighed gennem ressourceopbygning 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A9A549-DC49-A04B-A6A5-ACAE7747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9C86236-688B-93E9-F6A9-8772843C2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671" y="1300911"/>
            <a:ext cx="1542332" cy="231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22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</TotalTime>
  <Words>404</Words>
  <Application>Microsoft Office PowerPoint</Application>
  <PresentationFormat>Widescreen</PresentationFormat>
  <Paragraphs>75</Paragraphs>
  <Slides>10</Slides>
  <Notes>0</Notes>
  <HiddenSlides>0</HiddenSlides>
  <MMClips>6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Office-tema</vt:lpstr>
      <vt:lpstr>Læring og udvikling hos børn og unge med handicap</vt:lpstr>
      <vt:lpstr> Uligevægt i sociale forhold og sundhed</vt:lpstr>
      <vt:lpstr>Rummelighed og ligevægt  </vt:lpstr>
      <vt:lpstr>Stevns Tri 2024 –  børn med udfordringer og søskende</vt:lpstr>
      <vt:lpstr>Stevns tri 2024 - benefits</vt:lpstr>
      <vt:lpstr>Onlinecykling for unge og voksne med CP</vt:lpstr>
      <vt:lpstr>Onlinecykling for unge og voksne med CP</vt:lpstr>
      <vt:lpstr>Hjemmetræning – individuelt designet</vt:lpstr>
      <vt:lpstr>Hjemmetræning – det kompetente netværk </vt:lpstr>
      <vt:lpstr>Kontakt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Læring og udvikling hos børn og unge med handicap</dc:title>
  <dc:creator>Henrik Kirk</dc:creator>
  <cp:lastModifiedBy>Karen Lerch</cp:lastModifiedBy>
  <cp:revision>3</cp:revision>
  <dcterms:created xsi:type="dcterms:W3CDTF">2024-06-03T08:12:31Z</dcterms:created>
  <dcterms:modified xsi:type="dcterms:W3CDTF">2024-06-05T10:10:05Z</dcterms:modified>
</cp:coreProperties>
</file>