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7" r:id="rId2"/>
    <p:sldId id="328" r:id="rId3"/>
    <p:sldId id="443" r:id="rId4"/>
    <p:sldId id="507" r:id="rId5"/>
    <p:sldId id="422" r:id="rId6"/>
    <p:sldId id="437" r:id="rId7"/>
    <p:sldId id="438" r:id="rId8"/>
    <p:sldId id="439" r:id="rId9"/>
    <p:sldId id="440" r:id="rId10"/>
    <p:sldId id="441" r:id="rId11"/>
    <p:sldId id="452" r:id="rId12"/>
    <p:sldId id="508" r:id="rId13"/>
    <p:sldId id="509" r:id="rId14"/>
    <p:sldId id="510" r:id="rId15"/>
    <p:sldId id="511" r:id="rId16"/>
    <p:sldId id="512" r:id="rId17"/>
    <p:sldId id="514" r:id="rId18"/>
    <p:sldId id="513" r:id="rId19"/>
    <p:sldId id="515" r:id="rId20"/>
    <p:sldId id="517" r:id="rId21"/>
    <p:sldId id="516" r:id="rId22"/>
    <p:sldId id="451" r:id="rId23"/>
    <p:sldId id="450" r:id="rId24"/>
    <p:sldId id="448" r:id="rId2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6" autoAdjust="0"/>
    <p:restoredTop sz="94660"/>
  </p:normalViewPr>
  <p:slideViewPr>
    <p:cSldViewPr snapToGrid="0">
      <p:cViewPr varScale="1">
        <p:scale>
          <a:sx n="50" d="100"/>
          <a:sy n="50" d="100"/>
        </p:scale>
        <p:origin x="3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Qivioq Løvstrøm" userId="d3e468aa-b230-4716-99a4-15297e859938" providerId="ADAL" clId="{4F35DB29-5B44-4BC6-B7EC-5D6B28701615}"/>
    <pc:docChg chg="custSel modSld">
      <pc:chgData name="Qivioq Løvstrøm" userId="d3e468aa-b230-4716-99a4-15297e859938" providerId="ADAL" clId="{4F35DB29-5B44-4BC6-B7EC-5D6B28701615}" dt="2026-09-07T21:20:58.992" v="189" actId="20577"/>
      <pc:docMkLst>
        <pc:docMk/>
      </pc:docMkLst>
      <pc:sldChg chg="modSp mod">
        <pc:chgData name="Qivioq Løvstrøm" userId="d3e468aa-b230-4716-99a4-15297e859938" providerId="ADAL" clId="{4F35DB29-5B44-4BC6-B7EC-5D6B28701615}" dt="2026-09-07T21:07:57.143" v="161" actId="27636"/>
        <pc:sldMkLst>
          <pc:docMk/>
          <pc:sldMk cId="535340897" sldId="510"/>
        </pc:sldMkLst>
        <pc:spChg chg="mod">
          <ac:chgData name="Qivioq Løvstrøm" userId="d3e468aa-b230-4716-99a4-15297e859938" providerId="ADAL" clId="{4F35DB29-5B44-4BC6-B7EC-5D6B28701615}" dt="2026-09-07T21:07:57.143" v="161" actId="27636"/>
          <ac:spMkLst>
            <pc:docMk/>
            <pc:sldMk cId="535340897" sldId="510"/>
            <ac:spMk id="7" creationId="{FEC59E87-584F-A8D2-F32A-A62B7928E2F9}"/>
          </ac:spMkLst>
        </pc:spChg>
      </pc:sldChg>
      <pc:sldChg chg="modSp mod">
        <pc:chgData name="Qivioq Løvstrøm" userId="d3e468aa-b230-4716-99a4-15297e859938" providerId="ADAL" clId="{4F35DB29-5B44-4BC6-B7EC-5D6B28701615}" dt="2026-09-07T21:20:58.992" v="189" actId="20577"/>
        <pc:sldMkLst>
          <pc:docMk/>
          <pc:sldMk cId="2992376008" sldId="513"/>
        </pc:sldMkLst>
        <pc:spChg chg="mod">
          <ac:chgData name="Qivioq Løvstrøm" userId="d3e468aa-b230-4716-99a4-15297e859938" providerId="ADAL" clId="{4F35DB29-5B44-4BC6-B7EC-5D6B28701615}" dt="2026-09-07T21:20:58.992" v="189" actId="20577"/>
          <ac:spMkLst>
            <pc:docMk/>
            <pc:sldMk cId="2992376008" sldId="513"/>
            <ac:spMk id="7" creationId="{DDB15E82-086F-E25A-11B9-86C2BA1CF1D7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F5372A-ACE4-4965-8808-B5DE07E85F52}" type="datetimeFigureOut">
              <a:rPr lang="da-DK" smtClean="0"/>
              <a:t>07-09-2026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D612CA-4F87-482E-843A-5753333D840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05191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ilioq.gl/media/esuoqnaf/tilioq-henv-analyse-2023-da.pdf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38905B-5CCF-4BF9-A552-529D963D957F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205329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>
              <a:effectLst/>
            </a:endParaRP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E10DCC-C605-4C89-B249-3494FBCFD42E}" type="slidenum">
              <a:rPr kumimoji="0" 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da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9115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6978CB-C556-9180-699A-104B8FF261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D0F3CF2D-BB93-2601-B298-9539E09B1F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66D24618-C2CC-81E4-EA04-DC801FD430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Tilioq (2024). </a:t>
            </a:r>
            <a:r>
              <a:rPr lang="da-DK" sz="12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3"/>
              </a:rPr>
              <a:t>Et uanstændigt liv - Analyse af Tilioqs borgerhenvendelser fra 2023</a:t>
            </a:r>
            <a:r>
              <a:rPr lang="da-DK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Tilioq. Kolofon.</a:t>
            </a:r>
            <a:endParaRPr lang="da-DK" dirty="0">
              <a:effectLst/>
            </a:endParaRPr>
          </a:p>
          <a:p>
            <a:endParaRPr lang="da-DK" dirty="0"/>
          </a:p>
          <a:p>
            <a:r>
              <a:rPr lang="da-DK" sz="12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 Forenede Nationer (2008). </a:t>
            </a:r>
            <a:r>
              <a:rPr lang="da-DK" sz="1200" i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Konvention om rettigheder for Personer med handicap og tillægsprotokol</a:t>
            </a:r>
            <a:r>
              <a:rPr lang="da-DK" sz="12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Det Centrale </a:t>
            </a:r>
            <a:r>
              <a:rPr lang="da-DK" sz="12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Handicapråd</a:t>
            </a:r>
            <a:r>
              <a:rPr lang="da-DK" sz="12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</a:p>
          <a:p>
            <a:endParaRPr lang="da-DK" sz="1200" dirty="0">
              <a:effectLst/>
              <a:latin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nb-NO" sz="12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Jonsson, A. I. H., &amp; Frederiksen, K. L. (2018). </a:t>
            </a:r>
            <a:r>
              <a:rPr lang="nb-NO" sz="1200" i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Inuit </a:t>
            </a:r>
            <a:r>
              <a:rPr lang="nb-NO" sz="1200" i="1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Innarluutillit</a:t>
            </a:r>
            <a:r>
              <a:rPr lang="nb-NO" sz="1200" i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nb-NO" sz="1200" i="1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Pisinnaatitaaffii</a:t>
            </a:r>
            <a:r>
              <a:rPr lang="nb-NO" sz="1200" i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nb-NO" sz="1200" i="1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pillugit</a:t>
            </a:r>
            <a:r>
              <a:rPr lang="nb-NO" sz="1200" i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nb-NO" sz="1200" i="1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Naalagaaffiit</a:t>
            </a:r>
            <a:r>
              <a:rPr lang="nb-NO" sz="1200" i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nb-NO" sz="1200" i="1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Peqatigiit</a:t>
            </a:r>
            <a:r>
              <a:rPr lang="nb-NO" sz="1200" i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nb-NO" sz="1200" i="1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Isumaqatigiissutaat</a:t>
            </a:r>
            <a:r>
              <a:rPr lang="nb-NO" sz="1200" i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</a:t>
            </a:r>
            <a:r>
              <a:rPr lang="nb-NO" sz="1200" i="1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Atuaruminarsagaq</a:t>
            </a:r>
            <a:r>
              <a:rPr lang="nb-NO" sz="1200" i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= FNs </a:t>
            </a:r>
            <a:r>
              <a:rPr lang="nb-NO" sz="1200" i="1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Konvention</a:t>
            </a:r>
            <a:r>
              <a:rPr lang="nb-NO" sz="1200" i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om </a:t>
            </a:r>
            <a:r>
              <a:rPr lang="nb-NO" sz="1200" i="1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Rettigheder</a:t>
            </a:r>
            <a:r>
              <a:rPr lang="nb-NO" sz="1200" i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for Personer Med Handicap</a:t>
            </a:r>
            <a:r>
              <a:rPr lang="nb-NO" sz="12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Tilioq. </a:t>
            </a:r>
            <a:endParaRPr lang="da-DK" dirty="0">
              <a:effectLst/>
            </a:endParaRPr>
          </a:p>
          <a:p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7215B350-5A30-07FD-D1C1-66E0ECAEED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3C330C-460A-4F22-91F0-8ED275511CD4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392006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6978CB-C556-9180-699A-104B8FF261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D0F3CF2D-BB93-2601-B298-9539E09B1F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66D24618-C2CC-81E4-EA04-DC801FD430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7215B350-5A30-07FD-D1C1-66E0ECAEED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3C330C-460A-4F22-91F0-8ED275511CD4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656947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>
                <a:effectLst/>
              </a:rPr>
              <a:t>Information fra: https://www.tilioq.gl/om-tilioq/</a:t>
            </a:r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3C330C-460A-4F22-91F0-8ED275511CD4}" type="slidenum">
              <a:rPr lang="da-DK" smtClean="0"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10558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AEA9B5-D5F3-7B2F-86B2-0036AEE8B4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61E2CEF2-F932-E201-4CEE-3A191F8D69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234D88DC-187C-FE58-A4FE-7C3681A104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>
                <a:effectLst/>
              </a:rPr>
              <a:t>Information fra: https://www.tilioq.gl/om-tilioq/</a:t>
            </a:r>
          </a:p>
          <a:p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01D81638-EA7F-CF88-A552-0E770F0ADD9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3C330C-460A-4F22-91F0-8ED275511CD4}" type="slidenum">
              <a:rPr lang="da-DK" smtClean="0"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423965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>
                <a:effectLst/>
              </a:rPr>
              <a:t>Information fra: https://www.tilioq.gl/om-tilioq/</a:t>
            </a:r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3C330C-460A-4F22-91F0-8ED275511CD4}" type="slidenum">
              <a:rPr lang="da-DK" smtClean="0"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830991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F6F91C-AF3C-14BE-F926-E5D5EB685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627AA4F4-40FB-BF86-08D3-F77AB7686F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05EA89E1-405E-C6EA-09EC-3EF2453E0A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>
                <a:effectLst/>
              </a:rPr>
              <a:t>Information fra: https://www.tilioq.gl/om-tilioq/</a:t>
            </a:r>
          </a:p>
          <a:p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BCC016EE-5E59-1077-4947-9110CD9B39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3C330C-460A-4F22-91F0-8ED275511CD4}" type="slidenum">
              <a:rPr lang="da-DK" smtClean="0"/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719238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>
                <a:effectLst/>
              </a:rPr>
              <a:t>Information fra: https://www.tilioq.gl/om-tilioq/</a:t>
            </a:r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3C330C-460A-4F22-91F0-8ED275511CD4}" type="slidenum">
              <a:rPr lang="da-DK" smtClean="0"/>
              <a:t>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959714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D6C821-CA2F-4149-F049-365A92FEAE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6043512B-2BA2-2189-C9C9-98D2263FA2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057E0F82-1217-0A8A-25E1-393F1097B4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>
                <a:effectLst/>
              </a:rPr>
              <a:t>Information fra: https://www.tilioq.gl/om-tilioq/ </a:t>
            </a:r>
          </a:p>
          <a:p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97956B0E-52F3-A1AD-BDF9-9D5E870C3B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3C330C-460A-4F22-91F0-8ED275511CD4}" type="slidenum">
              <a:rPr lang="da-DK" smtClean="0"/>
              <a:t>10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073303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C3B651-D417-DC70-79A1-94FDC302B5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A2939D72-3E6C-0D35-C4A5-F261186D69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479AF2DA-1CA2-3A74-4E69-D378DB8B8A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>
              <a:effectLst/>
            </a:endParaRPr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40E2FA95-5268-45C1-365C-C38386B9CD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E10DCC-C605-4C89-B249-3494FBCFD42E}" type="slidenum">
              <a:rPr lang="da-DK" smtClean="0"/>
              <a:t>24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241615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C3759B-D626-F8FF-6AB3-ACE631F3E5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E923943C-99BE-92A8-9051-37A6412A76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10BD46D-51D5-3F78-D50C-ADA459C6E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F040B-605E-4A5B-9FCA-7B1E4E720540}" type="datetimeFigureOut">
              <a:rPr lang="da-DK" smtClean="0"/>
              <a:t>07-09-2026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5074B30-C656-9D23-AEFB-797FBEE5E1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8CF6204-86DE-930E-F5C9-BA3940F09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C913A-468F-4CC7-9975-86B98529229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34956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5E3E2AF-A169-252A-3BCC-FC9FDB9B78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7A497D1-52D8-E6E3-507E-68A7D40EC4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EE35AC9-F663-A61B-C641-EE68E7601D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F040B-605E-4A5B-9FCA-7B1E4E720540}" type="datetimeFigureOut">
              <a:rPr lang="da-DK" smtClean="0"/>
              <a:t>07-09-2026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40179D1-BC8C-EC0A-BA3B-099954F46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5D918EB-3324-383F-2500-9FE1DFB36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C913A-468F-4CC7-9975-86B98529229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467224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9620DB5-1B3B-E26F-352B-37B565A6E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E7EECA1C-7B25-DB2C-7029-9E43192314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A61B64A-3FA7-EF18-04F1-166C932D63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F040B-605E-4A5B-9FCA-7B1E4E720540}" type="datetimeFigureOut">
              <a:rPr lang="da-DK" smtClean="0"/>
              <a:t>07-09-2026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54B45EA-0927-223E-81E7-B0C673AD0E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95640BD-9A5F-BBA0-39E1-832C2C391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C913A-468F-4CC7-9975-86B98529229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723144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1BDF20-6831-77F1-5A06-C98CC4DE1D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41DE1DD-FF01-64B4-31AC-E67692FD73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3C147157-1775-8185-F2CA-06E62B8BA6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2B70909D-0D91-93AB-5090-783B0B98FD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F040B-605E-4A5B-9FCA-7B1E4E720540}" type="datetimeFigureOut">
              <a:rPr lang="da-DK" smtClean="0"/>
              <a:t>07-09-2026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D7295C60-8AD6-D4D5-73B1-1402E1D8A8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5453324A-9FA2-F2C0-EE6B-1847824AE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C913A-468F-4CC7-9975-86B98529229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04333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3299C74-7601-A218-EEDB-94FF654214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6850B833-23E0-43C5-BF37-BBB4F92BEB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6B402F03-B559-EEF4-8558-7A11B37940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576B1CC2-06A5-700D-5F0F-94A6548DD27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7EB74A83-2B9A-BD85-161D-366F8E39F5B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11AF9577-2827-4BF9-E1A3-B5CD023D6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F040B-605E-4A5B-9FCA-7B1E4E720540}" type="datetimeFigureOut">
              <a:rPr lang="da-DK" smtClean="0"/>
              <a:t>07-09-2026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5BB40526-65F2-6DC2-2145-3B50A66BFC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EFC7B8D3-F01E-DBC7-7184-3C5271A0CF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C913A-468F-4CC7-9975-86B98529229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77752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24C2B9-4D3E-AEC7-61D9-36A07CEBDB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1F756E3D-F71D-259B-1A50-0A174CFC71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F040B-605E-4A5B-9FCA-7B1E4E720540}" type="datetimeFigureOut">
              <a:rPr lang="da-DK" smtClean="0"/>
              <a:t>07-09-2026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2D80326A-0EA1-4A34-5D9D-27AC55FE4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36FA39D8-EE3C-71E4-9EE8-C01A164892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C913A-468F-4CC7-9975-86B98529229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794218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88FD3F16-7AAE-480B-E671-AF4B3D328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F040B-605E-4A5B-9FCA-7B1E4E720540}" type="datetimeFigureOut">
              <a:rPr lang="da-DK" smtClean="0"/>
              <a:t>07-09-2026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4B890331-3873-1C03-0778-421767A0B1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A639E5A6-4764-8D8B-A6AF-418A105D4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C913A-468F-4CC7-9975-86B98529229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554003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7486A0B-7EF1-1342-7265-8014466FA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2D833AE-C92A-FA35-EDC2-5064C79EBB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24BA2CFA-C922-E00E-8FCD-324E73E3E3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0F6BF2B3-F623-95BE-DB60-344552C344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F040B-605E-4A5B-9FCA-7B1E4E720540}" type="datetimeFigureOut">
              <a:rPr lang="da-DK" smtClean="0"/>
              <a:t>07-09-2026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718597F0-8B72-9A86-6359-A961B2D85B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62F0CD4A-5871-E3EA-FFAC-5B33FF5CE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C913A-468F-4CC7-9975-86B98529229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958411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E1F84B-220E-02BA-F952-049D66AB05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D14D3C4D-8B00-D31B-E934-7B7642F0F7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8B492D30-8982-5234-5D38-DE31185CB1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6C137EE0-34CE-B5DF-C67D-32267226D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F040B-605E-4A5B-9FCA-7B1E4E720540}" type="datetimeFigureOut">
              <a:rPr lang="da-DK" smtClean="0"/>
              <a:t>07-09-2026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E702876E-1643-D096-5D01-5428F8EFE7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7B71FCC0-E5E5-F390-713C-FD4EC150D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C913A-468F-4CC7-9975-86B98529229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887428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B20C43F-6AAD-CFF5-2828-25390BC77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78C18D1A-5382-D21C-42D9-EDAC85D667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7A9D6A5-7767-ADFF-0125-DD9080FF79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F040B-605E-4A5B-9FCA-7B1E4E720540}" type="datetimeFigureOut">
              <a:rPr lang="da-DK" smtClean="0"/>
              <a:t>07-09-2026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458C35E-25D8-EFA6-3F14-B7C9A776B8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48D2492-4253-6FCA-3619-B5A2DE2B3E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C913A-468F-4CC7-9975-86B98529229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683564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CA72E51D-CFD7-E10F-9D87-48F15D5908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53A2910E-3722-56E3-AD8A-E779216CE4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138A2BC-39BB-CF55-1605-FD3A79617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F040B-605E-4A5B-9FCA-7B1E4E720540}" type="datetimeFigureOut">
              <a:rPr lang="da-DK" smtClean="0"/>
              <a:t>07-09-2026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2692FCC-8764-4D34-EE28-D75D3F669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F3EE201-50DC-9584-1753-CE1BA70FCF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C913A-468F-4CC7-9975-86B98529229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45087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22AC831B-4A65-FD75-8ECC-972A10DBD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0256636C-8F9A-DA54-ACE4-492473B926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F6C62EC-0190-1DD1-FDF8-D71D24D3B7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C5F040B-605E-4A5B-9FCA-7B1E4E720540}" type="datetimeFigureOut">
              <a:rPr lang="da-DK" smtClean="0"/>
              <a:t>07-09-2026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27BED29-9EEC-3178-CB16-FF17630722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4A94723-1F02-A368-F4D8-2B8286A48E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C7C913A-468F-4CC7-9975-86B98529229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59155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svg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lede 7">
            <a:extLst>
              <a:ext uri="{FF2B5EF4-FFF2-40B4-BE49-F238E27FC236}">
                <a16:creationId xmlns:a16="http://schemas.microsoft.com/office/drawing/2014/main" id="{C48931F9-DEA5-A708-5C4F-26F488FEDBB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92278F"/>
              </a:clrFrom>
              <a:clrTo>
                <a:srgbClr val="92278F">
                  <a:alpha val="0"/>
                </a:srgbClr>
              </a:clrTo>
            </a:clrChange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93933"/>
            <a:ext cx="12192000" cy="1336486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92318C3B-C7FB-D157-96DF-B758B4EA0B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2184" y="2235200"/>
            <a:ext cx="11907631" cy="2387600"/>
          </a:xfrm>
        </p:spPr>
        <p:txBody>
          <a:bodyPr>
            <a:normAutofit/>
          </a:bodyPr>
          <a:lstStyle/>
          <a:p>
            <a:pPr algn="l"/>
            <a:r>
              <a:rPr lang="kl-GL" noProof="0" dirty="0">
                <a:solidFill>
                  <a:srgbClr val="002060"/>
                </a:solidFill>
              </a:rPr>
              <a:t>Tilioqs seminar 2026</a:t>
            </a:r>
            <a:br>
              <a:rPr lang="kl-GL" noProof="0" dirty="0">
                <a:solidFill>
                  <a:srgbClr val="002060"/>
                </a:solidFill>
              </a:rPr>
            </a:br>
            <a:r>
              <a:rPr lang="kl-GL" sz="4800" noProof="0" dirty="0">
                <a:solidFill>
                  <a:srgbClr val="002060"/>
                </a:solidFill>
              </a:rPr>
              <a:t>Dialog om foreningsliv og støttemuligheder</a:t>
            </a:r>
            <a:br>
              <a:rPr lang="kl-GL" sz="5400" noProof="0" dirty="0">
                <a:solidFill>
                  <a:srgbClr val="002060"/>
                </a:solidFill>
              </a:rPr>
            </a:br>
            <a:r>
              <a:rPr lang="kl-GL" sz="4400" noProof="0" dirty="0">
                <a:solidFill>
                  <a:srgbClr val="002060"/>
                </a:solidFill>
              </a:rPr>
              <a:t>12.09.2026</a:t>
            </a:r>
            <a:endParaRPr lang="kl-GL" noProof="0" dirty="0">
              <a:solidFill>
                <a:srgbClr val="002060"/>
              </a:solidFill>
            </a:endParaRPr>
          </a:p>
        </p:txBody>
      </p:sp>
      <p:pic>
        <p:nvPicPr>
          <p:cNvPr id="12" name="Billede 11" descr="Et billede, der indeholder Grafik, tegneserie, clipart, grafisk design&#10;&#10;AI-genereret indhold kan være ukorrekt.">
            <a:extLst>
              <a:ext uri="{FF2B5EF4-FFF2-40B4-BE49-F238E27FC236}">
                <a16:creationId xmlns:a16="http://schemas.microsoft.com/office/drawing/2014/main" id="{75EF9BCB-1C0C-09C0-BD87-E9C5327010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1241" y="271419"/>
            <a:ext cx="3176390" cy="2114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8628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5D69BB0-7EFD-4988-A104-9122A25E3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860" y="726781"/>
            <a:ext cx="8896765" cy="944857"/>
          </a:xfrm>
        </p:spPr>
        <p:txBody>
          <a:bodyPr>
            <a:normAutofit/>
          </a:bodyPr>
          <a:lstStyle/>
          <a:p>
            <a:r>
              <a:rPr lang="da-DK" sz="4800" spc="300" dirty="0">
                <a:solidFill>
                  <a:srgbClr val="002060"/>
                </a:solidFill>
              </a:rPr>
              <a:t>Dagsorden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D700DC70-DD55-4538-8AC7-21274CAEF6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94602" y="586001"/>
            <a:ext cx="1517081" cy="899575"/>
          </a:xfrm>
          <a:prstGeom prst="rect">
            <a:avLst/>
          </a:prstGeom>
        </p:spPr>
      </p:pic>
      <p:sp>
        <p:nvSpPr>
          <p:cNvPr id="10" name="Tekstfelt 9">
            <a:extLst>
              <a:ext uri="{FF2B5EF4-FFF2-40B4-BE49-F238E27FC236}">
                <a16:creationId xmlns:a16="http://schemas.microsoft.com/office/drawing/2014/main" id="{E1DC6F51-1552-4011-82E0-BD59F80A3B94}"/>
              </a:ext>
            </a:extLst>
          </p:cNvPr>
          <p:cNvSpPr txBox="1">
            <a:spLocks noChangeAspect="1"/>
          </p:cNvSpPr>
          <p:nvPr/>
        </p:nvSpPr>
        <p:spPr>
          <a:xfrm>
            <a:off x="2912757" y="2316454"/>
            <a:ext cx="8896765" cy="394334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da-DK" sz="2400" b="0" i="0" u="none" strike="noStrike" kern="1200" cap="none" spc="300" normalizeH="0" baseline="0" noProof="0" dirty="0">
                <a:ln>
                  <a:noFill/>
                </a:ln>
                <a:solidFill>
                  <a:srgbClr val="28235D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Handicap 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da-DK" sz="2400" b="0" i="0" u="none" strike="noStrike" kern="1200" cap="none" spc="300" normalizeH="0" baseline="0" noProof="0" dirty="0">
                <a:ln>
                  <a:noFill/>
                </a:ln>
                <a:solidFill>
                  <a:srgbClr val="28235D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Tilioq og </a:t>
            </a:r>
            <a:r>
              <a:rPr lang="da-DK" sz="2400" spc="300" dirty="0">
                <a:solidFill>
                  <a:srgbClr val="28235D"/>
                </a:solidFill>
                <a:latin typeface="Aptos" panose="02110004020202020204"/>
              </a:rPr>
              <a:t>Handicapkonventionen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lang="da-DK" sz="2400" spc="300" dirty="0">
                <a:solidFill>
                  <a:srgbClr val="28235D"/>
                </a:solidFill>
                <a:latin typeface="Aptos" panose="02110004020202020204"/>
              </a:rPr>
              <a:t>Foreningsliv</a:t>
            </a:r>
            <a:endParaRPr lang="da-DK" dirty="0">
              <a:solidFill>
                <a:prstClr val="black"/>
              </a:solidFill>
              <a:latin typeface="Aptos" panose="02110004020202020204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lang="da-DK" sz="2400" spc="300" dirty="0">
                <a:solidFill>
                  <a:srgbClr val="002060"/>
                </a:solidFill>
                <a:latin typeface="Aptos" panose="02110004020202020204"/>
              </a:rPr>
              <a:t>Støttemuligheder</a:t>
            </a: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da-DK" sz="2400" spc="300" dirty="0">
              <a:solidFill>
                <a:srgbClr val="002060"/>
              </a:solidFill>
              <a:latin typeface="Aptos" panose="02110004020202020204"/>
            </a:endParaRPr>
          </a:p>
        </p:txBody>
      </p:sp>
      <p:pic>
        <p:nvPicPr>
          <p:cNvPr id="13" name="Grafik 12" descr="Skriveplade afkrydset kontur">
            <a:extLst>
              <a:ext uri="{FF2B5EF4-FFF2-40B4-BE49-F238E27FC236}">
                <a16:creationId xmlns:a16="http://schemas.microsoft.com/office/drawing/2014/main" id="{A8C46060-FF09-4E9F-B756-13A9CF2ABF2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131544" y="1839602"/>
            <a:ext cx="3392033" cy="3392033"/>
          </a:xfrm>
          <a:prstGeom prst="rect">
            <a:avLst/>
          </a:prstGeom>
        </p:spPr>
      </p:pic>
      <p:sp>
        <p:nvSpPr>
          <p:cNvPr id="3" name="Pladsholder til slidenummer 2">
            <a:extLst>
              <a:ext uri="{FF2B5EF4-FFF2-40B4-BE49-F238E27FC236}">
                <a16:creationId xmlns:a16="http://schemas.microsoft.com/office/drawing/2014/main" id="{801452F2-487C-F631-D8EC-240EDEAE3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9A2D43-8E90-4CFD-AF4B-4DB50281CD95}" type="slidenum">
              <a:rPr kumimoji="0" 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da-DK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ECF1A775-6AA7-3A19-B5C0-64F0F9B7165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35000"/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72983"/>
            <a:ext cx="12192000" cy="1348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5616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4EDA77-5699-9933-9E1A-DBD9C3C8DA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7916BEE2-E400-8913-E5F5-351FFDE4A0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94602" y="586001"/>
            <a:ext cx="1517081" cy="899575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C15470BF-D002-1F56-6C65-B9EEC3C72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rgbClr val="002060"/>
                </a:solidFill>
              </a:rPr>
              <a:t>Handicap</a:t>
            </a:r>
          </a:p>
        </p:txBody>
      </p:sp>
      <p:sp>
        <p:nvSpPr>
          <p:cNvPr id="5" name="Pladsholder til slidenummer 2">
            <a:extLst>
              <a:ext uri="{FF2B5EF4-FFF2-40B4-BE49-F238E27FC236}">
                <a16:creationId xmlns:a16="http://schemas.microsoft.com/office/drawing/2014/main" id="{11D04892-3E86-8CB5-365B-7D3EE50C1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9A2D43-8E90-4CFD-AF4B-4DB50281CD95}" type="slidenum">
              <a:rPr kumimoji="0" 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da-DK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Pladsholder til indhold 6">
            <a:extLst>
              <a:ext uri="{FF2B5EF4-FFF2-40B4-BE49-F238E27FC236}">
                <a16:creationId xmlns:a16="http://schemas.microsoft.com/office/drawing/2014/main" id="{CBCD4C35-6848-4580-FE78-5E3A4E758D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48682" y="1825625"/>
            <a:ext cx="8405117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da-DK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da-DK" dirty="0">
                <a:solidFill>
                  <a:srgbClr val="002060"/>
                </a:solidFill>
              </a:rPr>
              <a:t>Et medfødt handicap</a:t>
            </a:r>
          </a:p>
          <a:p>
            <a:pPr marL="0" indent="0">
              <a:buNone/>
            </a:pPr>
            <a:endParaRPr lang="da-DK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da-DK" dirty="0">
                <a:solidFill>
                  <a:srgbClr val="002060"/>
                </a:solidFill>
              </a:rPr>
              <a:t>Pludselig handicap </a:t>
            </a:r>
          </a:p>
          <a:p>
            <a:pPr marL="0" indent="0">
              <a:buNone/>
            </a:pPr>
            <a:endParaRPr lang="da-DK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da-DK" dirty="0">
                <a:solidFill>
                  <a:srgbClr val="002060"/>
                </a:solidFill>
              </a:rPr>
              <a:t>Handicap ifm. ældning + at ældes med handicap</a:t>
            </a:r>
          </a:p>
          <a:p>
            <a:pPr marL="0" indent="0">
              <a:buNone/>
            </a:pPr>
            <a:endParaRPr lang="da-DK" dirty="0">
              <a:solidFill>
                <a:srgbClr val="002060"/>
              </a:solidFill>
            </a:endParaRPr>
          </a:p>
        </p:txBody>
      </p:sp>
      <p:pic>
        <p:nvPicPr>
          <p:cNvPr id="9" name="Grafik 8" descr="Kravlende baby med massiv udfyldning">
            <a:extLst>
              <a:ext uri="{FF2B5EF4-FFF2-40B4-BE49-F238E27FC236}">
                <a16:creationId xmlns:a16="http://schemas.microsoft.com/office/drawing/2014/main" id="{CE9F2397-4DF5-3C8C-48C0-E5FA2D9E7FA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8445" y="2088223"/>
            <a:ext cx="914400" cy="914400"/>
          </a:xfrm>
          <a:prstGeom prst="rect">
            <a:avLst/>
          </a:prstGeom>
        </p:spPr>
      </p:pic>
      <p:pic>
        <p:nvPicPr>
          <p:cNvPr id="12" name="Grafik 11" descr="Kvinde med stok med massiv udfyldning">
            <a:extLst>
              <a:ext uri="{FF2B5EF4-FFF2-40B4-BE49-F238E27FC236}">
                <a16:creationId xmlns:a16="http://schemas.microsoft.com/office/drawing/2014/main" id="{396DBB1B-2D01-554C-3A4B-89ED71C1427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24164" y="4163602"/>
            <a:ext cx="914400" cy="914400"/>
          </a:xfrm>
          <a:prstGeom prst="rect">
            <a:avLst/>
          </a:prstGeom>
        </p:spPr>
      </p:pic>
      <p:pic>
        <p:nvPicPr>
          <p:cNvPr id="14" name="Grafik 13" descr="Slynge med massiv udfyldning">
            <a:extLst>
              <a:ext uri="{FF2B5EF4-FFF2-40B4-BE49-F238E27FC236}">
                <a16:creationId xmlns:a16="http://schemas.microsoft.com/office/drawing/2014/main" id="{988B04A8-6749-1916-F574-AD2E4E1810A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28445" y="313361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9201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4EDA77-5699-9933-9E1A-DBD9C3C8DA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7916BEE2-E400-8913-E5F5-351FFDE4A0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94602" y="586001"/>
            <a:ext cx="1517081" cy="899575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C15470BF-D002-1F56-6C65-B9EEC3C72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l-GL" noProof="0" dirty="0">
                <a:solidFill>
                  <a:srgbClr val="002060"/>
                </a:solidFill>
              </a:rPr>
              <a:t>Typer af handicap</a:t>
            </a:r>
          </a:p>
        </p:txBody>
      </p:sp>
      <p:sp>
        <p:nvSpPr>
          <p:cNvPr id="5" name="Pladsholder til slidenummer 2">
            <a:extLst>
              <a:ext uri="{FF2B5EF4-FFF2-40B4-BE49-F238E27FC236}">
                <a16:creationId xmlns:a16="http://schemas.microsoft.com/office/drawing/2014/main" id="{11D04892-3E86-8CB5-365B-7D3EE50C1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9A2D43-8E90-4CFD-AF4B-4DB50281CD95}" type="slidenum">
              <a:rPr kumimoji="0" lang="kl-G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kl-GL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aphicFrame>
        <p:nvGraphicFramePr>
          <p:cNvPr id="4" name="Tabel 3">
            <a:extLst>
              <a:ext uri="{FF2B5EF4-FFF2-40B4-BE49-F238E27FC236}">
                <a16:creationId xmlns:a16="http://schemas.microsoft.com/office/drawing/2014/main" id="{8ADB9D7B-22C2-7216-EAB6-4958886D8736}"/>
              </a:ext>
            </a:extLst>
          </p:cNvPr>
          <p:cNvGraphicFramePr>
            <a:graphicFrameLocks noGrp="1"/>
          </p:cNvGraphicFramePr>
          <p:nvPr/>
        </p:nvGraphicFramePr>
        <p:xfrm>
          <a:off x="994060" y="1706452"/>
          <a:ext cx="9100542" cy="4250981"/>
        </p:xfrm>
        <a:graphic>
          <a:graphicData uri="http://schemas.openxmlformats.org/drawingml/2006/table">
            <a:tbl>
              <a:tblPr firstRow="1" bandRow="1">
                <a:tableStyleId>{D113A9D2-9D6B-4929-AA2D-F23B5EE8CBE7}</a:tableStyleId>
              </a:tblPr>
              <a:tblGrid>
                <a:gridCol w="4276241">
                  <a:extLst>
                    <a:ext uri="{9D8B030D-6E8A-4147-A177-3AD203B41FA5}">
                      <a16:colId xmlns:a16="http://schemas.microsoft.com/office/drawing/2014/main" val="3140558980"/>
                    </a:ext>
                  </a:extLst>
                </a:gridCol>
                <a:gridCol w="4824301">
                  <a:extLst>
                    <a:ext uri="{9D8B030D-6E8A-4147-A177-3AD203B41FA5}">
                      <a16:colId xmlns:a16="http://schemas.microsoft.com/office/drawing/2014/main" val="3621461878"/>
                    </a:ext>
                  </a:extLst>
                </a:gridCol>
              </a:tblGrid>
              <a:tr h="634682">
                <a:tc>
                  <a:txBody>
                    <a:bodyPr/>
                    <a:lstStyle/>
                    <a:p>
                      <a:r>
                        <a:rPr kumimoji="0" lang="kl-GL" sz="24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Fysisk handicap</a:t>
                      </a:r>
                      <a:endParaRPr lang="kl-GL" sz="2400" noProof="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l-GL" sz="24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Kognitivt handicap</a:t>
                      </a:r>
                      <a:endParaRPr kumimoji="0" lang="kl-GL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1801053"/>
                  </a:ext>
                </a:extLst>
              </a:tr>
              <a:tr h="1228644">
                <a:tc>
                  <a:txBody>
                    <a:bodyPr/>
                    <a:lstStyle/>
                    <a:p>
                      <a:r>
                        <a:rPr lang="da-DK" sz="2200" noProof="0" dirty="0"/>
                        <a:t>En langvarig eller varig kropslig</a:t>
                      </a:r>
                    </a:p>
                    <a:p>
                      <a:r>
                        <a:rPr lang="da-DK" sz="2200" noProof="0" dirty="0"/>
                        <a:t>funktionsnedsættelse, f.eks. en</a:t>
                      </a:r>
                    </a:p>
                    <a:p>
                      <a:r>
                        <a:rPr lang="da-DK" sz="2200" noProof="0" dirty="0"/>
                        <a:t>kørestolsbruger.</a:t>
                      </a:r>
                      <a:endParaRPr lang="kl-GL" sz="22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2200" noProof="0" dirty="0"/>
                        <a:t>En nedsat evne til at tænke, huske, lære, koncentrere sig og løse problemer. F.eks. udviklingshæmning</a:t>
                      </a:r>
                    </a:p>
                    <a:p>
                      <a:r>
                        <a:rPr lang="da-DK" sz="2200" noProof="0" dirty="0"/>
                        <a:t>Eller demens.</a:t>
                      </a:r>
                      <a:endParaRPr lang="kl-GL" sz="2200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1103489"/>
                  </a:ext>
                </a:extLst>
              </a:tr>
              <a:tr h="70884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l-GL" sz="24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Psykisk handicap</a:t>
                      </a:r>
                      <a:endParaRPr lang="kl-GL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l-GL" sz="2400" b="1" noProof="0" dirty="0"/>
                        <a:t>Sensorisk handicap</a:t>
                      </a:r>
                      <a:endParaRPr lang="kl-GL" sz="2400" b="0" i="0" u="none" strike="noStrike" baseline="0" noProof="0" dirty="0">
                        <a:solidFill>
                          <a:srgbClr val="FFFFFF"/>
                        </a:solidFill>
                        <a:latin typeface="Source Sans Pro" panose="020B0503030403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8312681"/>
                  </a:ext>
                </a:extLst>
              </a:tr>
              <a:tr h="1474896">
                <a:tc>
                  <a:txBody>
                    <a:bodyPr/>
                    <a:lstStyle/>
                    <a:p>
                      <a:r>
                        <a:rPr lang="kl-GL" sz="2200" noProof="0" dirty="0"/>
                        <a:t>En varig eller langvarig psykisk</a:t>
                      </a:r>
                    </a:p>
                    <a:p>
                      <a:r>
                        <a:rPr lang="kl-GL" sz="2200" noProof="0" dirty="0"/>
                        <a:t>eller kognitiv funktionsnedsættelse, f.eks. skizofreni, ADHD eller autisme.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2200" b="0" i="0" u="none" strike="noStrike" baseline="0" dirty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En varig nedsættelse af en eller flere sanser, som påvirker evnen til at opfatte omgivelserne. F.eks. syns- eller hørehandicap. </a:t>
                      </a:r>
                      <a:r>
                        <a:rPr lang="da-DK" sz="2400" b="0" i="0" u="none" strike="noStrike" baseline="0" dirty="0">
                          <a:solidFill>
                            <a:srgbClr val="1E1E1E"/>
                          </a:solidFill>
                          <a:latin typeface="Aptos" panose="020B0004020202020204" pitchFamily="34" charset="0"/>
                        </a:rPr>
                        <a:t>	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03299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87175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A6E31A-6A06-985D-F034-BCEBF9DE88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>
            <a:extLst>
              <a:ext uri="{FF2B5EF4-FFF2-40B4-BE49-F238E27FC236}">
                <a16:creationId xmlns:a16="http://schemas.microsoft.com/office/drawing/2014/main" id="{25E30026-8530-1176-B65B-7CE36FAD0E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94602" y="586001"/>
            <a:ext cx="1517081" cy="899575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7022F029-C07B-246E-B003-3DD399CAA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rgbClr val="002060"/>
                </a:solidFill>
              </a:rPr>
              <a:t>Tilioq og Handicaptalsmanden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1F3B9F4-3AB6-728A-A78D-CC31B17B9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77621"/>
            <a:ext cx="8507819" cy="3940210"/>
          </a:xfrm>
        </p:spPr>
        <p:txBody>
          <a:bodyPr/>
          <a:lstStyle/>
          <a:p>
            <a:pPr rtl="0">
              <a:buFont typeface="Wingdings" panose="05000000000000000000" pitchFamily="2" charset="2"/>
              <a:buChar char="§"/>
            </a:pPr>
            <a:r>
              <a:rPr lang="da-DK" sz="2400" b="0" i="0" u="none" strike="noStrike" kern="1200" baseline="0" dirty="0">
                <a:solidFill>
                  <a:srgbClr val="002060"/>
                </a:solidFill>
              </a:rPr>
              <a:t>Handicaptalsmandsinstitutionen Tilioq er en politisk uafhængig institution under Naalakkersuisut og har kontor i Sisimiut. </a:t>
            </a:r>
          </a:p>
          <a:p>
            <a:pPr rtl="0">
              <a:buFont typeface="Wingdings" panose="05000000000000000000" pitchFamily="2" charset="2"/>
              <a:buChar char="§"/>
            </a:pPr>
            <a:endParaRPr lang="da-DK" sz="2400" b="0" i="0" u="none" strike="noStrike" kern="1200" baseline="0" dirty="0">
              <a:solidFill>
                <a:srgbClr val="002060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da-DK" sz="2400" dirty="0">
                <a:solidFill>
                  <a:srgbClr val="002060"/>
                </a:solidFill>
              </a:rPr>
              <a:t>Tilioq blev etableret</a:t>
            </a:r>
            <a:r>
              <a:rPr lang="da-DK" sz="2400" b="0" i="0" u="none" strike="noStrike" kern="1200" baseline="0" dirty="0">
                <a:solidFill>
                  <a:srgbClr val="002060"/>
                </a:solidFill>
              </a:rPr>
              <a:t> ved Inatsisartutlov nr. 1 af 29. maj 2017 om Handicaptalsmand.</a:t>
            </a:r>
          </a:p>
          <a:p>
            <a:endParaRPr lang="da-DK" dirty="0"/>
          </a:p>
        </p:txBody>
      </p:sp>
      <p:sp>
        <p:nvSpPr>
          <p:cNvPr id="6" name="Pladsholder til slidenummer 2">
            <a:extLst>
              <a:ext uri="{FF2B5EF4-FFF2-40B4-BE49-F238E27FC236}">
                <a16:creationId xmlns:a16="http://schemas.microsoft.com/office/drawing/2014/main" id="{E2BDB7D3-6D2C-3352-A0E6-424696902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9A2D43-8E90-4CFD-AF4B-4DB50281CD95}" type="slidenum">
              <a:rPr kumimoji="0" 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da-DK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8" name="Billede 7" descr="Et billede, der indeholder clipart, kunst, illustration/afbildning, design&#10;&#10;AI-genereret indhold kan være ukorrekt.">
            <a:extLst>
              <a:ext uri="{FF2B5EF4-FFF2-40B4-BE49-F238E27FC236}">
                <a16:creationId xmlns:a16="http://schemas.microsoft.com/office/drawing/2014/main" id="{360DF3DD-659F-018B-878E-332252016A9B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1085" y="3429000"/>
            <a:ext cx="2015935" cy="2455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7596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7D1D3-34AB-7A80-457B-3786E19A60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>
            <a:extLst>
              <a:ext uri="{FF2B5EF4-FFF2-40B4-BE49-F238E27FC236}">
                <a16:creationId xmlns:a16="http://schemas.microsoft.com/office/drawing/2014/main" id="{616CDE3A-ABFB-51F1-A969-659EC3F064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94602" y="586001"/>
            <a:ext cx="1517081" cy="899575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E0321EF5-924F-DB06-1692-32BFE1969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rgbClr val="002060"/>
                </a:solidFill>
              </a:rPr>
              <a:t>Tilioq og Handicaptalsmanden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F563C67-DF26-B09F-518B-F62A99C4EB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77621"/>
            <a:ext cx="8773633" cy="3940210"/>
          </a:xfrm>
        </p:spPr>
        <p:txBody>
          <a:bodyPr/>
          <a:lstStyle/>
          <a:p>
            <a:pPr rtl="0">
              <a:buFont typeface="Wingdings" panose="05000000000000000000" pitchFamily="2" charset="2"/>
              <a:buChar char="§"/>
            </a:pPr>
            <a:r>
              <a:rPr lang="da-DK" sz="2400" b="0" i="0" u="none" strike="noStrike" kern="1200" baseline="0" dirty="0">
                <a:solidFill>
                  <a:srgbClr val="29235C"/>
                </a:solidFill>
              </a:rPr>
              <a:t>Tilioqs opgaver er lovbundne og skal sikre og fremme personer med handicaps interesser i samfundet med udgangspunkt i FN’s handicapkonvention.</a:t>
            </a:r>
          </a:p>
          <a:p>
            <a:pPr rtl="0">
              <a:buFont typeface="Wingdings" panose="05000000000000000000" pitchFamily="2" charset="2"/>
              <a:buChar char="§"/>
            </a:pPr>
            <a:endParaRPr kumimoji="0" lang="da-DK" sz="2400" b="0" i="0" u="none" strike="noStrike" kern="1200" cap="none" spc="0" normalizeH="0" baseline="0" noProof="0" dirty="0">
              <a:ln>
                <a:noFill/>
              </a:ln>
              <a:solidFill>
                <a:srgbClr val="29235C"/>
              </a:solidFill>
              <a:effectLst/>
              <a:uLnTx/>
              <a:uFillTx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da-DK" sz="2400" b="0" i="0" u="none" strike="noStrike" kern="1200" cap="none" spc="0" normalizeH="0" baseline="0" noProof="0" dirty="0">
                <a:ln>
                  <a:noFill/>
                </a:ln>
                <a:solidFill>
                  <a:srgbClr val="29235C"/>
                </a:solidFill>
                <a:effectLst/>
                <a:uLnTx/>
                <a:uFillTx/>
                <a:ea typeface="+mn-ea"/>
                <a:cs typeface="+mn-cs"/>
              </a:rPr>
              <a:t>Vi har et </a:t>
            </a:r>
            <a:r>
              <a:rPr lang="da-DK" sz="2400" dirty="0">
                <a:solidFill>
                  <a:srgbClr val="29235C"/>
                </a:solidFill>
              </a:rPr>
              <a:t>l</a:t>
            </a:r>
            <a:r>
              <a:rPr kumimoji="0" lang="da-DK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29235C"/>
                </a:solidFill>
                <a:effectLst/>
                <a:uLnTx/>
                <a:uFillTx/>
                <a:ea typeface="+mn-ea"/>
                <a:cs typeface="+mn-cs"/>
              </a:rPr>
              <a:t>ille</a:t>
            </a:r>
            <a:r>
              <a:rPr kumimoji="0" lang="da-DK" sz="2400" b="0" i="0" u="none" strike="noStrike" kern="1200" cap="none" spc="0" normalizeH="0" baseline="0" noProof="0" dirty="0">
                <a:ln>
                  <a:noFill/>
                </a:ln>
                <a:solidFill>
                  <a:srgbClr val="29235C"/>
                </a:solidFill>
                <a:effectLst/>
                <a:uLnTx/>
                <a:uFillTx/>
                <a:ea typeface="+mn-ea"/>
                <a:cs typeface="+mn-cs"/>
              </a:rPr>
              <a:t> sekretariat med 5</a:t>
            </a:r>
            <a:r>
              <a:rPr lang="da-DK" sz="2400" dirty="0">
                <a:solidFill>
                  <a:srgbClr val="29235C"/>
                </a:solidFill>
              </a:rPr>
              <a:t> m</a:t>
            </a:r>
            <a:r>
              <a:rPr kumimoji="0" lang="da-DK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29235C"/>
                </a:solidFill>
                <a:effectLst/>
                <a:uLnTx/>
                <a:uFillTx/>
                <a:ea typeface="+mn-ea"/>
                <a:cs typeface="+mn-cs"/>
              </a:rPr>
              <a:t>edarbejdere</a:t>
            </a:r>
            <a:r>
              <a:rPr kumimoji="0" lang="da-DK" sz="2400" b="0" i="0" u="none" strike="noStrike" kern="1200" cap="none" spc="0" normalizeH="0" baseline="0" noProof="0" dirty="0">
                <a:ln>
                  <a:noFill/>
                </a:ln>
                <a:solidFill>
                  <a:srgbClr val="29235C"/>
                </a:solidFill>
                <a:effectLst/>
                <a:uLnTx/>
                <a:uFillTx/>
                <a:ea typeface="+mn-ea"/>
                <a:cs typeface="+mn-cs"/>
              </a:rPr>
              <a:t> bosiddende i Sisimiut.</a:t>
            </a:r>
          </a:p>
          <a:p>
            <a:endParaRPr lang="da-DK" dirty="0"/>
          </a:p>
        </p:txBody>
      </p:sp>
      <p:sp>
        <p:nvSpPr>
          <p:cNvPr id="6" name="Pladsholder til slidenummer 2">
            <a:extLst>
              <a:ext uri="{FF2B5EF4-FFF2-40B4-BE49-F238E27FC236}">
                <a16:creationId xmlns:a16="http://schemas.microsoft.com/office/drawing/2014/main" id="{82AEDD4E-D041-2D45-7E1D-3F4406E03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9A2D43-8E90-4CFD-AF4B-4DB50281CD95}" type="slidenum">
              <a:rPr kumimoji="0" 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da-DK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9" name="Billede 8" descr="Et billede, der indeholder skærmbillede, Grafik, design&#10;&#10;AI-genereret indhold kan være ukorrekt.">
            <a:extLst>
              <a:ext uri="{FF2B5EF4-FFF2-40B4-BE49-F238E27FC236}">
                <a16:creationId xmlns:a16="http://schemas.microsoft.com/office/drawing/2014/main" id="{0BB9A65A-437B-456E-EAC2-17F294D873F5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5200" y="4223729"/>
            <a:ext cx="3953266" cy="1679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4971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CF2D00-C6B1-5388-912F-7EDD02461D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>
            <a:extLst>
              <a:ext uri="{FF2B5EF4-FFF2-40B4-BE49-F238E27FC236}">
                <a16:creationId xmlns:a16="http://schemas.microsoft.com/office/drawing/2014/main" id="{772D0FB6-AE55-B551-FB0F-60BCA0AA24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94602" y="586001"/>
            <a:ext cx="1517081" cy="899575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0FEC95CC-53C9-9524-831A-753C77385A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rgbClr val="002060"/>
                </a:solidFill>
              </a:rPr>
              <a:t>Tilioqs overordnede opgaver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D851D68-F4EE-929F-3A04-E5D674865F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32567"/>
            <a:ext cx="8444023" cy="3444396"/>
          </a:xfrm>
        </p:spPr>
        <p:txBody>
          <a:bodyPr/>
          <a:lstStyle/>
          <a:p>
            <a:pPr rtl="0"/>
            <a:endParaRPr lang="da-DK" sz="2400" b="0" i="0" u="none" strike="noStrike" kern="1200" baseline="0" dirty="0">
              <a:solidFill>
                <a:srgbClr val="29235C"/>
              </a:solidFill>
            </a:endParaRPr>
          </a:p>
          <a:p>
            <a:pPr marL="342900" indent="-342900">
              <a:spcBef>
                <a:spcPts val="200"/>
              </a:spcBef>
              <a:buFont typeface="Courier New" panose="02070309020205020404" pitchFamily="49" charset="0"/>
              <a:buChar char="o"/>
            </a:pPr>
            <a:r>
              <a:rPr lang="da-DK" sz="2400" b="0" i="0" dirty="0">
                <a:solidFill>
                  <a:srgbClr val="002060"/>
                </a:solidFill>
                <a:effectLst/>
              </a:rPr>
              <a:t>At rådgive og vejlede personer med handicap og deres pårørende om deres rettigheder og klageadgang.</a:t>
            </a:r>
          </a:p>
          <a:p>
            <a:pPr marL="342900" indent="-342900">
              <a:spcBef>
                <a:spcPts val="200"/>
              </a:spcBef>
              <a:buFont typeface="Courier New" panose="02070309020205020404" pitchFamily="49" charset="0"/>
              <a:buChar char="o"/>
            </a:pPr>
            <a:endParaRPr lang="da-DK" sz="2400" b="0" i="0" dirty="0">
              <a:solidFill>
                <a:srgbClr val="002060"/>
              </a:solidFill>
              <a:effectLst/>
            </a:endParaRPr>
          </a:p>
          <a:p>
            <a:pPr marL="342900" indent="-342900">
              <a:spcBef>
                <a:spcPts val="200"/>
              </a:spcBef>
              <a:buFont typeface="Courier New" panose="02070309020205020404" pitchFamily="49" charset="0"/>
              <a:buChar char="o"/>
            </a:pPr>
            <a:r>
              <a:rPr lang="da-DK" sz="2400" b="0" i="0" dirty="0">
                <a:solidFill>
                  <a:srgbClr val="002060"/>
                </a:solidFill>
                <a:effectLst/>
              </a:rPr>
              <a:t>At rådgive og vejlede offentlige og private institutioner.</a:t>
            </a:r>
          </a:p>
          <a:p>
            <a:pPr rtl="0"/>
            <a:endParaRPr lang="da-DK" sz="2400" b="0" i="0" u="none" strike="noStrike" kern="1200" baseline="0" dirty="0">
              <a:solidFill>
                <a:srgbClr val="29235C"/>
              </a:solidFill>
              <a:latin typeface="Calibri" panose="020F0502020204030204" pitchFamily="34" charset="0"/>
            </a:endParaRPr>
          </a:p>
          <a:p>
            <a:endParaRPr lang="da-DK" dirty="0"/>
          </a:p>
        </p:txBody>
      </p:sp>
      <p:sp>
        <p:nvSpPr>
          <p:cNvPr id="5" name="Pladsholder til slidenummer 2">
            <a:extLst>
              <a:ext uri="{FF2B5EF4-FFF2-40B4-BE49-F238E27FC236}">
                <a16:creationId xmlns:a16="http://schemas.microsoft.com/office/drawing/2014/main" id="{5604BF28-2A92-007B-B5D9-66DBFB1F26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9A2D43-8E90-4CFD-AF4B-4DB50281CD95}" type="slidenum">
              <a:rPr kumimoji="0" 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da-DK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9" name="Billede 8" descr="Et billede, der indeholder clipart, tegneserie, Grafik, illustration/afbildning&#10;&#10;AI-genereret indhold kan være ukorrekt.">
            <a:extLst>
              <a:ext uri="{FF2B5EF4-FFF2-40B4-BE49-F238E27FC236}">
                <a16:creationId xmlns:a16="http://schemas.microsoft.com/office/drawing/2014/main" id="{A50A0138-85C3-3E5E-A111-94F95B0D3B93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7350" y="3457527"/>
            <a:ext cx="2276450" cy="1714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9784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A1E60-AEBD-4BDC-1022-667E0500BD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>
            <a:extLst>
              <a:ext uri="{FF2B5EF4-FFF2-40B4-BE49-F238E27FC236}">
                <a16:creationId xmlns:a16="http://schemas.microsoft.com/office/drawing/2014/main" id="{23FB96A2-9F91-2CA4-5CFE-347027A71C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94602" y="586001"/>
            <a:ext cx="1517081" cy="899575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A7A2CEE4-2D3E-E2D3-4ED6-BBCAC80AE1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rgbClr val="002060"/>
                </a:solidFill>
              </a:rPr>
              <a:t>Tilioqs overordnede opgaver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B5D7AFC-7887-4566-A091-9FECD9A47B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48929"/>
            <a:ext cx="8422758" cy="3828034"/>
          </a:xfrm>
        </p:spPr>
        <p:txBody>
          <a:bodyPr/>
          <a:lstStyle/>
          <a:p>
            <a:pPr rtl="0"/>
            <a:endParaRPr lang="da-DK" sz="2400" b="0" i="0" u="none" strike="noStrike" kern="1200" baseline="0" dirty="0">
              <a:solidFill>
                <a:srgbClr val="29235C"/>
              </a:solidFill>
            </a:endParaRPr>
          </a:p>
          <a:p>
            <a:pPr marL="342900" indent="-342900">
              <a:spcBef>
                <a:spcPts val="200"/>
              </a:spcBef>
              <a:buFont typeface="Courier New" panose="02070309020205020404" pitchFamily="49" charset="0"/>
              <a:buChar char="o"/>
            </a:pPr>
            <a:r>
              <a:rPr lang="da-DK" sz="2400" b="0" i="0" dirty="0">
                <a:solidFill>
                  <a:srgbClr val="002060"/>
                </a:solidFill>
                <a:effectLst/>
              </a:rPr>
              <a:t>At sikre lovgivning og praksis omkring personer med handicap foregår i henhold til FN’s handicapkonvention.</a:t>
            </a:r>
          </a:p>
          <a:p>
            <a:pPr marL="342900" indent="-342900">
              <a:spcBef>
                <a:spcPts val="200"/>
              </a:spcBef>
              <a:buFont typeface="Courier New" panose="02070309020205020404" pitchFamily="49" charset="0"/>
              <a:buChar char="o"/>
            </a:pPr>
            <a:endParaRPr lang="da-DK" sz="2400" b="0" i="0" dirty="0">
              <a:solidFill>
                <a:srgbClr val="002060"/>
              </a:solidFill>
              <a:effectLst/>
            </a:endParaRPr>
          </a:p>
          <a:p>
            <a:pPr marL="342900" indent="-342900">
              <a:spcBef>
                <a:spcPts val="200"/>
              </a:spcBef>
              <a:buFont typeface="Courier New" panose="02070309020205020404" pitchFamily="49" charset="0"/>
              <a:buChar char="o"/>
            </a:pPr>
            <a:r>
              <a:rPr lang="da-DK" sz="2400" b="0" i="0" dirty="0">
                <a:solidFill>
                  <a:srgbClr val="002060"/>
                </a:solidFill>
                <a:effectLst/>
              </a:rPr>
              <a:t>At vurdere forhold for personer med handicap i Kalaallit Nunaat.</a:t>
            </a:r>
          </a:p>
          <a:p>
            <a:pPr rtl="0"/>
            <a:endParaRPr lang="da-DK" sz="2400" b="0" i="0" u="none" strike="noStrike" kern="1200" baseline="0" dirty="0">
              <a:solidFill>
                <a:srgbClr val="29235C"/>
              </a:solidFill>
              <a:latin typeface="Calibri" panose="020F0502020204030204" pitchFamily="34" charset="0"/>
            </a:endParaRPr>
          </a:p>
          <a:p>
            <a:endParaRPr lang="da-DK" dirty="0"/>
          </a:p>
        </p:txBody>
      </p:sp>
      <p:sp>
        <p:nvSpPr>
          <p:cNvPr id="5" name="Pladsholder til slidenummer 2">
            <a:extLst>
              <a:ext uri="{FF2B5EF4-FFF2-40B4-BE49-F238E27FC236}">
                <a16:creationId xmlns:a16="http://schemas.microsoft.com/office/drawing/2014/main" id="{3AF2625B-81B9-56CF-3302-3D9361014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9A2D43-8E90-4CFD-AF4B-4DB50281CD95}" type="slidenum">
              <a:rPr kumimoji="0" 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da-DK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Billede 6" descr="Et billede, der indeholder Grafik, rød, clipart, design&#10;&#10;AI-genereret indhold kan være ukorrekt.">
            <a:extLst>
              <a:ext uri="{FF2B5EF4-FFF2-40B4-BE49-F238E27FC236}">
                <a16:creationId xmlns:a16="http://schemas.microsoft.com/office/drawing/2014/main" id="{883E20FF-8A28-A14E-BCDB-10DB92180901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3336" y="3239857"/>
            <a:ext cx="1545922" cy="259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9718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D46301-A203-A3BD-330A-E2A3AF2AF5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>
            <a:extLst>
              <a:ext uri="{FF2B5EF4-FFF2-40B4-BE49-F238E27FC236}">
                <a16:creationId xmlns:a16="http://schemas.microsoft.com/office/drawing/2014/main" id="{1BD6B2AA-DA20-67F7-0C54-76836B3BC0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94602" y="586001"/>
            <a:ext cx="1517081" cy="899575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310E6242-6D6C-03EC-0C2B-BC46A4372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rgbClr val="002060"/>
                </a:solidFill>
              </a:rPr>
              <a:t>Tilioqs overordnede opgaver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9F7A21B-5D0A-2CB0-10EC-739844FF83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48837"/>
            <a:ext cx="8465288" cy="4128126"/>
          </a:xfrm>
        </p:spPr>
        <p:txBody>
          <a:bodyPr/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da-DK" sz="2400" b="0" i="0" dirty="0">
                <a:solidFill>
                  <a:srgbClr val="002060"/>
                </a:solidFill>
                <a:effectLst/>
              </a:rPr>
              <a:t> At foreslå tiltag der styrker personer med handicaps vilkår.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da-DK" sz="2400" b="0" i="0" dirty="0">
              <a:solidFill>
                <a:srgbClr val="002060"/>
              </a:solidFill>
              <a:effectLst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da-DK" sz="2400" b="0" i="0" dirty="0">
                <a:solidFill>
                  <a:srgbClr val="002060"/>
                </a:solidFill>
                <a:effectLst/>
              </a:rPr>
              <a:t> Indsamle og formidle information om personer med handicaps forhold i Kalaallit Nunaat.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da-DK" sz="2400" b="0" i="0" dirty="0">
              <a:solidFill>
                <a:srgbClr val="002060"/>
              </a:solidFill>
              <a:effectLst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da-DK" sz="2400" b="0" i="0" dirty="0">
                <a:solidFill>
                  <a:srgbClr val="002060"/>
                </a:solidFill>
                <a:effectLst/>
              </a:rPr>
              <a:t> At samarbejde med handicapforeninger </a:t>
            </a:r>
            <a:r>
              <a:rPr lang="da-DK" sz="2400" dirty="0">
                <a:solidFill>
                  <a:srgbClr val="002060"/>
                </a:solidFill>
              </a:rPr>
              <a:t>i Kalaallit Nunaat </a:t>
            </a:r>
            <a:r>
              <a:rPr lang="da-DK" sz="2400" b="0" i="0" dirty="0">
                <a:solidFill>
                  <a:srgbClr val="002060"/>
                </a:solidFill>
                <a:effectLst/>
              </a:rPr>
              <a:t>om at sikre og fremme personer med handicaps vilkår.</a:t>
            </a:r>
          </a:p>
          <a:p>
            <a:pPr marL="0" indent="0">
              <a:buNone/>
            </a:pPr>
            <a:endParaRPr lang="da-DK" sz="2400" b="0" i="0" dirty="0">
              <a:solidFill>
                <a:srgbClr val="002060"/>
              </a:solidFill>
              <a:effectLst/>
            </a:endParaRPr>
          </a:p>
          <a:p>
            <a:pPr rtl="0"/>
            <a:endParaRPr lang="da-DK" sz="2400" b="0" i="0" u="none" strike="noStrike" kern="1200" baseline="0" dirty="0">
              <a:solidFill>
                <a:srgbClr val="29235C"/>
              </a:solidFill>
              <a:latin typeface="Calibri" panose="020F0502020204030204" pitchFamily="34" charset="0"/>
            </a:endParaRPr>
          </a:p>
          <a:p>
            <a:endParaRPr lang="da-DK" dirty="0"/>
          </a:p>
        </p:txBody>
      </p:sp>
      <p:sp>
        <p:nvSpPr>
          <p:cNvPr id="5" name="Pladsholder til slidenummer 2">
            <a:extLst>
              <a:ext uri="{FF2B5EF4-FFF2-40B4-BE49-F238E27FC236}">
                <a16:creationId xmlns:a16="http://schemas.microsoft.com/office/drawing/2014/main" id="{EB49B223-A4FF-280F-44FD-D390A7CE3A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9A2D43-8E90-4CFD-AF4B-4DB50281CD95}" type="slidenum">
              <a:rPr kumimoji="0" 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da-DK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Billede 6" descr="Et billede, der indeholder Grafik, tegning, rød, kunst&#10;&#10;AI-genereret indhold kan være ukorrekt.">
            <a:extLst>
              <a:ext uri="{FF2B5EF4-FFF2-40B4-BE49-F238E27FC236}">
                <a16:creationId xmlns:a16="http://schemas.microsoft.com/office/drawing/2014/main" id="{59631BC0-6AF1-520C-F0E7-1EFC83DE14D5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2200" y="2305024"/>
            <a:ext cx="1321101" cy="2908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296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185E70-4046-CD1A-F116-4DCC3CD2DB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>
            <a:extLst>
              <a:ext uri="{FF2B5EF4-FFF2-40B4-BE49-F238E27FC236}">
                <a16:creationId xmlns:a16="http://schemas.microsoft.com/office/drawing/2014/main" id="{4EC5731E-E4D4-AB82-8B21-9A8A3E01C0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94602" y="586001"/>
            <a:ext cx="1517081" cy="899575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FFF2806D-F70C-3B2F-574D-D26C28903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>
                <a:solidFill>
                  <a:srgbClr val="002060"/>
                </a:solidFill>
              </a:rPr>
              <a:t>Tilioqs overordnede opgaver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8C0FEEB-744D-4D06-0CFD-EABE3F1EE5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5521" y="2478704"/>
            <a:ext cx="7540256" cy="3774005"/>
          </a:xfrm>
        </p:spPr>
        <p:txBody>
          <a:bodyPr/>
          <a:lstStyle/>
          <a:p>
            <a:pPr marL="0" indent="0">
              <a:buNone/>
            </a:pPr>
            <a:endParaRPr lang="da-DK" sz="2400" b="0" i="0" dirty="0">
              <a:solidFill>
                <a:srgbClr val="002060"/>
              </a:solidFill>
              <a:effectLst/>
            </a:endParaRPr>
          </a:p>
          <a:p>
            <a:pPr marL="0" indent="0">
              <a:buNone/>
            </a:pPr>
            <a:r>
              <a:rPr lang="da-DK" sz="2400" dirty="0">
                <a:solidFill>
                  <a:srgbClr val="002060"/>
                </a:solidFill>
              </a:rPr>
              <a:t>Vi </a:t>
            </a:r>
            <a:r>
              <a:rPr lang="da-DK" sz="2400" b="0" i="0" dirty="0">
                <a:solidFill>
                  <a:srgbClr val="002060"/>
                </a:solidFill>
                <a:effectLst/>
              </a:rPr>
              <a:t>kan ikke træffe afgørelser i enkeltsager, men kan komme med udtalelser, og kan indsende skærpede indberetninger. </a:t>
            </a:r>
          </a:p>
          <a:p>
            <a:pPr rtl="0"/>
            <a:endParaRPr lang="da-DK" sz="2400" b="0" i="0" u="none" strike="noStrike" kern="1200" baseline="0" dirty="0">
              <a:solidFill>
                <a:srgbClr val="29235C"/>
              </a:solidFill>
              <a:latin typeface="Calibri" panose="020F0502020204030204" pitchFamily="34" charset="0"/>
            </a:endParaRPr>
          </a:p>
          <a:p>
            <a:endParaRPr lang="da-DK" dirty="0"/>
          </a:p>
        </p:txBody>
      </p:sp>
      <p:sp>
        <p:nvSpPr>
          <p:cNvPr id="5" name="Pladsholder til slidenummer 2">
            <a:extLst>
              <a:ext uri="{FF2B5EF4-FFF2-40B4-BE49-F238E27FC236}">
                <a16:creationId xmlns:a16="http://schemas.microsoft.com/office/drawing/2014/main" id="{F343E5A3-3054-4DED-8E24-A23DE34220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9A2D43-8E90-4CFD-AF4B-4DB50281CD95}" type="slidenum">
              <a:rPr kumimoji="0" 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da-DK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Billede 6" descr="Et billede, der indeholder symbol, Grafik, design&#10;&#10;AI-genereret indhold kan være ukorrekt.">
            <a:extLst>
              <a:ext uri="{FF2B5EF4-FFF2-40B4-BE49-F238E27FC236}">
                <a16:creationId xmlns:a16="http://schemas.microsoft.com/office/drawing/2014/main" id="{3D61C9DC-98C8-407B-49F5-E04A240A2D88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7071" y="3988105"/>
            <a:ext cx="1994856" cy="1717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204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C8298D-D3CF-38C3-C57C-04C37E83B2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2A27CAEC-CD19-1E41-A2D5-E7D7DB2CEC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585999" y="586333"/>
            <a:ext cx="10295391" cy="5144373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4E140E0C-C816-852A-31C0-6C3A9F1F31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889" y="225855"/>
            <a:ext cx="3088372" cy="720956"/>
          </a:xfrm>
        </p:spPr>
        <p:txBody>
          <a:bodyPr>
            <a:normAutofit/>
          </a:bodyPr>
          <a:lstStyle/>
          <a:p>
            <a:r>
              <a:rPr lang="da-DK" dirty="0"/>
              <a:t>Foreningsliv</a:t>
            </a:r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067A9FE4-C221-AEBB-FB51-C9DDC4FEF8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19686" y="422843"/>
            <a:ext cx="2907271" cy="1930741"/>
          </a:xfrm>
          <a:prstGeom prst="rect">
            <a:avLst/>
          </a:prstGeom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90ADDE26-E2CF-D100-9906-B9C1B4392B9A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30705"/>
            <a:ext cx="12192000" cy="1106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6267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993642-3FD3-9C64-0441-7FC1E99772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A3A912-78E4-7920-0107-A07261D25B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970" y="416809"/>
            <a:ext cx="9525430" cy="1348491"/>
          </a:xfrm>
        </p:spPr>
        <p:txBody>
          <a:bodyPr>
            <a:normAutofit/>
          </a:bodyPr>
          <a:lstStyle/>
          <a:p>
            <a:r>
              <a:rPr lang="da-DK" dirty="0"/>
              <a:t>Støttemuligheder</a:t>
            </a:r>
          </a:p>
        </p:txBody>
      </p:sp>
      <p:sp>
        <p:nvSpPr>
          <p:cNvPr id="7" name="Pladsholder til indhold 6">
            <a:extLst>
              <a:ext uri="{FF2B5EF4-FFF2-40B4-BE49-F238E27FC236}">
                <a16:creationId xmlns:a16="http://schemas.microsoft.com/office/drawing/2014/main" id="{72CEB9FC-0D25-F4CA-D83A-DC3E85E076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33649"/>
            <a:ext cx="8089900" cy="28590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2000" b="1" dirty="0">
                <a:solidFill>
                  <a:srgbClr val="002060"/>
                </a:solidFill>
              </a:rPr>
              <a:t>Tips- og Lottomidlerne (Pulje C)</a:t>
            </a:r>
          </a:p>
          <a:p>
            <a:pPr marL="0" indent="0">
              <a:buNone/>
            </a:pPr>
            <a:endParaRPr lang="da-DK" sz="2000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da-DK" sz="2000" dirty="0"/>
              <a:t>Administreres af Departementet for Uddannelse, Kultur og Kirke. </a:t>
            </a:r>
          </a:p>
          <a:p>
            <a:pPr marL="0" indent="0">
              <a:buNone/>
            </a:pPr>
            <a:r>
              <a:rPr lang="da-DK" sz="2000" dirty="0"/>
              <a:t>Foreninger med mindst 10 betalende medlemmer kan søge op til 90.000 kr. årligt i driftstilskud samt op til 200.000 kr. i projekttilskud (dækker op til 75 % af projektbudgettet).</a:t>
            </a:r>
            <a:endParaRPr lang="da-DK" sz="1800" dirty="0"/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0BDB0C33-0A9E-49E3-D84F-582557B265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19686" y="422843"/>
            <a:ext cx="2907271" cy="1930741"/>
          </a:xfrm>
          <a:prstGeom prst="rect">
            <a:avLst/>
          </a:prstGeom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93B107F8-99AB-85DD-D51A-FD630A79C821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88243"/>
            <a:ext cx="12192000" cy="1348492"/>
          </a:xfrm>
          <a:prstGeom prst="rect">
            <a:avLst/>
          </a:prstGeom>
        </p:spPr>
      </p:pic>
      <p:pic>
        <p:nvPicPr>
          <p:cNvPr id="5" name="Grafik 4" descr="Penge kontur">
            <a:extLst>
              <a:ext uri="{FF2B5EF4-FFF2-40B4-BE49-F238E27FC236}">
                <a16:creationId xmlns:a16="http://schemas.microsoft.com/office/drawing/2014/main" id="{81037B64-330B-40CB-9986-870ACFC1D58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09784" y="3574200"/>
            <a:ext cx="1235095" cy="1235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3834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4BDC1C-167E-F29E-B906-B2FCB75FB3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027352-D5A2-CE34-9EA6-5AF43DB585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970" y="416809"/>
            <a:ext cx="9525430" cy="1348491"/>
          </a:xfrm>
        </p:spPr>
        <p:txBody>
          <a:bodyPr>
            <a:normAutofit/>
          </a:bodyPr>
          <a:lstStyle/>
          <a:p>
            <a:r>
              <a:rPr lang="da-DK" dirty="0"/>
              <a:t>Støttemuligheder</a:t>
            </a:r>
          </a:p>
        </p:txBody>
      </p:sp>
      <p:sp>
        <p:nvSpPr>
          <p:cNvPr id="7" name="Pladsholder til indhold 6">
            <a:extLst>
              <a:ext uri="{FF2B5EF4-FFF2-40B4-BE49-F238E27FC236}">
                <a16:creationId xmlns:a16="http://schemas.microsoft.com/office/drawing/2014/main" id="{B135769F-90BB-4756-F5C7-D5BACE7A62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33649"/>
            <a:ext cx="8089900" cy="28590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2000" b="1" dirty="0">
                <a:solidFill>
                  <a:srgbClr val="002060"/>
                </a:solidFill>
              </a:rPr>
              <a:t>Kommunale kulturfrivillighedspuljer</a:t>
            </a:r>
          </a:p>
          <a:p>
            <a:pPr marL="0" indent="0">
              <a:buNone/>
            </a:pPr>
            <a:endParaRPr lang="da-DK" sz="2000" b="1" dirty="0"/>
          </a:p>
          <a:p>
            <a:pPr marL="0" indent="0">
              <a:buNone/>
            </a:pPr>
            <a:r>
              <a:rPr lang="da-DK" sz="2000" dirty="0"/>
              <a:t>Alle kommuner har lokale puljer til folkeoplysning, sociale formål og lokale arrangementer, som man kan ansøge til.</a:t>
            </a:r>
            <a:endParaRPr lang="da-DK" sz="1800" dirty="0"/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D57B9ACE-44F1-DC07-48C2-71997D2308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19686" y="422843"/>
            <a:ext cx="2907271" cy="1930741"/>
          </a:xfrm>
          <a:prstGeom prst="rect">
            <a:avLst/>
          </a:prstGeom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6CC0EB31-67C1-D097-166D-7CC7044005F5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88243"/>
            <a:ext cx="12192000" cy="1348492"/>
          </a:xfrm>
          <a:prstGeom prst="rect">
            <a:avLst/>
          </a:prstGeom>
        </p:spPr>
      </p:pic>
      <p:pic>
        <p:nvPicPr>
          <p:cNvPr id="5" name="Grafik 4" descr="Penge kontur">
            <a:extLst>
              <a:ext uri="{FF2B5EF4-FFF2-40B4-BE49-F238E27FC236}">
                <a16:creationId xmlns:a16="http://schemas.microsoft.com/office/drawing/2014/main" id="{8DEB6450-5377-D258-3B35-707FF3F5DCC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09784" y="3574200"/>
            <a:ext cx="1235095" cy="1235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6412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DAF1B6-AD87-3A04-B2BE-B5A3656823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E5CFB7-5017-5485-4EB3-83F5EAA3B9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970" y="416809"/>
            <a:ext cx="9525430" cy="1348491"/>
          </a:xfrm>
        </p:spPr>
        <p:txBody>
          <a:bodyPr>
            <a:normAutofit/>
          </a:bodyPr>
          <a:lstStyle/>
          <a:p>
            <a:r>
              <a:rPr lang="da-DK" dirty="0"/>
              <a:t>Støttemuligheder</a:t>
            </a:r>
          </a:p>
        </p:txBody>
      </p:sp>
      <p:sp>
        <p:nvSpPr>
          <p:cNvPr id="7" name="Pladsholder til indhold 6">
            <a:extLst>
              <a:ext uri="{FF2B5EF4-FFF2-40B4-BE49-F238E27FC236}">
                <a16:creationId xmlns:a16="http://schemas.microsoft.com/office/drawing/2014/main" id="{FEC59E87-584F-A8D2-F32A-A62B7928E2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33649"/>
            <a:ext cx="8089900" cy="2859052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da-DK" sz="2000" b="1" dirty="0">
                <a:solidFill>
                  <a:srgbClr val="002060"/>
                </a:solidFill>
              </a:rPr>
              <a:t>GrønlandsBANKENs Sponsorater</a:t>
            </a:r>
          </a:p>
          <a:p>
            <a:pPr marL="0" indent="0">
              <a:buNone/>
            </a:pPr>
            <a:endParaRPr lang="da-DK" sz="2000" b="1" dirty="0"/>
          </a:p>
          <a:p>
            <a:pPr marL="0" indent="0">
              <a:buNone/>
            </a:pPr>
            <a:r>
              <a:rPr lang="da-DK" sz="2000" dirty="0"/>
              <a:t>Bankens formål er at skabe et tæt samarbejde, som begge parter kan få værdi af.</a:t>
            </a:r>
          </a:p>
          <a:p>
            <a:pPr marL="0" indent="0">
              <a:buNone/>
            </a:pPr>
            <a:r>
              <a:rPr lang="da-DK" sz="2000" dirty="0"/>
              <a:t>Ansøgninger bliver vurderet baseret på:</a:t>
            </a:r>
          </a:p>
          <a:p>
            <a:r>
              <a:rPr lang="da-DK" sz="2000" dirty="0"/>
              <a:t>Hvem får glæde af støtten?</a:t>
            </a:r>
          </a:p>
          <a:p>
            <a:r>
              <a:rPr lang="da-DK" sz="2000" dirty="0"/>
              <a:t>Hvad betyder bankens bidrag?</a:t>
            </a:r>
          </a:p>
          <a:p>
            <a:r>
              <a:rPr lang="da-DK" sz="2000" dirty="0"/>
              <a:t>Hvordan kan projektet give banken synlighed?</a:t>
            </a:r>
          </a:p>
          <a:p>
            <a:endParaRPr lang="da-DK" sz="2000" dirty="0"/>
          </a:p>
          <a:p>
            <a:pPr marL="0" indent="0">
              <a:buNone/>
            </a:pPr>
            <a:r>
              <a:rPr lang="da-DK" sz="2000" dirty="0" err="1"/>
              <a:t>GrønlandsBANKEN</a:t>
            </a:r>
            <a:r>
              <a:rPr lang="da-DK" sz="2000" dirty="0"/>
              <a:t> støtter ikke enkeltpersoner, politiske initiativer, studieture eller religiøse formål. Men hvis jeres projekt gavner Kalaallit Nunaat, er de med på den.</a:t>
            </a:r>
            <a:endParaRPr lang="da-DK" sz="1800" dirty="0"/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DED75A82-72ED-B1D9-531A-AFAD16D056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19686" y="422843"/>
            <a:ext cx="2907271" cy="1930741"/>
          </a:xfrm>
          <a:prstGeom prst="rect">
            <a:avLst/>
          </a:prstGeom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CF46D911-4333-C68E-A707-C459AD872C4B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88243"/>
            <a:ext cx="12192000" cy="1348492"/>
          </a:xfrm>
          <a:prstGeom prst="rect">
            <a:avLst/>
          </a:prstGeom>
        </p:spPr>
      </p:pic>
      <p:pic>
        <p:nvPicPr>
          <p:cNvPr id="5" name="Grafik 4" descr="Penge kontur">
            <a:extLst>
              <a:ext uri="{FF2B5EF4-FFF2-40B4-BE49-F238E27FC236}">
                <a16:creationId xmlns:a16="http://schemas.microsoft.com/office/drawing/2014/main" id="{0E6175DF-C079-8580-D184-6AA25494DAF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09784" y="3574200"/>
            <a:ext cx="1235095" cy="1235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3408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3C26B0-3095-0F4E-60F5-CA0004FDF5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8D039D-E7F7-9E6E-EBC1-65D48731B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970" y="416809"/>
            <a:ext cx="9525430" cy="1348491"/>
          </a:xfrm>
        </p:spPr>
        <p:txBody>
          <a:bodyPr>
            <a:normAutofit/>
          </a:bodyPr>
          <a:lstStyle/>
          <a:p>
            <a:r>
              <a:rPr lang="da-DK" dirty="0"/>
              <a:t>Støttemuligheder</a:t>
            </a:r>
          </a:p>
        </p:txBody>
      </p:sp>
      <p:sp>
        <p:nvSpPr>
          <p:cNvPr id="7" name="Pladsholder til indhold 6">
            <a:extLst>
              <a:ext uri="{FF2B5EF4-FFF2-40B4-BE49-F238E27FC236}">
                <a16:creationId xmlns:a16="http://schemas.microsoft.com/office/drawing/2014/main" id="{4A967251-1C6E-1F3F-F98A-15875A0491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33649"/>
            <a:ext cx="8089900" cy="28590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2000" b="1" dirty="0">
                <a:solidFill>
                  <a:srgbClr val="002060"/>
                </a:solidFill>
              </a:rPr>
              <a:t>Nordiske puljer og fonde</a:t>
            </a:r>
          </a:p>
          <a:p>
            <a:pPr marL="0" indent="0">
              <a:buNone/>
            </a:pPr>
            <a:endParaRPr lang="da-DK" sz="2000" b="1" dirty="0"/>
          </a:p>
          <a:p>
            <a:pPr marL="0" indent="0">
              <a:buNone/>
            </a:pPr>
            <a:r>
              <a:rPr lang="da-DK" sz="2000" dirty="0"/>
              <a:t>Nordisk Ministerråd, f.eks. NORDEN 0-30 eller Kulturkontakt Nord og NAPA, Nordens Institut i Grønland, støtter projekter med tværnordisk eller regionalt element.</a:t>
            </a:r>
            <a:endParaRPr lang="da-DK" sz="1800" dirty="0"/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DB69E313-C691-A736-B15D-CA7FE87D04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19686" y="422843"/>
            <a:ext cx="2907271" cy="1930741"/>
          </a:xfrm>
          <a:prstGeom prst="rect">
            <a:avLst/>
          </a:prstGeom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698DACCA-A56E-1F9A-28C6-E186B3A7DE8A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88243"/>
            <a:ext cx="12192000" cy="1348492"/>
          </a:xfrm>
          <a:prstGeom prst="rect">
            <a:avLst/>
          </a:prstGeom>
        </p:spPr>
      </p:pic>
      <p:pic>
        <p:nvPicPr>
          <p:cNvPr id="5" name="Grafik 4" descr="Penge kontur">
            <a:extLst>
              <a:ext uri="{FF2B5EF4-FFF2-40B4-BE49-F238E27FC236}">
                <a16:creationId xmlns:a16="http://schemas.microsoft.com/office/drawing/2014/main" id="{94C92052-D1D2-30A4-EE8E-D7CEE8CCBDD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09784" y="3574200"/>
            <a:ext cx="1235095" cy="1235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7336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F22297-62E6-0429-D6E9-0C4269C56A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EC510A5-4746-A97B-576E-D0A0908FA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970" y="416809"/>
            <a:ext cx="9525430" cy="1348491"/>
          </a:xfrm>
        </p:spPr>
        <p:txBody>
          <a:bodyPr>
            <a:normAutofit/>
          </a:bodyPr>
          <a:lstStyle/>
          <a:p>
            <a:r>
              <a:rPr lang="da-DK" dirty="0"/>
              <a:t>Støttemuligheder</a:t>
            </a:r>
          </a:p>
        </p:txBody>
      </p:sp>
      <p:sp>
        <p:nvSpPr>
          <p:cNvPr id="7" name="Pladsholder til indhold 6">
            <a:extLst>
              <a:ext uri="{FF2B5EF4-FFF2-40B4-BE49-F238E27FC236}">
                <a16:creationId xmlns:a16="http://schemas.microsoft.com/office/drawing/2014/main" id="{2A8A1102-B022-660E-5F59-954E05E044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33649"/>
            <a:ext cx="8089900" cy="28590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2000" b="1" dirty="0">
                <a:solidFill>
                  <a:srgbClr val="002060"/>
                </a:solidFill>
              </a:rPr>
              <a:t>Danske fonde med grønlandsk fokus</a:t>
            </a:r>
          </a:p>
          <a:p>
            <a:pPr marL="0" indent="0">
              <a:buNone/>
            </a:pPr>
            <a:endParaRPr lang="da-DK" sz="2000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da-DK" sz="2000" dirty="0"/>
              <a:t>Fonde som </a:t>
            </a:r>
            <a:r>
              <a:rPr lang="da-DK" sz="2000" dirty="0" err="1"/>
              <a:t>Østifterne</a:t>
            </a:r>
            <a:r>
              <a:rPr lang="da-DK" sz="2000" dirty="0"/>
              <a:t>, A.P. Møller Fonden, Oak Foundation Denmark og </a:t>
            </a:r>
            <a:r>
              <a:rPr lang="da-DK" sz="2000" dirty="0" err="1"/>
              <a:t>Bikubenfonden</a:t>
            </a:r>
            <a:r>
              <a:rPr lang="da-DK" sz="2000" dirty="0"/>
              <a:t> bevilger jævnligt midler til sociale indsatser og udsatte grupper i Grønland.</a:t>
            </a:r>
            <a:endParaRPr lang="da-DK" sz="1800" dirty="0"/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E272D5FA-14CA-062A-F032-846414FEE5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19686" y="422843"/>
            <a:ext cx="2907271" cy="1930741"/>
          </a:xfrm>
          <a:prstGeom prst="rect">
            <a:avLst/>
          </a:prstGeom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CB6F0D32-85C4-9005-E92A-958DA6540806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88243"/>
            <a:ext cx="12192000" cy="1348492"/>
          </a:xfrm>
          <a:prstGeom prst="rect">
            <a:avLst/>
          </a:prstGeom>
        </p:spPr>
      </p:pic>
      <p:pic>
        <p:nvPicPr>
          <p:cNvPr id="5" name="Grafik 4" descr="Penge kontur">
            <a:extLst>
              <a:ext uri="{FF2B5EF4-FFF2-40B4-BE49-F238E27FC236}">
                <a16:creationId xmlns:a16="http://schemas.microsoft.com/office/drawing/2014/main" id="{3C4BE8C5-DFF9-47D7-686C-BA19CC6346D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09784" y="3574200"/>
            <a:ext cx="1235095" cy="1235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8064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D27051-B1E6-1DCE-CDA1-0DE79AD6B4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B32E2E-D1E5-0DEA-855A-3882AE91FA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970" y="416809"/>
            <a:ext cx="9525430" cy="1348491"/>
          </a:xfrm>
        </p:spPr>
        <p:txBody>
          <a:bodyPr>
            <a:normAutofit/>
          </a:bodyPr>
          <a:lstStyle/>
          <a:p>
            <a:r>
              <a:rPr lang="da-DK" dirty="0"/>
              <a:t>Støttemuligheder</a:t>
            </a:r>
          </a:p>
        </p:txBody>
      </p:sp>
      <p:sp>
        <p:nvSpPr>
          <p:cNvPr id="7" name="Pladsholder til indhold 6">
            <a:extLst>
              <a:ext uri="{FF2B5EF4-FFF2-40B4-BE49-F238E27FC236}">
                <a16:creationId xmlns:a16="http://schemas.microsoft.com/office/drawing/2014/main" id="{230DBEBF-73AF-B63E-4D2F-E8113A80FD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33649"/>
            <a:ext cx="8089900" cy="28590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2000" b="1" dirty="0">
                <a:solidFill>
                  <a:srgbClr val="002060"/>
                </a:solidFill>
              </a:rPr>
              <a:t>Handicaptalsmandsinstitutionen Tilioq</a:t>
            </a:r>
          </a:p>
          <a:p>
            <a:pPr marL="0" indent="0">
              <a:buNone/>
            </a:pPr>
            <a:endParaRPr lang="da-DK" sz="2000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da-DK" sz="2000" dirty="0">
                <a:solidFill>
                  <a:srgbClr val="002060"/>
                </a:solidFill>
              </a:rPr>
              <a:t>Kan inddrages som sparrepartner omkring rettigheder, tilgængelighed og overholdelse af FN's Handicapkonvention.</a:t>
            </a:r>
            <a:endParaRPr lang="da-DK" sz="1800" dirty="0"/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EAF304CD-C7B6-8099-7649-BC9111F119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19686" y="422843"/>
            <a:ext cx="2907271" cy="1930741"/>
          </a:xfrm>
          <a:prstGeom prst="rect">
            <a:avLst/>
          </a:prstGeom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CAAD1465-17A6-CF3D-F4FF-828E0FDEAA5B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88243"/>
            <a:ext cx="12192000" cy="1348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15098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DB634E-49B5-9276-2181-6B9123F527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571313F-C180-8202-768C-57E97CD8A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970" y="416809"/>
            <a:ext cx="9525430" cy="1348491"/>
          </a:xfrm>
        </p:spPr>
        <p:txBody>
          <a:bodyPr>
            <a:normAutofit/>
          </a:bodyPr>
          <a:lstStyle/>
          <a:p>
            <a:r>
              <a:rPr lang="da-DK" dirty="0"/>
              <a:t>Støttemuligheder</a:t>
            </a:r>
          </a:p>
        </p:txBody>
      </p:sp>
      <p:sp>
        <p:nvSpPr>
          <p:cNvPr id="7" name="Pladsholder til indhold 6">
            <a:extLst>
              <a:ext uri="{FF2B5EF4-FFF2-40B4-BE49-F238E27FC236}">
                <a16:creationId xmlns:a16="http://schemas.microsoft.com/office/drawing/2014/main" id="{DDB15E82-086F-E25A-11B9-86C2BA1CF1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33649"/>
            <a:ext cx="8089900" cy="28590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2000" b="1" dirty="0">
                <a:solidFill>
                  <a:srgbClr val="002060"/>
                </a:solidFill>
              </a:rPr>
              <a:t>Pissassarfik, Det Landsdækkende Handicapcenter </a:t>
            </a:r>
          </a:p>
          <a:p>
            <a:pPr marL="0" indent="0">
              <a:buNone/>
            </a:pPr>
            <a:endParaRPr lang="da-DK" sz="2000" dirty="0"/>
          </a:p>
          <a:p>
            <a:pPr marL="0" indent="0">
              <a:buNone/>
            </a:pPr>
            <a:r>
              <a:rPr lang="da-DK" sz="2000" dirty="0"/>
              <a:t>Yder faglig rådgivning, kurser og vejledning til pårørende, personer </a:t>
            </a:r>
            <a:r>
              <a:rPr lang="da-DK" sz="2000"/>
              <a:t>med handicap </a:t>
            </a:r>
            <a:r>
              <a:rPr lang="da-DK" sz="2000" dirty="0"/>
              <a:t>og foreningsaktive.</a:t>
            </a:r>
            <a:endParaRPr lang="da-DK" sz="1800" dirty="0"/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7A3A5D56-7523-DA5B-ABFC-4BC7B455FF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19686" y="422843"/>
            <a:ext cx="2907271" cy="1930741"/>
          </a:xfrm>
          <a:prstGeom prst="rect">
            <a:avLst/>
          </a:prstGeom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9AC01321-47BB-748E-494E-3FB9DFD97884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88243"/>
            <a:ext cx="12192000" cy="1348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3760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BF5771-42D9-17C3-D0B5-83E7F09BC0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F0620E3-F648-59AB-C340-3CA073533F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970" y="416809"/>
            <a:ext cx="9525430" cy="1348491"/>
          </a:xfrm>
        </p:spPr>
        <p:txBody>
          <a:bodyPr>
            <a:normAutofit/>
          </a:bodyPr>
          <a:lstStyle/>
          <a:p>
            <a:r>
              <a:rPr lang="da-DK" dirty="0"/>
              <a:t>Støttemuligheder</a:t>
            </a:r>
          </a:p>
        </p:txBody>
      </p:sp>
      <p:sp>
        <p:nvSpPr>
          <p:cNvPr id="7" name="Pladsholder til indhold 6">
            <a:extLst>
              <a:ext uri="{FF2B5EF4-FFF2-40B4-BE49-F238E27FC236}">
                <a16:creationId xmlns:a16="http://schemas.microsoft.com/office/drawing/2014/main" id="{BBB89B04-9A3E-25D7-1115-8B05D9CA9F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33649"/>
            <a:ext cx="8089900" cy="28590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2000" b="1" dirty="0">
                <a:solidFill>
                  <a:srgbClr val="002060"/>
                </a:solidFill>
              </a:rPr>
              <a:t>Nunatsinni Inuit </a:t>
            </a:r>
            <a:r>
              <a:rPr lang="da-DK" sz="2000" b="1" dirty="0" err="1">
                <a:solidFill>
                  <a:srgbClr val="002060"/>
                </a:solidFill>
              </a:rPr>
              <a:t>Innarluutillit</a:t>
            </a:r>
            <a:r>
              <a:rPr lang="da-DK" sz="2000" b="1" dirty="0">
                <a:solidFill>
                  <a:srgbClr val="002060"/>
                </a:solidFill>
              </a:rPr>
              <a:t> </a:t>
            </a:r>
            <a:r>
              <a:rPr lang="da-DK" sz="2000" b="1" dirty="0" err="1">
                <a:solidFill>
                  <a:srgbClr val="002060"/>
                </a:solidFill>
              </a:rPr>
              <a:t>Kattuffiat</a:t>
            </a:r>
            <a:r>
              <a:rPr lang="da-DK" sz="2000" b="1" dirty="0">
                <a:solidFill>
                  <a:srgbClr val="002060"/>
                </a:solidFill>
              </a:rPr>
              <a:t>, NIIK</a:t>
            </a:r>
          </a:p>
          <a:p>
            <a:pPr marL="0" indent="0">
              <a:buNone/>
            </a:pPr>
            <a:endParaRPr lang="da-DK" sz="2000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da-DK" sz="2000" dirty="0">
                <a:solidFill>
                  <a:srgbClr val="002060"/>
                </a:solidFill>
              </a:rPr>
              <a:t>Paraplyorganisationen for handicapforeninger i Kalaallit Nunaat, kan hjælpe mindre medlemsforeninger med koordinering og interessevaretagelse.</a:t>
            </a:r>
            <a:endParaRPr lang="da-DK" sz="1800" dirty="0"/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96A8341B-40B5-DB8C-C509-BE55743319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19686" y="422843"/>
            <a:ext cx="2907271" cy="1930741"/>
          </a:xfrm>
          <a:prstGeom prst="rect">
            <a:avLst/>
          </a:prstGeom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75BDB50B-E9C4-0632-A98D-C6B9F0827B54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88243"/>
            <a:ext cx="12192000" cy="1348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1077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F4A9F7-B7FE-4E9C-3E23-4FC8CBE2ED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6AE628-01CC-0B74-2D53-CADD10A065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970" y="416809"/>
            <a:ext cx="9525430" cy="1348491"/>
          </a:xfrm>
        </p:spPr>
        <p:txBody>
          <a:bodyPr>
            <a:normAutofit/>
          </a:bodyPr>
          <a:lstStyle/>
          <a:p>
            <a:r>
              <a:rPr lang="da-DK" dirty="0"/>
              <a:t>Støttemuligheder</a:t>
            </a:r>
          </a:p>
        </p:txBody>
      </p:sp>
      <p:sp>
        <p:nvSpPr>
          <p:cNvPr id="7" name="Pladsholder til indhold 6">
            <a:extLst>
              <a:ext uri="{FF2B5EF4-FFF2-40B4-BE49-F238E27FC236}">
                <a16:creationId xmlns:a16="http://schemas.microsoft.com/office/drawing/2014/main" id="{4FC5EC79-E4A4-65FE-1511-AC0A096BFA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33649"/>
            <a:ext cx="8089900" cy="285905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da-DK" sz="2000" b="1" dirty="0">
                <a:solidFill>
                  <a:srgbClr val="002060"/>
                </a:solidFill>
              </a:rPr>
              <a:t>Den Selvejende Retshjælpsinstitution IKIU</a:t>
            </a:r>
          </a:p>
          <a:p>
            <a:pPr marL="0" indent="0">
              <a:buNone/>
            </a:pPr>
            <a:endParaRPr lang="da-DK" sz="2000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da-DK" sz="2000" dirty="0">
                <a:solidFill>
                  <a:srgbClr val="002060"/>
                </a:solidFill>
              </a:rPr>
              <a:t>IKIU tilbyder gratis og anonym juridisk hjælp til borgere i Kalaallit Nunaat. Dette er oplagt for medlemmer, der har brug for uvildig juridisk vurdering i sager om erstatning, aftaler, boligforhold eller familieretlige spørgsmål.</a:t>
            </a:r>
          </a:p>
          <a:p>
            <a:pPr marL="0" indent="0">
              <a:buNone/>
            </a:pPr>
            <a:endParaRPr lang="da-DK" sz="2000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da-DK" sz="2000" dirty="0">
                <a:solidFill>
                  <a:srgbClr val="002060"/>
                </a:solidFill>
              </a:rPr>
              <a:t>Retshjælpen gives til borgere, der opfylder de økonomiske betingelser for fri proces indtægtsgrænser op til 371.000 kr. for enlige og 471.000 kr. for par, reguleret efter antal børn.</a:t>
            </a:r>
            <a:endParaRPr lang="da-DK" sz="1800" dirty="0"/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B12974B8-6CC2-25C4-5E8D-440AD63E3A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19686" y="422843"/>
            <a:ext cx="2907271" cy="1930741"/>
          </a:xfrm>
          <a:prstGeom prst="rect">
            <a:avLst/>
          </a:prstGeom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9862AFA7-18DF-CDCF-8F00-8E138FB9835A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88243"/>
            <a:ext cx="12192000" cy="1348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1229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14EB49-6256-F673-30B2-EE1447B7B4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304A035-4557-F7C1-8F98-74FBF1ECC3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970" y="416809"/>
            <a:ext cx="9525430" cy="1348491"/>
          </a:xfrm>
        </p:spPr>
        <p:txBody>
          <a:bodyPr>
            <a:normAutofit/>
          </a:bodyPr>
          <a:lstStyle/>
          <a:p>
            <a:r>
              <a:rPr lang="da-DK" dirty="0"/>
              <a:t>Støttemuligheder</a:t>
            </a:r>
          </a:p>
        </p:txBody>
      </p:sp>
      <p:sp>
        <p:nvSpPr>
          <p:cNvPr id="7" name="Pladsholder til indhold 6">
            <a:extLst>
              <a:ext uri="{FF2B5EF4-FFF2-40B4-BE49-F238E27FC236}">
                <a16:creationId xmlns:a16="http://schemas.microsoft.com/office/drawing/2014/main" id="{6BD2F878-FD7D-5906-A727-4E0ACC7FD3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98602"/>
            <a:ext cx="8089900" cy="31940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2000" b="1" dirty="0">
                <a:solidFill>
                  <a:srgbClr val="002060"/>
                </a:solidFill>
              </a:rPr>
              <a:t>Den Selvejende Retshjælpsinstitution IKIU </a:t>
            </a:r>
          </a:p>
          <a:p>
            <a:pPr marL="0" indent="0">
              <a:buNone/>
            </a:pPr>
            <a:endParaRPr lang="da-DK" sz="2000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da-DK" sz="2000" b="1" dirty="0">
                <a:solidFill>
                  <a:srgbClr val="002060"/>
                </a:solidFill>
              </a:rPr>
              <a:t>Rådgivning til selve foreningen</a:t>
            </a:r>
          </a:p>
          <a:p>
            <a:pPr marL="0" indent="0">
              <a:buNone/>
            </a:pPr>
            <a:r>
              <a:rPr lang="da-DK" sz="2000" dirty="0">
                <a:solidFill>
                  <a:srgbClr val="002060"/>
                </a:solidFill>
              </a:rPr>
              <a:t>Bestyrelsesmedlemmer kan henvende sig for at få overordnet vejledning om foreningsretlige spørgsmål, kontrakter eller vurdering af juridiske skrivelser.</a:t>
            </a:r>
          </a:p>
          <a:p>
            <a:pPr marL="0" indent="0">
              <a:buNone/>
            </a:pPr>
            <a:r>
              <a:rPr lang="da-DK" sz="2000" dirty="0">
                <a:solidFill>
                  <a:srgbClr val="002060"/>
                </a:solidFill>
              </a:rPr>
              <a:t>IKIU yder ikke bistand i erhvervsmæssige sager og indtræder generelt ikke som partsrepræsentant i verserende forvaltningssager hos det offentlige, hvor myndigheden selv har oplysnings- og vejledningspligt.</a:t>
            </a:r>
            <a:endParaRPr lang="da-DK" sz="1800" dirty="0"/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D749DC58-622B-A39D-F360-62630FD62A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19686" y="422843"/>
            <a:ext cx="2907271" cy="1930741"/>
          </a:xfrm>
          <a:prstGeom prst="rect">
            <a:avLst/>
          </a:prstGeom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A12AC8E4-06EC-7089-448E-45FDB0B44C66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88243"/>
            <a:ext cx="12192000" cy="1348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70181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9490D1-FA18-B150-0015-9E89917D4C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43CDFA7-ED81-E5A6-8BD1-AB5FA9B6CB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6142" y="2547754"/>
            <a:ext cx="8159716" cy="1015503"/>
          </a:xfrm>
        </p:spPr>
        <p:txBody>
          <a:bodyPr>
            <a:normAutofit fontScale="90000"/>
          </a:bodyPr>
          <a:lstStyle/>
          <a:p>
            <a:pPr algn="ctr"/>
            <a:br>
              <a:rPr lang="da-DK" dirty="0"/>
            </a:br>
            <a:r>
              <a:rPr lang="da-DK" dirty="0"/>
              <a:t>Dialog</a:t>
            </a:r>
          </a:p>
        </p:txBody>
      </p:sp>
      <p:sp>
        <p:nvSpPr>
          <p:cNvPr id="7" name="Pladsholder til indhold 6">
            <a:extLst>
              <a:ext uri="{FF2B5EF4-FFF2-40B4-BE49-F238E27FC236}">
                <a16:creationId xmlns:a16="http://schemas.microsoft.com/office/drawing/2014/main" id="{E1490E25-7C4B-83A4-2DE4-9AEDA83B61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627539"/>
            <a:ext cx="10515600" cy="930501"/>
          </a:xfrm>
        </p:spPr>
        <p:txBody>
          <a:bodyPr/>
          <a:lstStyle/>
          <a:p>
            <a:pPr marL="0" indent="0" algn="ctr">
              <a:buNone/>
            </a:pPr>
            <a:r>
              <a:rPr lang="da-DK" sz="2400" dirty="0"/>
              <a:t>Tilioq og foreninger i dialog om foreningsliv og støttemuligheder</a:t>
            </a:r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DFAE549B-1A7F-7D42-5901-9C7AD6BBE1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42364" y="1065862"/>
            <a:ext cx="2907271" cy="1930741"/>
          </a:xfrm>
          <a:prstGeom prst="rect">
            <a:avLst/>
          </a:prstGeom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1D6E7838-CBA6-6ABB-738A-F06EF96D4EF8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88243"/>
            <a:ext cx="12192000" cy="1348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4457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C04459-F3CA-1240-E847-493CBC52C1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1B9F621-15AD-FB8E-5341-FF95EF262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8670" y="2679063"/>
            <a:ext cx="8159716" cy="1930740"/>
          </a:xfrm>
        </p:spPr>
        <p:txBody>
          <a:bodyPr/>
          <a:lstStyle/>
          <a:p>
            <a:pPr algn="ctr"/>
            <a:br>
              <a:rPr lang="da-DK" dirty="0"/>
            </a:br>
            <a:r>
              <a:rPr lang="da-DK" dirty="0"/>
              <a:t>Fællesaktivitet</a:t>
            </a:r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C0C17D74-E1C4-0DA1-8670-B5BF2C43F9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14892" y="815735"/>
            <a:ext cx="2907271" cy="1930741"/>
          </a:xfrm>
          <a:prstGeom prst="rect">
            <a:avLst/>
          </a:prstGeom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61394E01-5A12-430E-31B7-3E08DBE9B623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88243"/>
            <a:ext cx="12192000" cy="1348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5499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F625A9-BEE3-54BC-6172-576A946E93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>
            <a:extLst>
              <a:ext uri="{FF2B5EF4-FFF2-40B4-BE49-F238E27FC236}">
                <a16:creationId xmlns:a16="http://schemas.microsoft.com/office/drawing/2014/main" id="{E9670A22-00E3-E711-62B0-15719B5F2C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94602" y="587371"/>
            <a:ext cx="1517081" cy="896835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61FE7296-1611-4F22-411C-FC990E955A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2443" y="1745286"/>
            <a:ext cx="3362740" cy="2911154"/>
          </a:xfrm>
        </p:spPr>
        <p:txBody>
          <a:bodyPr>
            <a:normAutofit fontScale="90000"/>
          </a:bodyPr>
          <a:lstStyle/>
          <a:p>
            <a:pPr algn="ctr"/>
            <a:r>
              <a:rPr lang="da-DK" dirty="0" err="1">
                <a:solidFill>
                  <a:srgbClr val="3D728B"/>
                </a:solidFill>
              </a:rPr>
              <a:t>Qujanaq</a:t>
            </a:r>
            <a:br>
              <a:rPr lang="da-DK" dirty="0">
                <a:solidFill>
                  <a:srgbClr val="3D728B"/>
                </a:solidFill>
              </a:rPr>
            </a:br>
            <a:r>
              <a:rPr lang="da-DK" dirty="0">
                <a:solidFill>
                  <a:srgbClr val="3D728B"/>
                </a:solidFill>
              </a:rPr>
              <a:t>∙</a:t>
            </a:r>
            <a:br>
              <a:rPr lang="da-DK" dirty="0">
                <a:solidFill>
                  <a:srgbClr val="3D728B"/>
                </a:solidFill>
              </a:rPr>
            </a:br>
            <a:r>
              <a:rPr lang="da-DK" dirty="0">
                <a:solidFill>
                  <a:srgbClr val="3D728B"/>
                </a:solidFill>
              </a:rPr>
              <a:t>Tak</a:t>
            </a:r>
            <a:br>
              <a:rPr lang="da-DK" dirty="0">
                <a:solidFill>
                  <a:srgbClr val="3D728B"/>
                </a:solidFill>
              </a:rPr>
            </a:br>
            <a:r>
              <a:rPr lang="da-DK" dirty="0">
                <a:solidFill>
                  <a:srgbClr val="3D728B"/>
                </a:solidFill>
              </a:rPr>
              <a:t>∙</a:t>
            </a:r>
            <a:br>
              <a:rPr lang="da-DK" dirty="0">
                <a:solidFill>
                  <a:srgbClr val="3D728B"/>
                </a:solidFill>
              </a:rPr>
            </a:br>
            <a:r>
              <a:rPr lang="da-DK" dirty="0" err="1">
                <a:solidFill>
                  <a:srgbClr val="3D728B"/>
                </a:solidFill>
              </a:rPr>
              <a:t>Thank</a:t>
            </a:r>
            <a:r>
              <a:rPr lang="da-DK" dirty="0">
                <a:solidFill>
                  <a:srgbClr val="3D728B"/>
                </a:solidFill>
              </a:rPr>
              <a:t> </a:t>
            </a:r>
            <a:r>
              <a:rPr lang="da-DK" dirty="0" err="1">
                <a:solidFill>
                  <a:srgbClr val="3D728B"/>
                </a:solidFill>
              </a:rPr>
              <a:t>you</a:t>
            </a:r>
            <a:endParaRPr lang="da-DK" dirty="0">
              <a:solidFill>
                <a:srgbClr val="3D728B"/>
              </a:solidFill>
            </a:endParaRPr>
          </a:p>
        </p:txBody>
      </p:sp>
      <p:sp>
        <p:nvSpPr>
          <p:cNvPr id="3" name="Pladsholder til slidenummer 2">
            <a:extLst>
              <a:ext uri="{FF2B5EF4-FFF2-40B4-BE49-F238E27FC236}">
                <a16:creationId xmlns:a16="http://schemas.microsoft.com/office/drawing/2014/main" id="{75CE7AD0-732D-D69C-1A09-9BADCB540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A2D43-8E90-4CFD-AF4B-4DB50281CD95}" type="slidenum">
              <a:rPr lang="da-DK" smtClean="0"/>
              <a:t>24</a:t>
            </a:fld>
            <a:endParaRPr lang="da-DK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7E3B2087-6481-27B2-ECB9-C4CABAB8C06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35000"/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72983"/>
            <a:ext cx="12192000" cy="1348492"/>
          </a:xfrm>
          <a:prstGeom prst="rect">
            <a:avLst/>
          </a:prstGeom>
        </p:spPr>
      </p:pic>
      <p:pic>
        <p:nvPicPr>
          <p:cNvPr id="7" name="Billede 6" descr="Et billede, der indeholder cirkel, mønster, Symmetri, design&#10;&#10;AI-genereret indhold kan være ukorrekt.">
            <a:extLst>
              <a:ext uri="{FF2B5EF4-FFF2-40B4-BE49-F238E27FC236}">
                <a16:creationId xmlns:a16="http://schemas.microsoft.com/office/drawing/2014/main" id="{52228457-BD97-2B3B-5B59-C7B7618A2A29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106" y="1411655"/>
            <a:ext cx="3578417" cy="3578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3564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258</TotalTime>
  <Words>935</Words>
  <Application>Microsoft Office PowerPoint</Application>
  <PresentationFormat>Widescreen</PresentationFormat>
  <Paragraphs>142</Paragraphs>
  <Slides>24</Slides>
  <Notes>11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7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24</vt:i4>
      </vt:variant>
    </vt:vector>
  </HeadingPairs>
  <TitlesOfParts>
    <vt:vector size="32" baseType="lpstr">
      <vt:lpstr>Aptos</vt:lpstr>
      <vt:lpstr>Aptos Display</vt:lpstr>
      <vt:lpstr>Arial</vt:lpstr>
      <vt:lpstr>Calibri</vt:lpstr>
      <vt:lpstr>Courier New</vt:lpstr>
      <vt:lpstr>Source Sans Pro</vt:lpstr>
      <vt:lpstr>Wingdings</vt:lpstr>
      <vt:lpstr>Office-tema</vt:lpstr>
      <vt:lpstr>Tilioqs seminar 2026 Dialog om foreningsliv og støttemuligheder 12.09.2026</vt:lpstr>
      <vt:lpstr>Dagsorden</vt:lpstr>
      <vt:lpstr>Handicap</vt:lpstr>
      <vt:lpstr>Typer af handicap</vt:lpstr>
      <vt:lpstr>Tilioq og Handicaptalsmanden</vt:lpstr>
      <vt:lpstr>Tilioq og Handicaptalsmanden</vt:lpstr>
      <vt:lpstr>Tilioqs overordnede opgaver</vt:lpstr>
      <vt:lpstr>Tilioqs overordnede opgaver</vt:lpstr>
      <vt:lpstr>Tilioqs overordnede opgaver</vt:lpstr>
      <vt:lpstr>Tilioqs overordnede opgaver</vt:lpstr>
      <vt:lpstr>Foreningsliv</vt:lpstr>
      <vt:lpstr>Støttemuligheder</vt:lpstr>
      <vt:lpstr>Støttemuligheder</vt:lpstr>
      <vt:lpstr>Støttemuligheder</vt:lpstr>
      <vt:lpstr>Støttemuligheder</vt:lpstr>
      <vt:lpstr>Støttemuligheder</vt:lpstr>
      <vt:lpstr>Støttemuligheder</vt:lpstr>
      <vt:lpstr>Støttemuligheder</vt:lpstr>
      <vt:lpstr>Støttemuligheder</vt:lpstr>
      <vt:lpstr>Støttemuligheder</vt:lpstr>
      <vt:lpstr>Støttemuligheder</vt:lpstr>
      <vt:lpstr> Dialog</vt:lpstr>
      <vt:lpstr> Fællesaktivitet</vt:lpstr>
      <vt:lpstr>Qujanaq ∙ Tak ∙ 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Qivioq Løvstrøm</dc:creator>
  <cp:lastModifiedBy>Qivioq Løvstrøm</cp:lastModifiedBy>
  <cp:revision>1</cp:revision>
  <dcterms:created xsi:type="dcterms:W3CDTF">2026-09-07T16:43:31Z</dcterms:created>
  <dcterms:modified xsi:type="dcterms:W3CDTF">2026-09-07T21:21:03Z</dcterms:modified>
</cp:coreProperties>
</file>