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363" r:id="rId3"/>
    <p:sldId id="257" r:id="rId4"/>
    <p:sldId id="360" r:id="rId5"/>
    <p:sldId id="361" r:id="rId6"/>
    <p:sldId id="263" r:id="rId7"/>
    <p:sldId id="259" r:id="rId8"/>
    <p:sldId id="362" r:id="rId9"/>
    <p:sldId id="261" r:id="rId10"/>
    <p:sldId id="260" r:id="rId11"/>
    <p:sldId id="365" r:id="rId12"/>
    <p:sldId id="366" r:id="rId13"/>
    <p:sldId id="358" r:id="rId14"/>
    <p:sldId id="270" r:id="rId15"/>
    <p:sldId id="264" r:id="rId16"/>
    <p:sldId id="266" r:id="rId17"/>
    <p:sldId id="367" r:id="rId18"/>
    <p:sldId id="368" r:id="rId19"/>
    <p:sldId id="369" r:id="rId20"/>
    <p:sldId id="267"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4ADDE4-1B98-4CDF-8BDB-6633F1612C24}" v="9" dt="2026-09-03T17:48:02.214"/>
    <p1510:client id="{B60AD5CA-9442-40AF-A9C4-261B8EB6D7AE}" v="2" dt="2026-09-03T18:30:33.6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47" autoAdjust="0"/>
  </p:normalViewPr>
  <p:slideViewPr>
    <p:cSldViewPr snapToGrid="0" snapToObjects="1">
      <p:cViewPr varScale="1">
        <p:scale>
          <a:sx n="59" d="100"/>
          <a:sy n="59" d="100"/>
        </p:scale>
        <p:origin x="1312"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001EE5-6281-47EB-A5D6-2E6AD69E18B6}" type="datetimeFigureOut">
              <a:rPr lang="da-DK" smtClean="0"/>
              <a:t>12-09-2026</a:t>
            </a:fld>
            <a:endParaRPr lang="da-DK"/>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71BA73-31C7-4369-8288-0A60DC8E452A}" type="slidenum">
              <a:rPr lang="da-DK" smtClean="0"/>
              <a:t>‹#›</a:t>
            </a:fld>
            <a:endParaRPr lang="da-DK"/>
          </a:p>
        </p:txBody>
      </p:sp>
    </p:spTree>
    <p:extLst>
      <p:ext uri="{BB962C8B-B14F-4D97-AF65-F5344CB8AC3E}">
        <p14:creationId xmlns:p14="http://schemas.microsoft.com/office/powerpoint/2010/main" val="3457957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1</a:t>
            </a:fld>
            <a:endParaRPr lang="da-DK"/>
          </a:p>
        </p:txBody>
      </p:sp>
    </p:spTree>
    <p:extLst>
      <p:ext uri="{BB962C8B-B14F-4D97-AF65-F5344CB8AC3E}">
        <p14:creationId xmlns:p14="http://schemas.microsoft.com/office/powerpoint/2010/main" val="1819145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2</a:t>
            </a:fld>
            <a:endParaRPr lang="da-DK"/>
          </a:p>
        </p:txBody>
      </p:sp>
    </p:spTree>
    <p:extLst>
      <p:ext uri="{BB962C8B-B14F-4D97-AF65-F5344CB8AC3E}">
        <p14:creationId xmlns:p14="http://schemas.microsoft.com/office/powerpoint/2010/main" val="3268269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7</a:t>
            </a:fld>
            <a:endParaRPr lang="da-DK"/>
          </a:p>
        </p:txBody>
      </p:sp>
    </p:spTree>
    <p:extLst>
      <p:ext uri="{BB962C8B-B14F-4D97-AF65-F5344CB8AC3E}">
        <p14:creationId xmlns:p14="http://schemas.microsoft.com/office/powerpoint/2010/main" val="254398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8</a:t>
            </a:fld>
            <a:endParaRPr lang="da-DK"/>
          </a:p>
        </p:txBody>
      </p:sp>
    </p:spTree>
    <p:extLst>
      <p:ext uri="{BB962C8B-B14F-4D97-AF65-F5344CB8AC3E}">
        <p14:creationId xmlns:p14="http://schemas.microsoft.com/office/powerpoint/2010/main" val="87781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9</a:t>
            </a:fld>
            <a:endParaRPr lang="da-DK"/>
          </a:p>
        </p:txBody>
      </p:sp>
    </p:spTree>
    <p:extLst>
      <p:ext uri="{BB962C8B-B14F-4D97-AF65-F5344CB8AC3E}">
        <p14:creationId xmlns:p14="http://schemas.microsoft.com/office/powerpoint/2010/main" val="2917081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10</a:t>
            </a:fld>
            <a:endParaRPr lang="da-DK"/>
          </a:p>
        </p:txBody>
      </p:sp>
    </p:spTree>
    <p:extLst>
      <p:ext uri="{BB962C8B-B14F-4D97-AF65-F5344CB8AC3E}">
        <p14:creationId xmlns:p14="http://schemas.microsoft.com/office/powerpoint/2010/main" val="1680170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11</a:t>
            </a:fld>
            <a:endParaRPr lang="da-DK"/>
          </a:p>
        </p:txBody>
      </p:sp>
    </p:spTree>
    <p:extLst>
      <p:ext uri="{BB962C8B-B14F-4D97-AF65-F5344CB8AC3E}">
        <p14:creationId xmlns:p14="http://schemas.microsoft.com/office/powerpoint/2010/main" val="3056361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9D71BA73-31C7-4369-8288-0A60DC8E452A}" type="slidenum">
              <a:rPr lang="da-DK" smtClean="0"/>
              <a:t>12</a:t>
            </a:fld>
            <a:endParaRPr lang="da-DK"/>
          </a:p>
        </p:txBody>
      </p:sp>
    </p:spTree>
    <p:extLst>
      <p:ext uri="{BB962C8B-B14F-4D97-AF65-F5344CB8AC3E}">
        <p14:creationId xmlns:p14="http://schemas.microsoft.com/office/powerpoint/2010/main" val="1497074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Historically, the Inuit did not experience high suicide rates. Over 5,000 years ago, Inuit from Canada and Alaska migrated to Greenland, becoming the Thule culture—my ancestors. They thrived through a hunting-based economy, building permanent homes from whale bones, sod, and skins, with </a:t>
            </a:r>
            <a:r>
              <a:rPr lang="en-US" dirty="0" err="1"/>
              <a:t>snowhouses</a:t>
            </a:r>
            <a:r>
              <a:rPr lang="en-US" dirty="0"/>
              <a:t> in winter and skin tents in summer. They hunted whales, seals, and other animals, while gathering birds, fish, and plants. Their innovations, like the qajaq, </a:t>
            </a:r>
            <a:r>
              <a:rPr lang="en-US" dirty="0" err="1"/>
              <a:t>umiaq</a:t>
            </a:r>
            <a:r>
              <a:rPr lang="en-US" dirty="0"/>
              <a:t>, and </a:t>
            </a:r>
            <a:r>
              <a:rPr lang="en-US" dirty="0" err="1"/>
              <a:t>qulleq</a:t>
            </a:r>
            <a:r>
              <a:rPr lang="en-US" dirty="0"/>
              <a:t> lamps, revolutionized transportation and lighting, even illuminating European streets before electricity.</a:t>
            </a:r>
          </a:p>
          <a:p>
            <a:r>
              <a:rPr lang="en-US" dirty="0"/>
              <a:t>In the 1700s, European whale hunters introduced coffee, alcohol, and sugar to Inuit communities. By 1721, Denmark colonized Greenland, aiming to assimilate Inuit into Danish culture and erase their identity.</a:t>
            </a:r>
          </a:p>
          <a:p>
            <a:endParaRPr lang="en-US" dirty="0"/>
          </a:p>
          <a:p>
            <a:r>
              <a:rPr lang="en-US" dirty="0"/>
              <a:t>Greenland's colonization formally ended in 1953, becoming part of the Kingdom of Denmark called post colonization. Modernization followed in the 1950s–60s, with industrialization and infrastructure development.</a:t>
            </a:r>
          </a:p>
          <a:p>
            <a:r>
              <a:rPr lang="en-US" dirty="0"/>
              <a:t>Suicide rates began rising a decade later and remain one of the highest globally, at about 100 per 100,000 annually. The highest rates are among young men aged 20–24, with an increasing trend among youth under 20</a:t>
            </a:r>
          </a:p>
          <a:p>
            <a:endParaRPr lang="en-US" sz="1200" b="1" dirty="0">
              <a:ea typeface="+mn-lt"/>
              <a:cs typeface="+mn-lt"/>
            </a:endParaRPr>
          </a:p>
        </p:txBody>
      </p:sp>
      <p:sp>
        <p:nvSpPr>
          <p:cNvPr id="4" name="Plassholder for lysbildenummer 3"/>
          <p:cNvSpPr>
            <a:spLocks noGrp="1"/>
          </p:cNvSpPr>
          <p:nvPr>
            <p:ph type="sldNum" sz="quarter" idx="10"/>
          </p:nvPr>
        </p:nvSpPr>
        <p:spPr/>
        <p:txBody>
          <a:bodyPr/>
          <a:lstStyle/>
          <a:p>
            <a:fld id="{2E30077F-F4A2-4648-847C-E2A6981774B8}" type="slidenum">
              <a:rPr lang="nb-NO" smtClean="0"/>
              <a:t>16</a:t>
            </a:fld>
            <a:endParaRPr lang="nb-NO"/>
          </a:p>
        </p:txBody>
      </p:sp>
    </p:spTree>
    <p:extLst>
      <p:ext uri="{BB962C8B-B14F-4D97-AF65-F5344CB8AC3E}">
        <p14:creationId xmlns:p14="http://schemas.microsoft.com/office/powerpoint/2010/main" val="867216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eur03.safelinks.protection.outlook.com/?url=http%3A%2F%2Fwww.folkesundhed.dk%2F&amp;data=05%7C02%7Capb%40sdu.dk%7Cd017bca797f84cac370b08dcbe0ee431%7C9a97c27db83e4694b35354bdbf18ab5b%7C0%7C0%7C638594219977758091%7CUnknown%7CTWFpbGZsb3d8eyJWIjoiMC4wLjAwMDAiLCJQIjoiV2luMzIiLCJBTiI6Ik1haWwiLCJXVCI6Mn0%3D%7C0%7C%7C%7C&amp;sdata=UiBArWnOMLNNYJArGoQgY6Gj1bxBLmNqqM67%2Bjo3zHs%3D&amp;reserved=0" TargetMode="External"/><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vimeo.com/333830431" TargetMode="Externa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hyperlink" Target="https://arctichub.gl/stories/arnarak-teaches-survivors-across-greenland-to-fight-suicide"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youtu.be/SVQEloBKpvs?is=FZAmHe8X7z0X4UCz"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hyperlink" Target="https://eur03.safelinks.protection.outlook.com/?url=http%3A%2F%2Fwww.folkesundhed.dk%2F&amp;data=05%7C02%7Capb%40sdu.dk%7Cd017bca797f84cac370b08dcbe0ee431%7C9a97c27db83e4694b35354bdbf18ab5b%7C0%7C0%7C638594219977758091%7CUnknown%7CTWFpbGZsb3d8eyJWIjoiMC4wLjAwMDAiLCJQIjoiV2luMzIiLCJBTiI6Ik1haWwiLCJXVCI6Mn0%3D%7C0%7C%7C%7C&amp;sdata=UiBArWnOMLNNYJArGoQgY6Gj1bxBLmNqqM67%2Bjo3zHs%3D&amp;reserved=0" TargetMode="External"/><Relationship Id="rId7"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2170" y="856180"/>
            <a:ext cx="3959556" cy="1128068"/>
          </a:xfrm>
        </p:spPr>
        <p:txBody>
          <a:bodyPr vert="horz" lIns="91440" tIns="45720" rIns="91440" bIns="45720" rtlCol="0" anchor="ctr">
            <a:normAutofit/>
          </a:bodyPr>
          <a:lstStyle/>
          <a:p>
            <a:pPr algn="l" defTabSz="914400">
              <a:lnSpc>
                <a:spcPct val="90000"/>
              </a:lnSpc>
            </a:pPr>
            <a:r>
              <a:rPr lang="en-US" sz="2400" dirty="0" err="1"/>
              <a:t>Selvmordsforebyggelse</a:t>
            </a:r>
            <a:r>
              <a:rPr lang="en-US" sz="2400" dirty="0"/>
              <a:t> i Kalaallit Nunaat</a:t>
            </a:r>
          </a:p>
        </p:txBody>
      </p:sp>
      <p:grpSp>
        <p:nvGrpSpPr>
          <p:cNvPr id="39" name="Group 3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40" name="Rectangle 3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123821"/>
            <a:ext cx="373130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98812" y="1903781"/>
            <a:ext cx="3958549" cy="3979585"/>
          </a:xfrm>
        </p:spPr>
        <p:txBody>
          <a:bodyPr vert="horz" lIns="91440" tIns="45720" rIns="91440" bIns="45720" rtlCol="0" anchor="ctr">
            <a:normAutofit/>
          </a:bodyPr>
          <a:lstStyle/>
          <a:p>
            <a:pPr algn="l" defTabSz="914400">
              <a:lnSpc>
                <a:spcPct val="90000"/>
              </a:lnSpc>
            </a:pPr>
            <a:r>
              <a:rPr lang="en-US" sz="2000" b="1" dirty="0">
                <a:solidFill>
                  <a:schemeClr val="tx1"/>
                </a:solidFill>
              </a:rPr>
              <a:t>Arnarak Patricia Bloch</a:t>
            </a:r>
          </a:p>
          <a:p>
            <a:pPr algn="l" defTabSz="914400">
              <a:lnSpc>
                <a:spcPct val="90000"/>
              </a:lnSpc>
            </a:pPr>
            <a:r>
              <a:rPr lang="en-US" sz="2000" b="1" dirty="0" err="1">
                <a:solidFill>
                  <a:schemeClr val="tx1"/>
                </a:solidFill>
                <a:ea typeface="Calibri"/>
                <a:cs typeface="Calibri"/>
              </a:rPr>
              <a:t>Kandidat</a:t>
            </a:r>
            <a:r>
              <a:rPr lang="en-US" sz="2000" b="1" dirty="0">
                <a:solidFill>
                  <a:schemeClr val="tx1"/>
                </a:solidFill>
                <a:ea typeface="Calibri"/>
                <a:cs typeface="Calibri"/>
              </a:rPr>
              <a:t> i </a:t>
            </a:r>
            <a:r>
              <a:rPr lang="en-US" sz="2000" b="1" dirty="0" err="1">
                <a:solidFill>
                  <a:schemeClr val="tx1"/>
                </a:solidFill>
                <a:ea typeface="Calibri"/>
                <a:cs typeface="Calibri"/>
              </a:rPr>
              <a:t>folkesundhedsvidenskab</a:t>
            </a:r>
            <a:endParaRPr lang="en-US" sz="2000" b="1" dirty="0">
              <a:solidFill>
                <a:schemeClr val="tx1"/>
              </a:solidFill>
              <a:ea typeface="Calibri"/>
              <a:cs typeface="Calibri"/>
            </a:endParaRPr>
          </a:p>
          <a:p>
            <a:pPr algn="l" defTabSz="914400">
              <a:lnSpc>
                <a:spcPct val="90000"/>
              </a:lnSpc>
            </a:pPr>
            <a:r>
              <a:rPr lang="en-US" sz="2000" b="1" dirty="0" err="1">
                <a:solidFill>
                  <a:schemeClr val="tx1"/>
                </a:solidFill>
                <a:ea typeface="Calibri"/>
                <a:cs typeface="Calibri"/>
              </a:rPr>
              <a:t>Instruktør</a:t>
            </a:r>
            <a:r>
              <a:rPr lang="en-US" sz="2000" b="1" dirty="0">
                <a:solidFill>
                  <a:schemeClr val="tx1"/>
                </a:solidFill>
                <a:ea typeface="Calibri"/>
                <a:cs typeface="Calibri"/>
              </a:rPr>
              <a:t> i </a:t>
            </a:r>
            <a:r>
              <a:rPr lang="en-US" sz="2000" b="1" dirty="0" err="1">
                <a:solidFill>
                  <a:schemeClr val="tx1"/>
                </a:solidFill>
                <a:ea typeface="Calibri"/>
                <a:cs typeface="Calibri"/>
              </a:rPr>
              <a:t>selvmordsforebyggelse</a:t>
            </a:r>
            <a:r>
              <a:rPr lang="en-US" sz="2000" b="1" dirty="0">
                <a:solidFill>
                  <a:schemeClr val="tx1"/>
                </a:solidFill>
                <a:ea typeface="Calibri"/>
                <a:cs typeface="Calibri"/>
              </a:rPr>
              <a:t> </a:t>
            </a:r>
            <a:r>
              <a:rPr lang="en-US" sz="2000" b="1" dirty="0" err="1">
                <a:solidFill>
                  <a:schemeClr val="tx1"/>
                </a:solidFill>
                <a:ea typeface="Calibri"/>
                <a:cs typeface="Calibri"/>
              </a:rPr>
              <a:t>fra</a:t>
            </a:r>
            <a:r>
              <a:rPr lang="en-US" sz="2000" b="1" dirty="0">
                <a:solidFill>
                  <a:schemeClr val="tx1"/>
                </a:solidFill>
                <a:ea typeface="Calibri"/>
                <a:cs typeface="Calibri"/>
              </a:rPr>
              <a:t> Livslinien Danmark</a:t>
            </a:r>
            <a:endParaRPr lang="en-US" sz="2000" b="1" dirty="0">
              <a:solidFill>
                <a:schemeClr val="tx1"/>
              </a:solidFill>
            </a:endParaRPr>
          </a:p>
          <a:p>
            <a:pPr algn="l" defTabSz="914400">
              <a:lnSpc>
                <a:spcPct val="90000"/>
              </a:lnSpc>
            </a:pPr>
            <a:endParaRPr lang="en-US" sz="2000" b="1" dirty="0">
              <a:solidFill>
                <a:schemeClr val="tx1"/>
              </a:solidFill>
              <a:ea typeface="Calibri"/>
              <a:cs typeface="Calibri"/>
            </a:endParaRPr>
          </a:p>
          <a:p>
            <a:pPr algn="l" defTabSz="914400">
              <a:lnSpc>
                <a:spcPct val="90000"/>
              </a:lnSpc>
            </a:pPr>
            <a:r>
              <a:rPr lang="en-US" sz="2000" b="1" dirty="0">
                <a:solidFill>
                  <a:schemeClr val="tx1"/>
                </a:solidFill>
              </a:rPr>
              <a:t>PhD </a:t>
            </a:r>
            <a:r>
              <a:rPr lang="en-US" sz="2000" b="1" dirty="0" err="1">
                <a:solidFill>
                  <a:schemeClr val="tx1"/>
                </a:solidFill>
              </a:rPr>
              <a:t>Studerende</a:t>
            </a:r>
            <a:endParaRPr lang="en-US" sz="2000" b="1" dirty="0">
              <a:solidFill>
                <a:schemeClr val="tx1"/>
              </a:solidFill>
            </a:endParaRPr>
          </a:p>
          <a:p>
            <a:pPr algn="l" defTabSz="914400">
              <a:lnSpc>
                <a:spcPct val="90000"/>
              </a:lnSpc>
            </a:pPr>
            <a:r>
              <a:rPr lang="en-US" sz="2000" b="1" dirty="0" err="1">
                <a:solidFill>
                  <a:schemeClr val="tx1"/>
                </a:solidFill>
                <a:ea typeface="Calibri"/>
                <a:cs typeface="Calibri"/>
              </a:rPr>
              <a:t>Unges</a:t>
            </a:r>
            <a:r>
              <a:rPr lang="en-US" sz="2000" b="1" dirty="0">
                <a:solidFill>
                  <a:schemeClr val="tx1"/>
                </a:solidFill>
                <a:ea typeface="Calibri"/>
                <a:cs typeface="Calibri"/>
              </a:rPr>
              <a:t> </a:t>
            </a:r>
            <a:r>
              <a:rPr lang="en-US" sz="2000" b="1" dirty="0" err="1">
                <a:solidFill>
                  <a:schemeClr val="tx1"/>
                </a:solidFill>
                <a:ea typeface="Calibri"/>
                <a:cs typeface="Calibri"/>
              </a:rPr>
              <a:t>genvundet</a:t>
            </a:r>
            <a:r>
              <a:rPr lang="en-US" sz="2000" b="1" dirty="0">
                <a:solidFill>
                  <a:schemeClr val="tx1"/>
                </a:solidFill>
                <a:ea typeface="Calibri"/>
                <a:cs typeface="Calibri"/>
              </a:rPr>
              <a:t> </a:t>
            </a:r>
            <a:r>
              <a:rPr lang="en-US" sz="2000" b="1" dirty="0" err="1">
                <a:solidFill>
                  <a:schemeClr val="tx1"/>
                </a:solidFill>
                <a:ea typeface="Calibri"/>
                <a:cs typeface="Calibri"/>
              </a:rPr>
              <a:t>livsmod</a:t>
            </a:r>
            <a:r>
              <a:rPr lang="en-US" sz="2000" b="1" dirty="0">
                <a:solidFill>
                  <a:schemeClr val="tx1"/>
                </a:solidFill>
                <a:ea typeface="Calibri"/>
                <a:cs typeface="Calibri"/>
              </a:rPr>
              <a:t> </a:t>
            </a:r>
            <a:r>
              <a:rPr lang="en-US" sz="2000" b="1" dirty="0" err="1">
                <a:solidFill>
                  <a:schemeClr val="tx1"/>
                </a:solidFill>
                <a:ea typeface="Calibri"/>
                <a:cs typeface="Calibri"/>
              </a:rPr>
              <a:t>efter</a:t>
            </a:r>
            <a:r>
              <a:rPr lang="en-US" sz="2000" b="1" dirty="0">
                <a:solidFill>
                  <a:schemeClr val="tx1"/>
                </a:solidFill>
                <a:ea typeface="Calibri"/>
                <a:cs typeface="Calibri"/>
              </a:rPr>
              <a:t> </a:t>
            </a:r>
            <a:r>
              <a:rPr lang="en-US" sz="2000" b="1" dirty="0" err="1">
                <a:solidFill>
                  <a:schemeClr val="tx1"/>
                </a:solidFill>
                <a:ea typeface="Calibri"/>
                <a:cs typeface="Calibri"/>
              </a:rPr>
              <a:t>selvmrodsforsøg</a:t>
            </a:r>
            <a:endParaRPr lang="en-US" sz="2000" b="1" dirty="0">
              <a:solidFill>
                <a:schemeClr val="tx1"/>
              </a:solidFill>
              <a:ea typeface="Calibri"/>
              <a:cs typeface="Calibri"/>
            </a:endParaRPr>
          </a:p>
        </p:txBody>
      </p:sp>
      <p:sp>
        <p:nvSpPr>
          <p:cNvPr id="45" name="Rectangle 44">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7447"/>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1FB45ED-5138-C8C6-8EE0-B1E35EF69C20}"/>
              </a:ext>
            </a:extLst>
          </p:cNvPr>
          <p:cNvPicPr>
            <a:picLocks noChangeAspect="1"/>
          </p:cNvPicPr>
          <p:nvPr/>
        </p:nvPicPr>
        <p:blipFill>
          <a:blip r:embed="rId3"/>
          <a:stretch>
            <a:fillRect/>
          </a:stretch>
        </p:blipFill>
        <p:spPr>
          <a:xfrm>
            <a:off x="5312567" y="1041002"/>
            <a:ext cx="3298075" cy="1600535"/>
          </a:xfrm>
          <a:prstGeom prst="rect">
            <a:avLst/>
          </a:prstGeom>
        </p:spPr>
      </p:pic>
      <p:sp>
        <p:nvSpPr>
          <p:cNvPr id="49" name="Rectangle 48">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05479"/>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lede 7">
            <a:extLst>
              <a:ext uri="{FF2B5EF4-FFF2-40B4-BE49-F238E27FC236}">
                <a16:creationId xmlns:a16="http://schemas.microsoft.com/office/drawing/2014/main" id="{25F67E1A-6C0F-91B0-1ABC-721858D4DF51}"/>
              </a:ext>
            </a:extLst>
          </p:cNvPr>
          <p:cNvPicPr>
            <a:picLocks noChangeAspect="1"/>
          </p:cNvPicPr>
          <p:nvPr/>
        </p:nvPicPr>
        <p:blipFill>
          <a:blip r:embed="rId4"/>
          <a:stretch>
            <a:fillRect/>
          </a:stretch>
        </p:blipFill>
        <p:spPr>
          <a:xfrm>
            <a:off x="5312567" y="4073048"/>
            <a:ext cx="3296677" cy="1788447"/>
          </a:xfrm>
          <a:prstGeom prst="rect">
            <a:avLst/>
          </a:prstGeom>
        </p:spPr>
      </p:pic>
      <p:pic>
        <p:nvPicPr>
          <p:cNvPr id="9" name="Billede 12">
            <a:hlinkClick r:id="rId5"/>
            <a:extLst>
              <a:ext uri="{FF2B5EF4-FFF2-40B4-BE49-F238E27FC236}">
                <a16:creationId xmlns:a16="http://schemas.microsoft.com/office/drawing/2014/main" id="{28292C85-D73E-51F0-EF42-C01541A8CCF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9506" y="5490267"/>
            <a:ext cx="1023412" cy="1236624"/>
          </a:xfrm>
          <a:prstGeom prst="rect">
            <a:avLst/>
          </a:prstGeom>
          <a:noFill/>
          <a:ln>
            <a:noFill/>
          </a:ln>
        </p:spPr>
      </p:pic>
      <p:pic>
        <p:nvPicPr>
          <p:cNvPr id="12" name="Picture 11">
            <a:extLst>
              <a:ext uri="{FF2B5EF4-FFF2-40B4-BE49-F238E27FC236}">
                <a16:creationId xmlns:a16="http://schemas.microsoft.com/office/drawing/2014/main" id="{4FB3D641-4604-454F-F66A-3656D855EB25}"/>
              </a:ext>
            </a:extLst>
          </p:cNvPr>
          <p:cNvPicPr>
            <a:picLocks noChangeAspect="1"/>
          </p:cNvPicPr>
          <p:nvPr/>
        </p:nvPicPr>
        <p:blipFill>
          <a:blip r:embed="rId7"/>
          <a:stretch>
            <a:fillRect/>
          </a:stretch>
        </p:blipFill>
        <p:spPr>
          <a:xfrm>
            <a:off x="1305054" y="5683497"/>
            <a:ext cx="1686713" cy="864981"/>
          </a:xfrm>
          <a:prstGeom prst="rect">
            <a:avLst/>
          </a:prstGeom>
        </p:spPr>
      </p:pic>
      <p:pic>
        <p:nvPicPr>
          <p:cNvPr id="18" name="Picture 17">
            <a:extLst>
              <a:ext uri="{FF2B5EF4-FFF2-40B4-BE49-F238E27FC236}">
                <a16:creationId xmlns:a16="http://schemas.microsoft.com/office/drawing/2014/main" id="{854F77BD-1DDC-4A3D-A4E2-E3AB40C170BE}"/>
              </a:ext>
            </a:extLst>
          </p:cNvPr>
          <p:cNvPicPr>
            <a:picLocks noChangeAspect="1"/>
          </p:cNvPicPr>
          <p:nvPr/>
        </p:nvPicPr>
        <p:blipFill>
          <a:blip r:embed="rId8"/>
          <a:stretch>
            <a:fillRect/>
          </a:stretch>
        </p:blipFill>
        <p:spPr>
          <a:xfrm>
            <a:off x="3099528" y="5683497"/>
            <a:ext cx="1875600" cy="990766"/>
          </a:xfrm>
          <a:prstGeom prst="rect">
            <a:avLst/>
          </a:prstGeom>
        </p:spPr>
      </p:pic>
      <p:pic>
        <p:nvPicPr>
          <p:cNvPr id="5" name="Billede 6">
            <a:extLst>
              <a:ext uri="{FF2B5EF4-FFF2-40B4-BE49-F238E27FC236}">
                <a16:creationId xmlns:a16="http://schemas.microsoft.com/office/drawing/2014/main" id="{B38A798A-52A9-52FE-0081-2C37B2726A41}"/>
              </a:ext>
            </a:extLst>
          </p:cNvPr>
          <p:cNvPicPr>
            <a:picLocks noChangeAspect="1"/>
          </p:cNvPicPr>
          <p:nvPr/>
        </p:nvPicPr>
        <p:blipFill>
          <a:blip r:embed="rId9"/>
          <a:stretch>
            <a:fillRect/>
          </a:stretch>
        </p:blipFill>
        <p:spPr>
          <a:xfrm>
            <a:off x="7002558" y="972824"/>
            <a:ext cx="1642629" cy="18935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5DDA775E-0231-B13F-C5EB-E7F9B33359C2}"/>
              </a:ext>
            </a:extLst>
          </p:cNvPr>
          <p:cNvPicPr>
            <a:picLocks noChangeAspect="1"/>
          </p:cNvPicPr>
          <p:nvPr/>
        </p:nvPicPr>
        <p:blipFill>
          <a:blip r:embed="rId3"/>
          <a:srcRect l="18573" r="13190" b="-2"/>
          <a:stretch>
            <a:fillRect/>
          </a:stretch>
        </p:blipFill>
        <p:spPr>
          <a:xfrm>
            <a:off x="241298" y="557189"/>
            <a:ext cx="4251513" cy="5743618"/>
          </a:xfrm>
          <a:prstGeom prst="rect">
            <a:avLst/>
          </a:prstGeom>
        </p:spPr>
      </p:pic>
      <p:pic>
        <p:nvPicPr>
          <p:cNvPr id="5" name="Picture 4">
            <a:extLst>
              <a:ext uri="{FF2B5EF4-FFF2-40B4-BE49-F238E27FC236}">
                <a16:creationId xmlns:a16="http://schemas.microsoft.com/office/drawing/2014/main" id="{291FA62C-A3FE-6656-4907-5D222A99DF15}"/>
              </a:ext>
            </a:extLst>
          </p:cNvPr>
          <p:cNvPicPr>
            <a:picLocks noChangeAspect="1"/>
          </p:cNvPicPr>
          <p:nvPr/>
        </p:nvPicPr>
        <p:blipFill>
          <a:blip r:embed="rId4"/>
          <a:srcRect l="983" r="12129" b="-1"/>
          <a:stretch>
            <a:fillRect/>
          </a:stretch>
        </p:blipFill>
        <p:spPr>
          <a:xfrm>
            <a:off x="4646531" y="557189"/>
            <a:ext cx="4256170" cy="5743618"/>
          </a:xfrm>
          <a:prstGeom prst="rect">
            <a:avLst/>
          </a:prstGeom>
        </p:spPr>
      </p:pic>
    </p:spTree>
    <p:extLst>
      <p:ext uri="{BB962C8B-B14F-4D97-AF65-F5344CB8AC3E}">
        <p14:creationId xmlns:p14="http://schemas.microsoft.com/office/powerpoint/2010/main" val="62426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39C3025-4784-4B16-914D-CCFC3E833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AD20437-C88A-4F45-9C6D-DA32B29A4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5794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2776" y="228601"/>
            <a:ext cx="4078454" cy="974902"/>
          </a:xfrm>
        </p:spPr>
        <p:txBody>
          <a:bodyPr>
            <a:normAutofit/>
          </a:bodyPr>
          <a:lstStyle/>
          <a:p>
            <a:r>
              <a:rPr lang="en-US" sz="3200" dirty="0">
                <a:solidFill>
                  <a:schemeClr val="tx1">
                    <a:lumMod val="85000"/>
                    <a:lumOff val="15000"/>
                  </a:schemeClr>
                </a:solidFill>
              </a:rPr>
              <a:t>Greenland at Clance</a:t>
            </a:r>
            <a:endParaRPr lang="da-DK" sz="3200" dirty="0">
              <a:solidFill>
                <a:schemeClr val="tx1">
                  <a:lumMod val="85000"/>
                  <a:lumOff val="15000"/>
                </a:schemeClr>
              </a:solidFill>
            </a:endParaRPr>
          </a:p>
        </p:txBody>
      </p:sp>
      <p:sp>
        <p:nvSpPr>
          <p:cNvPr id="3" name="Content Placeholder 2"/>
          <p:cNvSpPr>
            <a:spLocks noGrp="1"/>
          </p:cNvSpPr>
          <p:nvPr>
            <p:ph idx="1"/>
          </p:nvPr>
        </p:nvSpPr>
        <p:spPr>
          <a:xfrm>
            <a:off x="566057" y="1349829"/>
            <a:ext cx="5316142" cy="4898570"/>
          </a:xfrm>
        </p:spPr>
        <p:txBody>
          <a:bodyPr>
            <a:normAutofit lnSpcReduction="10000"/>
          </a:bodyPr>
          <a:lstStyle/>
          <a:p>
            <a:pPr>
              <a:lnSpc>
                <a:spcPct val="90000"/>
              </a:lnSpc>
            </a:pPr>
            <a:r>
              <a:rPr lang="da-DK" sz="2200" b="1" dirty="0">
                <a:solidFill>
                  <a:schemeClr val="tx1">
                    <a:lumMod val="85000"/>
                    <a:lumOff val="15000"/>
                  </a:schemeClr>
                </a:solidFill>
              </a:rPr>
              <a:t>Grønland er verdens største ø</a:t>
            </a:r>
          </a:p>
          <a:p>
            <a:pPr>
              <a:lnSpc>
                <a:spcPct val="90000"/>
              </a:lnSpc>
            </a:pPr>
            <a:r>
              <a:rPr lang="da-DK" sz="2200" b="1" dirty="0">
                <a:solidFill>
                  <a:schemeClr val="tx1">
                    <a:lumMod val="85000"/>
                    <a:lumOff val="15000"/>
                  </a:schemeClr>
                </a:solidFill>
              </a:rPr>
              <a:t>Dækker omkring 2,17 millioner km²
Omkring 80% af Grønland er dækket af is
Hovedstaden er Nuuk
18 byer 60 landsbyer
Grønland har en befolkning på omkring 58.000 mennesker, hvilket gør det til et af de mest tyndt befolkede steder i verden. 
De fleste grønlændere er oprindelig folk Inuit </a:t>
            </a:r>
          </a:p>
          <a:p>
            <a:pPr>
              <a:lnSpc>
                <a:spcPct val="90000"/>
              </a:lnSpc>
            </a:pPr>
            <a:r>
              <a:rPr lang="da-DK" sz="2200" b="1" dirty="0" err="1">
                <a:solidFill>
                  <a:schemeClr val="tx1">
                    <a:lumMod val="85000"/>
                    <a:lumOff val="15000"/>
                  </a:schemeClr>
                </a:solidFill>
              </a:rPr>
              <a:t>Kalaallisut</a:t>
            </a:r>
            <a:r>
              <a:rPr lang="da-DK" sz="2200" b="1" dirty="0">
                <a:solidFill>
                  <a:schemeClr val="tx1">
                    <a:lumMod val="85000"/>
                    <a:lumOff val="15000"/>
                  </a:schemeClr>
                </a:solidFill>
              </a:rPr>
              <a:t> og dansk er det officielle sprog</a:t>
            </a:r>
          </a:p>
          <a:p>
            <a:pPr>
              <a:lnSpc>
                <a:spcPct val="90000"/>
              </a:lnSpc>
            </a:pPr>
            <a:r>
              <a:rPr lang="da-DK" sz="2200" b="1" dirty="0">
                <a:solidFill>
                  <a:schemeClr val="tx1">
                    <a:lumMod val="85000"/>
                    <a:lumOff val="15000"/>
                  </a:schemeClr>
                </a:solidFill>
              </a:rPr>
              <a:t>Grønland har omfattende selvstyre inden for Kongeriget Danmark</a:t>
            </a:r>
            <a:r>
              <a:rPr lang="en-US" sz="2200" b="1" dirty="0">
                <a:solidFill>
                  <a:schemeClr val="tx1">
                    <a:lumMod val="85000"/>
                    <a:lumOff val="15000"/>
                  </a:schemeClr>
                </a:solidFill>
              </a:rPr>
              <a:t>.</a:t>
            </a:r>
          </a:p>
          <a:p>
            <a:pPr>
              <a:lnSpc>
                <a:spcPct val="90000"/>
              </a:lnSpc>
            </a:pPr>
            <a:endParaRPr lang="en-US" sz="1700" b="1" dirty="0">
              <a:solidFill>
                <a:schemeClr val="tx1">
                  <a:lumMod val="85000"/>
                  <a:lumOff val="15000"/>
                </a:schemeClr>
              </a:solidFill>
            </a:endParaRPr>
          </a:p>
        </p:txBody>
      </p:sp>
      <p:pic>
        <p:nvPicPr>
          <p:cNvPr id="4" name="Billede 3">
            <a:extLst>
              <a:ext uri="{FF2B5EF4-FFF2-40B4-BE49-F238E27FC236}">
                <a16:creationId xmlns:a16="http://schemas.microsoft.com/office/drawing/2014/main" id="{0922D12F-81F7-C9EB-E983-E8B1487D84ED}"/>
              </a:ext>
            </a:extLst>
          </p:cNvPr>
          <p:cNvPicPr>
            <a:picLocks noChangeAspect="1"/>
          </p:cNvPicPr>
          <p:nvPr/>
        </p:nvPicPr>
        <p:blipFill>
          <a:blip r:embed="rId2"/>
          <a:srcRect l="28591" r="22440" b="1"/>
          <a:stretch>
            <a:fillRect/>
          </a:stretch>
        </p:blipFill>
        <p:spPr>
          <a:xfrm>
            <a:off x="5851473" y="3429000"/>
            <a:ext cx="3292527" cy="3429000"/>
          </a:xfrm>
          <a:custGeom>
            <a:avLst/>
            <a:gdLst/>
            <a:ahLst/>
            <a:cxnLst/>
            <a:rect l="l" t="t" r="r" b="b"/>
            <a:pathLst>
              <a:path w="4390035" h="3429000">
                <a:moveTo>
                  <a:pt x="73290" y="0"/>
                </a:moveTo>
                <a:lnTo>
                  <a:pt x="4390035" y="0"/>
                </a:lnTo>
                <a:lnTo>
                  <a:pt x="4390035" y="3429000"/>
                </a:lnTo>
                <a:lnTo>
                  <a:pt x="436073" y="3429000"/>
                </a:lnTo>
                <a:lnTo>
                  <a:pt x="427332" y="3410468"/>
                </a:lnTo>
                <a:cubicBezTo>
                  <a:pt x="419323" y="3391643"/>
                  <a:pt x="413863" y="3372861"/>
                  <a:pt x="421685" y="3366814"/>
                </a:cubicBezTo>
                <a:cubicBezTo>
                  <a:pt x="417583" y="3332384"/>
                  <a:pt x="433681" y="3294011"/>
                  <a:pt x="423663" y="3247798"/>
                </a:cubicBezTo>
                <a:cubicBezTo>
                  <a:pt x="421194" y="3188032"/>
                  <a:pt x="418245" y="3205513"/>
                  <a:pt x="412524" y="3110724"/>
                </a:cubicBezTo>
                <a:cubicBezTo>
                  <a:pt x="404022" y="3069386"/>
                  <a:pt x="436006" y="3027577"/>
                  <a:pt x="419732" y="3004503"/>
                </a:cubicBezTo>
                <a:cubicBezTo>
                  <a:pt x="407578" y="2949657"/>
                  <a:pt x="388511" y="2896851"/>
                  <a:pt x="363651" y="2842588"/>
                </a:cubicBezTo>
                <a:cubicBezTo>
                  <a:pt x="332103" y="2797699"/>
                  <a:pt x="331554" y="2711800"/>
                  <a:pt x="263212" y="2651456"/>
                </a:cubicBezTo>
                <a:cubicBezTo>
                  <a:pt x="235935" y="2585326"/>
                  <a:pt x="214760" y="2535145"/>
                  <a:pt x="194330" y="2484251"/>
                </a:cubicBezTo>
                <a:cubicBezTo>
                  <a:pt x="184580" y="2468441"/>
                  <a:pt x="154039" y="2380429"/>
                  <a:pt x="140630" y="2346096"/>
                </a:cubicBezTo>
                <a:cubicBezTo>
                  <a:pt x="76681" y="2257531"/>
                  <a:pt x="91260" y="2243719"/>
                  <a:pt x="77185" y="2144811"/>
                </a:cubicBezTo>
                <a:cubicBezTo>
                  <a:pt x="66953" y="2112233"/>
                  <a:pt x="67414" y="2096078"/>
                  <a:pt x="50887" y="2061697"/>
                </a:cubicBezTo>
                <a:lnTo>
                  <a:pt x="27133" y="1969379"/>
                </a:lnTo>
                <a:lnTo>
                  <a:pt x="29988" y="1961973"/>
                </a:lnTo>
                <a:lnTo>
                  <a:pt x="31559" y="1961231"/>
                </a:lnTo>
                <a:lnTo>
                  <a:pt x="14905" y="1880268"/>
                </a:lnTo>
                <a:cubicBezTo>
                  <a:pt x="12271" y="1874644"/>
                  <a:pt x="-805" y="1860096"/>
                  <a:pt x="2188" y="1847922"/>
                </a:cubicBezTo>
                <a:lnTo>
                  <a:pt x="21879" y="1779161"/>
                </a:lnTo>
                <a:lnTo>
                  <a:pt x="27968" y="1733684"/>
                </a:lnTo>
                <a:cubicBezTo>
                  <a:pt x="25035" y="1726530"/>
                  <a:pt x="21617" y="1619937"/>
                  <a:pt x="16511" y="1614373"/>
                </a:cubicBezTo>
                <a:cubicBezTo>
                  <a:pt x="47946" y="1547691"/>
                  <a:pt x="4394" y="1556097"/>
                  <a:pt x="12613" y="1479987"/>
                </a:cubicBezTo>
                <a:cubicBezTo>
                  <a:pt x="15110" y="1387360"/>
                  <a:pt x="4986" y="1320420"/>
                  <a:pt x="4190" y="1214801"/>
                </a:cubicBezTo>
                <a:cubicBezTo>
                  <a:pt x="3611" y="1152457"/>
                  <a:pt x="-6268" y="1080052"/>
                  <a:pt x="6503" y="966549"/>
                </a:cubicBezTo>
                <a:cubicBezTo>
                  <a:pt x="10182" y="901722"/>
                  <a:pt x="25065" y="884915"/>
                  <a:pt x="20609" y="845066"/>
                </a:cubicBezTo>
                <a:cubicBezTo>
                  <a:pt x="20199" y="816540"/>
                  <a:pt x="19791" y="788014"/>
                  <a:pt x="19381" y="759488"/>
                </a:cubicBezTo>
                <a:lnTo>
                  <a:pt x="21672" y="741102"/>
                </a:lnTo>
                <a:lnTo>
                  <a:pt x="30720" y="737125"/>
                </a:lnTo>
                <a:lnTo>
                  <a:pt x="23211" y="691098"/>
                </a:lnTo>
                <a:cubicBezTo>
                  <a:pt x="25461" y="680873"/>
                  <a:pt x="43338" y="650431"/>
                  <a:pt x="42062" y="637700"/>
                </a:cubicBezTo>
                <a:cubicBezTo>
                  <a:pt x="23297" y="593852"/>
                  <a:pt x="30263" y="601340"/>
                  <a:pt x="41571" y="540174"/>
                </a:cubicBezTo>
                <a:cubicBezTo>
                  <a:pt x="35397" y="519975"/>
                  <a:pt x="35174" y="428356"/>
                  <a:pt x="46636" y="415352"/>
                </a:cubicBezTo>
                <a:cubicBezTo>
                  <a:pt x="48960" y="401821"/>
                  <a:pt x="44602" y="386587"/>
                  <a:pt x="56977" y="379461"/>
                </a:cubicBezTo>
                <a:cubicBezTo>
                  <a:pt x="71829" y="368123"/>
                  <a:pt x="47958" y="323384"/>
                  <a:pt x="65759" y="328645"/>
                </a:cubicBezTo>
                <a:cubicBezTo>
                  <a:pt x="49386" y="296830"/>
                  <a:pt x="65237" y="231983"/>
                  <a:pt x="72589" y="203608"/>
                </a:cubicBezTo>
                <a:cubicBezTo>
                  <a:pt x="75524" y="153257"/>
                  <a:pt x="77980" y="142710"/>
                  <a:pt x="78370" y="105992"/>
                </a:cubicBezTo>
                <a:cubicBezTo>
                  <a:pt x="80828" y="104127"/>
                  <a:pt x="70890" y="52128"/>
                  <a:pt x="70125" y="25135"/>
                </a:cubicBezTo>
                <a:close/>
              </a:path>
            </a:pathLst>
          </a:custGeom>
        </p:spPr>
      </p:pic>
      <p:pic>
        <p:nvPicPr>
          <p:cNvPr id="5" name="Billede 4">
            <a:extLst>
              <a:ext uri="{FF2B5EF4-FFF2-40B4-BE49-F238E27FC236}">
                <a16:creationId xmlns:a16="http://schemas.microsoft.com/office/drawing/2014/main" id="{D03D039F-6830-1494-FE0F-0BD00246B5CD}"/>
              </a:ext>
            </a:extLst>
          </p:cNvPr>
          <p:cNvPicPr>
            <a:picLocks noChangeAspect="1"/>
          </p:cNvPicPr>
          <p:nvPr/>
        </p:nvPicPr>
        <p:blipFill>
          <a:blip r:embed="rId3"/>
          <a:srcRect r="2534" b="1"/>
          <a:stretch>
            <a:fillRect/>
          </a:stretch>
        </p:blipFill>
        <p:spPr>
          <a:xfrm>
            <a:off x="5882199" y="-17"/>
            <a:ext cx="3261801" cy="3432349"/>
          </a:xfrm>
          <a:custGeom>
            <a:avLst/>
            <a:gdLst/>
            <a:ahLst/>
            <a:cxnLst/>
            <a:rect l="l" t="t" r="r" b="b"/>
            <a:pathLst>
              <a:path w="4349068" h="3428999">
                <a:moveTo>
                  <a:pt x="711944" y="0"/>
                </a:moveTo>
                <a:lnTo>
                  <a:pt x="4349068" y="0"/>
                </a:lnTo>
                <a:lnTo>
                  <a:pt x="4349068" y="3428999"/>
                </a:lnTo>
                <a:lnTo>
                  <a:pt x="32307" y="3428999"/>
                </a:lnTo>
                <a:lnTo>
                  <a:pt x="34693" y="3410051"/>
                </a:lnTo>
                <a:cubicBezTo>
                  <a:pt x="37039" y="3395347"/>
                  <a:pt x="38143" y="3381819"/>
                  <a:pt x="32792" y="3373027"/>
                </a:cubicBezTo>
                <a:cubicBezTo>
                  <a:pt x="29961" y="3298527"/>
                  <a:pt x="20335" y="3290617"/>
                  <a:pt x="14318" y="3222737"/>
                </a:cubicBezTo>
                <a:cubicBezTo>
                  <a:pt x="11384" y="3146284"/>
                  <a:pt x="-6116" y="3184007"/>
                  <a:pt x="2241" y="3118188"/>
                </a:cubicBezTo>
                <a:cubicBezTo>
                  <a:pt x="16306" y="3109217"/>
                  <a:pt x="34183" y="3024732"/>
                  <a:pt x="27952" y="3003808"/>
                </a:cubicBezTo>
                <a:cubicBezTo>
                  <a:pt x="27563" y="2966753"/>
                  <a:pt x="27366" y="2989870"/>
                  <a:pt x="27149" y="2944921"/>
                </a:cubicBezTo>
                <a:lnTo>
                  <a:pt x="41941" y="2877744"/>
                </a:lnTo>
                <a:cubicBezTo>
                  <a:pt x="36258" y="2880724"/>
                  <a:pt x="54303" y="2822146"/>
                  <a:pt x="53926" y="2807161"/>
                </a:cubicBezTo>
                <a:cubicBezTo>
                  <a:pt x="56083" y="2775643"/>
                  <a:pt x="30060" y="2769288"/>
                  <a:pt x="53334" y="2752347"/>
                </a:cubicBezTo>
                <a:lnTo>
                  <a:pt x="60008" y="2748299"/>
                </a:lnTo>
                <a:cubicBezTo>
                  <a:pt x="60210" y="2745962"/>
                  <a:pt x="60411" y="2743625"/>
                  <a:pt x="60613" y="2741288"/>
                </a:cubicBezTo>
                <a:cubicBezTo>
                  <a:pt x="60116" y="2737657"/>
                  <a:pt x="58269" y="2735847"/>
                  <a:pt x="53819" y="2737160"/>
                </a:cubicBezTo>
                <a:cubicBezTo>
                  <a:pt x="70191" y="2705347"/>
                  <a:pt x="64153" y="2699356"/>
                  <a:pt x="66799" y="2659631"/>
                </a:cubicBezTo>
                <a:cubicBezTo>
                  <a:pt x="77943" y="2612127"/>
                  <a:pt x="64846" y="2628594"/>
                  <a:pt x="86795" y="2573336"/>
                </a:cubicBezTo>
                <a:cubicBezTo>
                  <a:pt x="96119" y="2559732"/>
                  <a:pt x="108676" y="2541339"/>
                  <a:pt x="108890" y="2528057"/>
                </a:cubicBezTo>
                <a:lnTo>
                  <a:pt x="137074" y="2489594"/>
                </a:lnTo>
                <a:cubicBezTo>
                  <a:pt x="138076" y="2487774"/>
                  <a:pt x="138422" y="2473350"/>
                  <a:pt x="137897" y="2468303"/>
                </a:cubicBezTo>
                <a:lnTo>
                  <a:pt x="155171" y="2460480"/>
                </a:lnTo>
                <a:lnTo>
                  <a:pt x="147972" y="2423535"/>
                </a:lnTo>
                <a:lnTo>
                  <a:pt x="155293" y="2404394"/>
                </a:lnTo>
                <a:cubicBezTo>
                  <a:pt x="172891" y="2392610"/>
                  <a:pt x="160687" y="2347474"/>
                  <a:pt x="168818" y="2324643"/>
                </a:cubicBezTo>
                <a:cubicBezTo>
                  <a:pt x="169390" y="2297698"/>
                  <a:pt x="193082" y="2284202"/>
                  <a:pt x="198340" y="2255535"/>
                </a:cubicBezTo>
                <a:cubicBezTo>
                  <a:pt x="214268" y="2249648"/>
                  <a:pt x="228319" y="2207828"/>
                  <a:pt x="217338" y="2184679"/>
                </a:cubicBezTo>
                <a:lnTo>
                  <a:pt x="242924" y="2093132"/>
                </a:lnTo>
                <a:cubicBezTo>
                  <a:pt x="264937" y="2084587"/>
                  <a:pt x="280562" y="1985868"/>
                  <a:pt x="290446" y="1950235"/>
                </a:cubicBezTo>
                <a:cubicBezTo>
                  <a:pt x="308239" y="1920183"/>
                  <a:pt x="350073" y="1898905"/>
                  <a:pt x="361001" y="1861568"/>
                </a:cubicBezTo>
                <a:cubicBezTo>
                  <a:pt x="367163" y="1810687"/>
                  <a:pt x="352049" y="1869507"/>
                  <a:pt x="356015" y="1809499"/>
                </a:cubicBezTo>
                <a:cubicBezTo>
                  <a:pt x="355145" y="1754297"/>
                  <a:pt x="367821" y="1767680"/>
                  <a:pt x="375846" y="1693716"/>
                </a:cubicBezTo>
                <a:cubicBezTo>
                  <a:pt x="374712" y="1654244"/>
                  <a:pt x="382062" y="1627007"/>
                  <a:pt x="381776" y="1605195"/>
                </a:cubicBezTo>
                <a:cubicBezTo>
                  <a:pt x="389848" y="1568952"/>
                  <a:pt x="392552" y="1564518"/>
                  <a:pt x="396301" y="1516217"/>
                </a:cubicBezTo>
                <a:cubicBezTo>
                  <a:pt x="401397" y="1488452"/>
                  <a:pt x="428137" y="1457870"/>
                  <a:pt x="409866" y="1429841"/>
                </a:cubicBezTo>
                <a:cubicBezTo>
                  <a:pt x="422203" y="1412325"/>
                  <a:pt x="460064" y="1413592"/>
                  <a:pt x="442210" y="1380081"/>
                </a:cubicBezTo>
                <a:cubicBezTo>
                  <a:pt x="464590" y="1394128"/>
                  <a:pt x="443394" y="1335176"/>
                  <a:pt x="463662" y="1334891"/>
                </a:cubicBezTo>
                <a:cubicBezTo>
                  <a:pt x="480316" y="1336427"/>
                  <a:pt x="515162" y="1194568"/>
                  <a:pt x="519523" y="1185551"/>
                </a:cubicBezTo>
                <a:cubicBezTo>
                  <a:pt x="527731" y="1149210"/>
                  <a:pt x="536547" y="1148087"/>
                  <a:pt x="542909" y="1111168"/>
                </a:cubicBezTo>
                <a:cubicBezTo>
                  <a:pt x="555522" y="1057226"/>
                  <a:pt x="531818" y="1022543"/>
                  <a:pt x="543055" y="993353"/>
                </a:cubicBezTo>
                <a:cubicBezTo>
                  <a:pt x="559986" y="960214"/>
                  <a:pt x="580459" y="867450"/>
                  <a:pt x="592544" y="813953"/>
                </a:cubicBezTo>
                <a:cubicBezTo>
                  <a:pt x="604272" y="746430"/>
                  <a:pt x="608119" y="666470"/>
                  <a:pt x="613420" y="588218"/>
                </a:cubicBezTo>
                <a:cubicBezTo>
                  <a:pt x="604962" y="475380"/>
                  <a:pt x="590630" y="536119"/>
                  <a:pt x="596055" y="376479"/>
                </a:cubicBezTo>
                <a:lnTo>
                  <a:pt x="605018" y="280992"/>
                </a:lnTo>
                <a:cubicBezTo>
                  <a:pt x="604854" y="276227"/>
                  <a:pt x="610771" y="223140"/>
                  <a:pt x="610608" y="218374"/>
                </a:cubicBezTo>
                <a:lnTo>
                  <a:pt x="604880" y="188178"/>
                </a:lnTo>
                <a:lnTo>
                  <a:pt x="630913" y="152404"/>
                </a:lnTo>
                <a:cubicBezTo>
                  <a:pt x="640688" y="136342"/>
                  <a:pt x="647365" y="122048"/>
                  <a:pt x="663530" y="91810"/>
                </a:cubicBezTo>
                <a:lnTo>
                  <a:pt x="705264" y="3016"/>
                </a:lnTo>
                <a:close/>
              </a:path>
            </a:pathLst>
          </a:cu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CB7DFAC-1CF1-35EB-AEDB-823BD6F1EBDD}"/>
              </a:ext>
            </a:extLst>
          </p:cNvPr>
          <p:cNvSpPr>
            <a:spLocks noGrp="1"/>
          </p:cNvSpPr>
          <p:nvPr>
            <p:ph type="title"/>
          </p:nvPr>
        </p:nvSpPr>
        <p:spPr>
          <a:xfrm>
            <a:off x="222362" y="502544"/>
            <a:ext cx="5433354" cy="1325563"/>
          </a:xfrm>
        </p:spPr>
        <p:txBody>
          <a:bodyPr>
            <a:normAutofit fontScale="90000"/>
          </a:bodyPr>
          <a:lstStyle/>
          <a:p>
            <a:pPr>
              <a:lnSpc>
                <a:spcPct val="90000"/>
              </a:lnSpc>
            </a:pPr>
            <a:r>
              <a:rPr lang="en-US" sz="3200" dirty="0" err="1"/>
              <a:t>Forskning</a:t>
            </a:r>
            <a:r>
              <a:rPr lang="en-US" sz="3200" dirty="0"/>
              <a:t> </a:t>
            </a:r>
            <a:r>
              <a:rPr lang="en-US" sz="3200" dirty="0" err="1"/>
              <a:t>skal</a:t>
            </a:r>
            <a:r>
              <a:rPr lang="en-US" sz="3200" dirty="0"/>
              <a:t> </a:t>
            </a:r>
            <a:r>
              <a:rPr lang="en-US" sz="3200" dirty="0" err="1"/>
              <a:t>bidrage</a:t>
            </a:r>
            <a:r>
              <a:rPr lang="en-US" sz="3200" dirty="0"/>
              <a:t> til </a:t>
            </a:r>
            <a:r>
              <a:rPr lang="en-US" sz="3200" dirty="0" err="1"/>
              <a:t>løsninger</a:t>
            </a:r>
            <a:r>
              <a:rPr lang="en-US" sz="3200" dirty="0"/>
              <a:t>. </a:t>
            </a:r>
            <a:br>
              <a:rPr lang="en-US" sz="3200" dirty="0"/>
            </a:br>
            <a:r>
              <a:rPr lang="en-US" sz="3200" dirty="0" err="1"/>
              <a:t>Hvorfor</a:t>
            </a:r>
            <a:r>
              <a:rPr lang="en-US" sz="3200" dirty="0"/>
              <a:t> </a:t>
            </a:r>
            <a:r>
              <a:rPr lang="en-US" sz="3200" dirty="0" err="1"/>
              <a:t>en</a:t>
            </a:r>
            <a:r>
              <a:rPr lang="en-US" sz="3200" dirty="0"/>
              <a:t> </a:t>
            </a:r>
            <a:r>
              <a:rPr lang="en-US" sz="3200" dirty="0" err="1"/>
              <a:t>anden</a:t>
            </a:r>
            <a:r>
              <a:rPr lang="en-US" sz="3200" dirty="0"/>
              <a:t> </a:t>
            </a:r>
            <a:r>
              <a:rPr lang="en-US" sz="3200" dirty="0" err="1"/>
              <a:t>tilgang</a:t>
            </a:r>
            <a:r>
              <a:rPr lang="en-US" sz="3200" dirty="0"/>
              <a:t>?</a:t>
            </a:r>
            <a:endParaRPr lang="da-DK" sz="3200" dirty="0"/>
          </a:p>
        </p:txBody>
      </p:sp>
      <p:sp>
        <p:nvSpPr>
          <p:cNvPr id="3" name="Content Placeholder 2">
            <a:extLst>
              <a:ext uri="{FF2B5EF4-FFF2-40B4-BE49-F238E27FC236}">
                <a16:creationId xmlns:a16="http://schemas.microsoft.com/office/drawing/2014/main" id="{B27E5FA9-D5AC-828F-80C1-2B2A698A7259}"/>
              </a:ext>
            </a:extLst>
          </p:cNvPr>
          <p:cNvSpPr>
            <a:spLocks noGrp="1"/>
          </p:cNvSpPr>
          <p:nvPr>
            <p:ph idx="1"/>
          </p:nvPr>
        </p:nvSpPr>
        <p:spPr>
          <a:xfrm>
            <a:off x="222362" y="1828107"/>
            <a:ext cx="4578496" cy="4351338"/>
          </a:xfrm>
        </p:spPr>
        <p:txBody>
          <a:bodyPr>
            <a:noAutofit/>
          </a:bodyPr>
          <a:lstStyle/>
          <a:p>
            <a:pPr>
              <a:lnSpc>
                <a:spcPct val="90000"/>
              </a:lnSpc>
            </a:pPr>
            <a:r>
              <a:rPr lang="da-DK" sz="2400" dirty="0"/>
              <a:t>På trods af mere end 70 års selvmordsforskning er selvmordsraterne i Grønland stadig blandt de højeste i verden, med begrænset evidens for vedvarende befolkningsfald. 
Dette rejser et vigtigt spørgsmål: 
Hvad nu hvis forebyggelsesindsatsen skal forankres stærkere i inuit viden, værdier og verdenssyn?</a:t>
            </a:r>
          </a:p>
        </p:txBody>
      </p:sp>
      <p:pic>
        <p:nvPicPr>
          <p:cNvPr id="6" name="Picture 5" descr="A person holding a tambourine&#10;&#10;AI-generated content may be incorrect.">
            <a:extLst>
              <a:ext uri="{FF2B5EF4-FFF2-40B4-BE49-F238E27FC236}">
                <a16:creationId xmlns:a16="http://schemas.microsoft.com/office/drawing/2014/main" id="{1ED2935B-5904-EDE4-6CF4-61EBA7C3D83C}"/>
              </a:ext>
            </a:extLst>
          </p:cNvPr>
          <p:cNvPicPr>
            <a:picLocks noChangeAspect="1"/>
          </p:cNvPicPr>
          <p:nvPr/>
        </p:nvPicPr>
        <p:blipFill>
          <a:blip r:embed="rId2"/>
          <a:srcRect l="40375" r="6001"/>
          <a:stretch>
            <a:fillRect/>
          </a:stretch>
        </p:blipFill>
        <p:spPr>
          <a:xfrm>
            <a:off x="4781190" y="758514"/>
            <a:ext cx="384167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4696411" y="687822"/>
            <a:ext cx="4103360"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6420" y="921125"/>
            <a:ext cx="593266"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430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22" name="Rectangle 2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090569"/>
            <a:ext cx="32232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3C302C-13DC-499C-E1E0-2BDF6CF5AF08}"/>
              </a:ext>
            </a:extLst>
          </p:cNvPr>
          <p:cNvSpPr>
            <a:spLocks noGrp="1"/>
          </p:cNvSpPr>
          <p:nvPr>
            <p:ph idx="1"/>
          </p:nvPr>
        </p:nvSpPr>
        <p:spPr>
          <a:xfrm>
            <a:off x="372618" y="-522514"/>
            <a:ext cx="3690273" cy="8236059"/>
          </a:xfrm>
        </p:spPr>
        <p:txBody>
          <a:bodyPr anchor="ctr">
            <a:noAutofit/>
          </a:bodyPr>
          <a:lstStyle/>
          <a:p>
            <a:pPr marL="0" indent="0" algn="ctr">
              <a:buNone/>
            </a:pPr>
            <a:r>
              <a:rPr lang="da-DK" sz="2000" b="1" dirty="0"/>
              <a:t>Livsvigtig viden er traditionelt blevet overleveret gennem fortællinger </a:t>
            </a:r>
          </a:p>
          <a:p>
            <a:endParaRPr lang="da-DK" sz="2400" dirty="0"/>
          </a:p>
          <a:p>
            <a:r>
              <a:rPr lang="da-DK" sz="2000" dirty="0"/>
              <a:t>Historierne indeholdt essentiel viden for overlevelse, fællesskabets trivsel og spiritualitet. 
Mundtlige traditioner lærte praktiske færdigheder, ro og orden i lokalsamfund og ansvar over for andre og naturen. 
Levet erfaring er en værdifuld kilde til viden.</a:t>
            </a: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513853"/>
            <a:ext cx="4507025"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next to a person with a bowl of food&#10;&#10;AI-generated content may be incorrect.">
            <a:extLst>
              <a:ext uri="{FF2B5EF4-FFF2-40B4-BE49-F238E27FC236}">
                <a16:creationId xmlns:a16="http://schemas.microsoft.com/office/drawing/2014/main" id="{F8E4A6AE-B28E-75B4-2A4A-752D85E1EEC5}"/>
              </a:ext>
            </a:extLst>
          </p:cNvPr>
          <p:cNvPicPr>
            <a:picLocks noChangeAspect="1"/>
          </p:cNvPicPr>
          <p:nvPr/>
        </p:nvPicPr>
        <p:blipFill>
          <a:blip r:embed="rId2"/>
          <a:srcRect l="16094" r="16314" b="-3"/>
          <a:stretch>
            <a:fillRect/>
          </a:stretch>
        </p:blipFill>
        <p:spPr>
          <a:xfrm>
            <a:off x="4483341" y="799352"/>
            <a:ext cx="4069057" cy="5259296"/>
          </a:xfrm>
          <a:prstGeom prst="rect">
            <a:avLst/>
          </a:prstGeom>
        </p:spPr>
      </p:pic>
    </p:spTree>
    <p:extLst>
      <p:ext uri="{BB962C8B-B14F-4D97-AF65-F5344CB8AC3E}">
        <p14:creationId xmlns:p14="http://schemas.microsoft.com/office/powerpoint/2010/main" val="3753644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DA8F165-BE8D-4121-2F25-4A3ABFD39240}"/>
              </a:ext>
            </a:extLst>
          </p:cNvPr>
          <p:cNvPicPr>
            <a:picLocks noChangeAspect="1"/>
          </p:cNvPicPr>
          <p:nvPr/>
        </p:nvPicPr>
        <p:blipFill>
          <a:blip r:embed="rId2"/>
          <a:stretch>
            <a:fillRect/>
          </a:stretch>
        </p:blipFill>
        <p:spPr>
          <a:xfrm>
            <a:off x="6027816" y="3965191"/>
            <a:ext cx="2986904" cy="2241826"/>
          </a:xfrm>
          <a:prstGeom prst="rect">
            <a:avLst/>
          </a:prstGeom>
        </p:spPr>
      </p:pic>
      <p:pic>
        <p:nvPicPr>
          <p:cNvPr id="10" name="Picture 9">
            <a:extLst>
              <a:ext uri="{FF2B5EF4-FFF2-40B4-BE49-F238E27FC236}">
                <a16:creationId xmlns:a16="http://schemas.microsoft.com/office/drawing/2014/main" id="{04892D23-3D49-3F8B-7AD3-9581E1D7A9B1}"/>
              </a:ext>
            </a:extLst>
          </p:cNvPr>
          <p:cNvPicPr>
            <a:picLocks noChangeAspect="1"/>
          </p:cNvPicPr>
          <p:nvPr/>
        </p:nvPicPr>
        <p:blipFill>
          <a:blip r:embed="rId3"/>
          <a:stretch>
            <a:fillRect/>
          </a:stretch>
        </p:blipFill>
        <p:spPr>
          <a:xfrm>
            <a:off x="239486" y="3721981"/>
            <a:ext cx="5733255" cy="2241826"/>
          </a:xfrm>
          <a:prstGeom prst="rect">
            <a:avLst/>
          </a:prstGeom>
        </p:spPr>
      </p:pic>
      <p:pic>
        <p:nvPicPr>
          <p:cNvPr id="12" name="Picture 11">
            <a:extLst>
              <a:ext uri="{FF2B5EF4-FFF2-40B4-BE49-F238E27FC236}">
                <a16:creationId xmlns:a16="http://schemas.microsoft.com/office/drawing/2014/main" id="{F43C73D0-F96E-862D-721B-52945F36CB1C}"/>
              </a:ext>
            </a:extLst>
          </p:cNvPr>
          <p:cNvPicPr>
            <a:picLocks noChangeAspect="1"/>
          </p:cNvPicPr>
          <p:nvPr/>
        </p:nvPicPr>
        <p:blipFill>
          <a:blip r:embed="rId4"/>
          <a:stretch>
            <a:fillRect/>
          </a:stretch>
        </p:blipFill>
        <p:spPr>
          <a:xfrm>
            <a:off x="5854710" y="1405045"/>
            <a:ext cx="3160010" cy="2426225"/>
          </a:xfrm>
          <a:prstGeom prst="rect">
            <a:avLst/>
          </a:prstGeom>
        </p:spPr>
      </p:pic>
      <p:sp>
        <p:nvSpPr>
          <p:cNvPr id="5" name="Content Placeholder 4">
            <a:extLst>
              <a:ext uri="{FF2B5EF4-FFF2-40B4-BE49-F238E27FC236}">
                <a16:creationId xmlns:a16="http://schemas.microsoft.com/office/drawing/2014/main" id="{FAFD8195-B066-AE11-9101-D560A4BC06E2}"/>
              </a:ext>
            </a:extLst>
          </p:cNvPr>
          <p:cNvSpPr>
            <a:spLocks noGrp="1"/>
          </p:cNvSpPr>
          <p:nvPr>
            <p:ph idx="1"/>
          </p:nvPr>
        </p:nvSpPr>
        <p:spPr>
          <a:xfrm>
            <a:off x="457200" y="894192"/>
            <a:ext cx="4963886" cy="5231971"/>
          </a:xfrm>
        </p:spPr>
        <p:txBody>
          <a:bodyPr>
            <a:normAutofit/>
          </a:bodyPr>
          <a:lstStyle/>
          <a:p>
            <a:pPr algn="ctr"/>
            <a:r>
              <a:rPr lang="da-DK" sz="2400" dirty="0"/>
              <a:t>Hvis fortællinger altid har været en måde at overføre livsnødvendig viden på, er historierne om selvmordsforsøgsoverlevere måske også vigtig viden til forebyggelse</a:t>
            </a:r>
            <a:r>
              <a:rPr lang="da-DK" sz="2800" dirty="0"/>
              <a:t>? </a:t>
            </a:r>
            <a:r>
              <a:rPr lang="da-DK" sz="2400" dirty="0"/>
              <a:t>Det er det spørgsmål jeg undersøger i min forskning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DD954D-EEB5-2842-F302-AB702C6985A4}"/>
              </a:ext>
            </a:extLst>
          </p:cNvPr>
          <p:cNvPicPr>
            <a:picLocks noChangeAspect="1"/>
          </p:cNvPicPr>
          <p:nvPr/>
        </p:nvPicPr>
        <p:blipFill>
          <a:blip r:embed="rId3"/>
          <a:srcRect t="5055" r="1" b="1"/>
          <a:stretch>
            <a:fillRect/>
          </a:stretch>
        </p:blipFill>
        <p:spPr>
          <a:xfrm>
            <a:off x="20" y="10"/>
            <a:ext cx="9143980" cy="6857990"/>
          </a:xfrm>
          <a:prstGeom prst="rect">
            <a:avLst/>
          </a:prstGeom>
        </p:spPr>
      </p:pic>
      <p:sp>
        <p:nvSpPr>
          <p:cNvPr id="52" name="Freeform: Shape 51">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2393" y="1"/>
            <a:ext cx="547160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23" descr="A couple of boys playing football&#10;&#10;Description automatically generated">
            <a:extLst>
              <a:ext uri="{FF2B5EF4-FFF2-40B4-BE49-F238E27FC236}">
                <a16:creationId xmlns:a16="http://schemas.microsoft.com/office/drawing/2014/main" id="{1A36731F-03F8-3711-9959-EFD5126F40D8}"/>
              </a:ext>
            </a:extLst>
          </p:cNvPr>
          <p:cNvPicPr>
            <a:picLocks noChangeAspect="1"/>
          </p:cNvPicPr>
          <p:nvPr/>
        </p:nvPicPr>
        <p:blipFill rotWithShape="1">
          <a:blip r:embed="rId4"/>
          <a:srcRect l="6634" r="49873"/>
          <a:stretch>
            <a:fillRect/>
          </a:stretch>
        </p:blipFill>
        <p:spPr>
          <a:xfrm>
            <a:off x="3797316" y="1"/>
            <a:ext cx="5346685"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BB04495-3B33-6776-119B-A914009CD86B}"/>
              </a:ext>
            </a:extLst>
          </p:cNvPr>
          <p:cNvPicPr>
            <a:picLocks noChangeAspect="1"/>
          </p:cNvPicPr>
          <p:nvPr/>
        </p:nvPicPr>
        <p:blipFill>
          <a:blip r:embed="rId3"/>
          <a:stretch>
            <a:fillRect/>
          </a:stretch>
        </p:blipFill>
        <p:spPr>
          <a:xfrm>
            <a:off x="482600" y="744878"/>
            <a:ext cx="2458719" cy="2421838"/>
          </a:xfrm>
          <a:prstGeom prst="rect">
            <a:avLst/>
          </a:prstGeom>
        </p:spPr>
      </p:pic>
      <p:pic>
        <p:nvPicPr>
          <p:cNvPr id="12" name="Picture 11">
            <a:extLst>
              <a:ext uri="{FF2B5EF4-FFF2-40B4-BE49-F238E27FC236}">
                <a16:creationId xmlns:a16="http://schemas.microsoft.com/office/drawing/2014/main" id="{5E3DC140-DD2C-508F-6DAE-12AD84886F21}"/>
              </a:ext>
            </a:extLst>
          </p:cNvPr>
          <p:cNvPicPr>
            <a:picLocks noChangeAspect="1"/>
          </p:cNvPicPr>
          <p:nvPr/>
        </p:nvPicPr>
        <p:blipFill>
          <a:blip r:embed="rId4"/>
          <a:stretch>
            <a:fillRect/>
          </a:stretch>
        </p:blipFill>
        <p:spPr>
          <a:xfrm>
            <a:off x="3182619" y="853793"/>
            <a:ext cx="2807654" cy="2204007"/>
          </a:xfrm>
          <a:prstGeom prst="rect">
            <a:avLst/>
          </a:prstGeom>
        </p:spPr>
      </p:pic>
      <p:pic>
        <p:nvPicPr>
          <p:cNvPr id="16" name="Picture 15">
            <a:extLst>
              <a:ext uri="{FF2B5EF4-FFF2-40B4-BE49-F238E27FC236}">
                <a16:creationId xmlns:a16="http://schemas.microsoft.com/office/drawing/2014/main" id="{AB8566BE-263B-59AA-4EDD-5397637AE81C}"/>
              </a:ext>
            </a:extLst>
          </p:cNvPr>
          <p:cNvPicPr>
            <a:picLocks noChangeAspect="1"/>
          </p:cNvPicPr>
          <p:nvPr/>
        </p:nvPicPr>
        <p:blipFill>
          <a:blip r:embed="rId5"/>
          <a:stretch>
            <a:fillRect/>
          </a:stretch>
        </p:blipFill>
        <p:spPr>
          <a:xfrm>
            <a:off x="6237021" y="643466"/>
            <a:ext cx="2418929" cy="2624662"/>
          </a:xfrm>
          <a:prstGeom prst="rect">
            <a:avLst/>
          </a:prstGeom>
        </p:spPr>
      </p:pic>
      <p:pic>
        <p:nvPicPr>
          <p:cNvPr id="5" name="Picture 4">
            <a:extLst>
              <a:ext uri="{FF2B5EF4-FFF2-40B4-BE49-F238E27FC236}">
                <a16:creationId xmlns:a16="http://schemas.microsoft.com/office/drawing/2014/main" id="{00018934-0267-9A82-CFC8-4A100BC89256}"/>
              </a:ext>
            </a:extLst>
          </p:cNvPr>
          <p:cNvPicPr>
            <a:picLocks noChangeAspect="1"/>
          </p:cNvPicPr>
          <p:nvPr/>
        </p:nvPicPr>
        <p:blipFill>
          <a:blip r:embed="rId6"/>
          <a:stretch>
            <a:fillRect/>
          </a:stretch>
        </p:blipFill>
        <p:spPr>
          <a:xfrm>
            <a:off x="482600" y="3772514"/>
            <a:ext cx="2458719" cy="2259363"/>
          </a:xfrm>
          <a:prstGeom prst="rect">
            <a:avLst/>
          </a:prstGeom>
        </p:spPr>
      </p:pic>
      <p:pic>
        <p:nvPicPr>
          <p:cNvPr id="8" name="Picture 7">
            <a:extLst>
              <a:ext uri="{FF2B5EF4-FFF2-40B4-BE49-F238E27FC236}">
                <a16:creationId xmlns:a16="http://schemas.microsoft.com/office/drawing/2014/main" id="{CEDABFD7-636C-8930-9D08-1521D018B947}"/>
              </a:ext>
            </a:extLst>
          </p:cNvPr>
          <p:cNvPicPr>
            <a:picLocks noChangeAspect="1"/>
          </p:cNvPicPr>
          <p:nvPr/>
        </p:nvPicPr>
        <p:blipFill>
          <a:blip r:embed="rId7"/>
          <a:stretch>
            <a:fillRect/>
          </a:stretch>
        </p:blipFill>
        <p:spPr>
          <a:xfrm>
            <a:off x="3182620" y="3802836"/>
            <a:ext cx="2807654" cy="2218046"/>
          </a:xfrm>
          <a:prstGeom prst="rect">
            <a:avLst/>
          </a:prstGeom>
        </p:spPr>
      </p:pic>
      <p:pic>
        <p:nvPicPr>
          <p:cNvPr id="14" name="Picture 13">
            <a:extLst>
              <a:ext uri="{FF2B5EF4-FFF2-40B4-BE49-F238E27FC236}">
                <a16:creationId xmlns:a16="http://schemas.microsoft.com/office/drawing/2014/main" id="{4B76A2A8-0491-597D-C286-ACC7CB2F1673}"/>
              </a:ext>
            </a:extLst>
          </p:cNvPr>
          <p:cNvPicPr>
            <a:picLocks noChangeAspect="1"/>
          </p:cNvPicPr>
          <p:nvPr/>
        </p:nvPicPr>
        <p:blipFill>
          <a:blip r:embed="rId8"/>
          <a:stretch>
            <a:fillRect/>
          </a:stretch>
        </p:blipFill>
        <p:spPr>
          <a:xfrm>
            <a:off x="6378974" y="3589863"/>
            <a:ext cx="2135022" cy="2643992"/>
          </a:xfrm>
          <a:prstGeom prst="rect">
            <a:avLst/>
          </a:prstGeom>
        </p:spPr>
      </p:pic>
    </p:spTree>
    <p:extLst>
      <p:ext uri="{BB962C8B-B14F-4D97-AF65-F5344CB8AC3E}">
        <p14:creationId xmlns:p14="http://schemas.microsoft.com/office/powerpoint/2010/main" val="173015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A601C46E-3DD0-7AC8-8B31-DBBB8DA7CC6E}"/>
              </a:ext>
            </a:extLst>
          </p:cNvPr>
          <p:cNvPicPr>
            <a:picLocks noChangeAspect="1"/>
          </p:cNvPicPr>
          <p:nvPr/>
        </p:nvPicPr>
        <p:blipFill>
          <a:blip r:embed="rId3">
            <a:alphaModFix amt="35000"/>
          </a:blip>
          <a:srcRect l="27386" r="7281" b="1"/>
          <a:stretch>
            <a:fillRect/>
          </a:stretch>
        </p:blipFill>
        <p:spPr>
          <a:xfrm>
            <a:off x="2" y="-207946"/>
            <a:ext cx="9144000" cy="6857989"/>
          </a:xfrm>
          <a:prstGeom prst="rect">
            <a:avLst/>
          </a:prstGeom>
        </p:spPr>
      </p:pic>
      <p:sp>
        <p:nvSpPr>
          <p:cNvPr id="53" name="Freeform: Shape 52">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0514" y="1698901"/>
            <a:ext cx="5043488" cy="5156791"/>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8" name="Picture 7">
            <a:extLst>
              <a:ext uri="{FF2B5EF4-FFF2-40B4-BE49-F238E27FC236}">
                <a16:creationId xmlns:a16="http://schemas.microsoft.com/office/drawing/2014/main" id="{962CADAE-228E-2F07-AF86-BBF8FA00A083}"/>
              </a:ext>
            </a:extLst>
          </p:cNvPr>
          <p:cNvPicPr>
            <a:picLocks noChangeAspect="1"/>
          </p:cNvPicPr>
          <p:nvPr/>
        </p:nvPicPr>
        <p:blipFill>
          <a:blip r:embed="rId4"/>
          <a:srcRect l="6323" r="9060" b="-2"/>
          <a:stretch>
            <a:fillRect/>
          </a:stretch>
        </p:blipFill>
        <p:spPr>
          <a:xfrm>
            <a:off x="4230904" y="1829314"/>
            <a:ext cx="4913096" cy="5026399"/>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
        <p:nvSpPr>
          <p:cNvPr id="5" name="TextBox 4">
            <a:extLst>
              <a:ext uri="{FF2B5EF4-FFF2-40B4-BE49-F238E27FC236}">
                <a16:creationId xmlns:a16="http://schemas.microsoft.com/office/drawing/2014/main" id="{AA2834FD-4B45-36E3-EEB5-4292B4E2C3A7}"/>
              </a:ext>
            </a:extLst>
          </p:cNvPr>
          <p:cNvSpPr txBox="1"/>
          <p:nvPr/>
        </p:nvSpPr>
        <p:spPr>
          <a:xfrm>
            <a:off x="185056" y="233550"/>
            <a:ext cx="9481457" cy="369332"/>
          </a:xfrm>
          <a:prstGeom prst="rect">
            <a:avLst/>
          </a:prstGeom>
          <a:noFill/>
        </p:spPr>
        <p:txBody>
          <a:bodyPr wrap="square">
            <a:spAutoFit/>
          </a:bodyPr>
          <a:lstStyle/>
          <a:p>
            <a:r>
              <a:rPr lang="da-DK"/>
              <a:t>/</a:t>
            </a:r>
            <a:endParaRPr lang="da-DK" dirty="0"/>
          </a:p>
        </p:txBody>
      </p:sp>
      <p:pic>
        <p:nvPicPr>
          <p:cNvPr id="9" name="Picture 8">
            <a:extLst>
              <a:ext uri="{FF2B5EF4-FFF2-40B4-BE49-F238E27FC236}">
                <a16:creationId xmlns:a16="http://schemas.microsoft.com/office/drawing/2014/main" id="{AB82E31E-0305-A191-F3A3-7BE16DA2D2BA}"/>
              </a:ext>
            </a:extLst>
          </p:cNvPr>
          <p:cNvPicPr>
            <a:picLocks noChangeAspect="1"/>
          </p:cNvPicPr>
          <p:nvPr/>
        </p:nvPicPr>
        <p:blipFill>
          <a:blip r:embed="rId5"/>
          <a:stretch>
            <a:fillRect/>
          </a:stretch>
        </p:blipFill>
        <p:spPr>
          <a:xfrm>
            <a:off x="71961" y="4342513"/>
            <a:ext cx="3963358" cy="230753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7AA67C3D-6D28-4C64-81F8-295FC9396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39" name="Freeform: Shape 38">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59154" y="0"/>
            <a:ext cx="1897292"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1" name="Freeform: Shape 40">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813163" y="0"/>
            <a:ext cx="1902325"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8" name="Picture 7">
            <a:extLst>
              <a:ext uri="{FF2B5EF4-FFF2-40B4-BE49-F238E27FC236}">
                <a16:creationId xmlns:a16="http://schemas.microsoft.com/office/drawing/2014/main" id="{9B8FED59-2629-5A7B-15A1-AE21694B4B15}"/>
              </a:ext>
            </a:extLst>
          </p:cNvPr>
          <p:cNvPicPr>
            <a:picLocks noChangeAspect="1"/>
          </p:cNvPicPr>
          <p:nvPr/>
        </p:nvPicPr>
        <p:blipFill>
          <a:blip r:embed="rId3"/>
          <a:srcRect t="5623" r="2" b="2"/>
          <a:stretch>
            <a:fillRect/>
          </a:stretch>
        </p:blipFill>
        <p:spPr>
          <a:xfrm>
            <a:off x="1998220" y="-1"/>
            <a:ext cx="7144670" cy="3405188"/>
          </a:xfrm>
          <a:custGeom>
            <a:avLst/>
            <a:gdLst/>
            <a:ahLst/>
            <a:cxnLst/>
            <a:rect l="l" t="t" r="r" b="b"/>
            <a:pathLst>
              <a:path w="9526226" h="3405188">
                <a:moveTo>
                  <a:pt x="1617925" y="0"/>
                </a:moveTo>
                <a:lnTo>
                  <a:pt x="2711158" y="0"/>
                </a:lnTo>
                <a:lnTo>
                  <a:pt x="3027357" y="0"/>
                </a:lnTo>
                <a:lnTo>
                  <a:pt x="3491324" y="0"/>
                </a:lnTo>
                <a:lnTo>
                  <a:pt x="5200853" y="0"/>
                </a:lnTo>
                <a:lnTo>
                  <a:pt x="9526226" y="0"/>
                </a:lnTo>
                <a:lnTo>
                  <a:pt x="9526226" y="3405188"/>
                </a:lnTo>
                <a:lnTo>
                  <a:pt x="0" y="3405188"/>
                </a:lnTo>
                <a:lnTo>
                  <a:pt x="1596" y="3337395"/>
                </a:lnTo>
                <a:cubicBezTo>
                  <a:pt x="68390" y="1928213"/>
                  <a:pt x="632836" y="708413"/>
                  <a:pt x="1595801" y="14997"/>
                </a:cubicBezTo>
                <a:close/>
              </a:path>
            </a:pathLst>
          </a:custGeom>
        </p:spPr>
      </p:pic>
      <p:sp>
        <p:nvSpPr>
          <p:cNvPr id="43" name="Freeform: Shape 42">
            <a:extLst>
              <a:ext uri="{FF2B5EF4-FFF2-40B4-BE49-F238E27FC236}">
                <a16:creationId xmlns:a16="http://schemas.microsoft.com/office/drawing/2014/main" id="{74283919-7E00-4FC2-BFC9-3F56E5880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998220" y="0"/>
            <a:ext cx="1465306" cy="3405188"/>
          </a:xfrm>
          <a:custGeom>
            <a:avLst/>
            <a:gdLst>
              <a:gd name="connsiteX0" fmla="*/ 340960 w 1953741"/>
              <a:gd name="connsiteY0" fmla="*/ 0 h 3405188"/>
              <a:gd name="connsiteX1" fmla="*/ 0 w 1953741"/>
              <a:gd name="connsiteY1" fmla="*/ 0 h 3405188"/>
              <a:gd name="connsiteX2" fmla="*/ 0 w 1953741"/>
              <a:gd name="connsiteY2" fmla="*/ 1 h 3405188"/>
              <a:gd name="connsiteX3" fmla="*/ 121075 w 1953741"/>
              <a:gd name="connsiteY3" fmla="*/ 1 h 3405188"/>
              <a:gd name="connsiteX4" fmla="*/ 143661 w 1953741"/>
              <a:gd name="connsiteY4" fmla="*/ 14998 h 3405188"/>
              <a:gd name="connsiteX5" fmla="*/ 1771120 w 1953741"/>
              <a:gd name="connsiteY5" fmla="*/ 3337396 h 3405188"/>
              <a:gd name="connsiteX6" fmla="*/ 1772750 w 1953741"/>
              <a:gd name="connsiteY6" fmla="*/ 3405188 h 3405188"/>
              <a:gd name="connsiteX7" fmla="*/ 1953741 w 1953741"/>
              <a:gd name="connsiteY7" fmla="*/ 3405188 h 3405188"/>
              <a:gd name="connsiteX8" fmla="*/ 1937324 w 1953741"/>
              <a:gd name="connsiteY8" fmla="*/ 3058183 h 3405188"/>
              <a:gd name="connsiteX9" fmla="*/ 363084 w 1953741"/>
              <a:gd name="connsiteY9" fmla="*/ 14997 h 34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741" h="3405188">
                <a:moveTo>
                  <a:pt x="340960" y="0"/>
                </a:moveTo>
                <a:lnTo>
                  <a:pt x="0" y="0"/>
                </a:lnTo>
                <a:lnTo>
                  <a:pt x="0" y="1"/>
                </a:lnTo>
                <a:lnTo>
                  <a:pt x="121075" y="1"/>
                </a:lnTo>
                <a:lnTo>
                  <a:pt x="143661" y="14998"/>
                </a:lnTo>
                <a:cubicBezTo>
                  <a:pt x="1126713" y="708414"/>
                  <a:pt x="1702933" y="1928214"/>
                  <a:pt x="1771120" y="3337396"/>
                </a:cubicBezTo>
                <a:lnTo>
                  <a:pt x="1772750" y="3405188"/>
                </a:lnTo>
                <a:lnTo>
                  <a:pt x="1953741" y="3405188"/>
                </a:lnTo>
                <a:lnTo>
                  <a:pt x="1937324" y="3058183"/>
                </a:lnTo>
                <a:cubicBezTo>
                  <a:pt x="1813464" y="1767912"/>
                  <a:pt x="1261851" y="662186"/>
                  <a:pt x="36308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5" descr="A picture containing text, snow, outdoor, mountain&#10;&#10;Description automatically generated">
            <a:extLst>
              <a:ext uri="{FF2B5EF4-FFF2-40B4-BE49-F238E27FC236}">
                <a16:creationId xmlns:a16="http://schemas.microsoft.com/office/drawing/2014/main" id="{14747280-BC36-CD0B-56F2-2969B0F2879D}"/>
              </a:ext>
            </a:extLst>
          </p:cNvPr>
          <p:cNvPicPr>
            <a:picLocks noChangeAspect="1"/>
          </p:cNvPicPr>
          <p:nvPr/>
        </p:nvPicPr>
        <p:blipFill>
          <a:blip r:embed="rId4">
            <a:extLst>
              <a:ext uri="{837473B0-CC2E-450A-ABE3-18F120FF3D39}">
                <a1611:picAttrSrcUrl xmlns:a1611="http://schemas.microsoft.com/office/drawing/2016/11/main" r:id="rId5"/>
              </a:ext>
            </a:extLst>
          </a:blip>
          <a:srcRect t="8578" r="-1" b="8577"/>
          <a:stretch>
            <a:fillRect/>
          </a:stretch>
        </p:blipFill>
        <p:spPr>
          <a:xfrm>
            <a:off x="1995507" y="3452815"/>
            <a:ext cx="7148493" cy="3405187"/>
          </a:xfrm>
          <a:custGeom>
            <a:avLst/>
            <a:gdLst/>
            <a:ahLst/>
            <a:cxnLst/>
            <a:rect l="l" t="t" r="r" b="b"/>
            <a:pathLst>
              <a:path w="9531324" h="3405187">
                <a:moveTo>
                  <a:pt x="3977" y="0"/>
                </a:moveTo>
                <a:lnTo>
                  <a:pt x="9531324" y="0"/>
                </a:lnTo>
                <a:lnTo>
                  <a:pt x="9531324" y="3405187"/>
                </a:lnTo>
                <a:lnTo>
                  <a:pt x="5205951" y="3405187"/>
                </a:lnTo>
                <a:lnTo>
                  <a:pt x="3496422" y="3405187"/>
                </a:lnTo>
                <a:lnTo>
                  <a:pt x="3032455" y="3405187"/>
                </a:lnTo>
                <a:lnTo>
                  <a:pt x="2716256" y="3405187"/>
                </a:lnTo>
                <a:lnTo>
                  <a:pt x="2502754" y="3405187"/>
                </a:lnTo>
                <a:lnTo>
                  <a:pt x="2390998" y="3327786"/>
                </a:lnTo>
                <a:cubicBezTo>
                  <a:pt x="2217180" y="3200295"/>
                  <a:pt x="2046553" y="3062584"/>
                  <a:pt x="1874350" y="2922001"/>
                </a:cubicBezTo>
                <a:cubicBezTo>
                  <a:pt x="928725" y="2150026"/>
                  <a:pt x="0" y="1516318"/>
                  <a:pt x="0" y="168843"/>
                </a:cubicBezTo>
                <a:close/>
              </a:path>
            </a:pathLst>
          </a:custGeom>
        </p:spPr>
      </p:pic>
      <p:sp>
        <p:nvSpPr>
          <p:cNvPr id="45" name="Freeform: Shape 44">
            <a:extLst>
              <a:ext uri="{FF2B5EF4-FFF2-40B4-BE49-F238E27FC236}">
                <a16:creationId xmlns:a16="http://schemas.microsoft.com/office/drawing/2014/main" id="{2217FF4A-5EDF-43B7-90EE-BDD9F1E9E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995507" y="3452813"/>
            <a:ext cx="2055742" cy="3405187"/>
          </a:xfrm>
          <a:custGeom>
            <a:avLst/>
            <a:gdLst>
              <a:gd name="connsiteX0" fmla="*/ 2737014 w 2740990"/>
              <a:gd name="connsiteY0" fmla="*/ 0 h 3405187"/>
              <a:gd name="connsiteX1" fmla="*/ 2550901 w 2740990"/>
              <a:gd name="connsiteY1" fmla="*/ 0 h 3405187"/>
              <a:gd name="connsiteX2" fmla="*/ 2554960 w 2740990"/>
              <a:gd name="connsiteY2" fmla="*/ 168844 h 3405187"/>
              <a:gd name="connsiteX3" fmla="*/ 641512 w 2740990"/>
              <a:gd name="connsiteY3" fmla="*/ 2922002 h 3405187"/>
              <a:gd name="connsiteX4" fmla="*/ 114085 w 2740990"/>
              <a:gd name="connsiteY4" fmla="*/ 3327787 h 3405187"/>
              <a:gd name="connsiteX5" fmla="*/ 0 w 2740990"/>
              <a:gd name="connsiteY5" fmla="*/ 3405187 h 3405187"/>
              <a:gd name="connsiteX6" fmla="*/ 24734 w 2740990"/>
              <a:gd name="connsiteY6" fmla="*/ 3405187 h 3405187"/>
              <a:gd name="connsiteX7" fmla="*/ 238236 w 2740990"/>
              <a:gd name="connsiteY7" fmla="*/ 3405187 h 3405187"/>
              <a:gd name="connsiteX8" fmla="*/ 349992 w 2740990"/>
              <a:gd name="connsiteY8" fmla="*/ 3327786 h 3405187"/>
              <a:gd name="connsiteX9" fmla="*/ 866640 w 2740990"/>
              <a:gd name="connsiteY9" fmla="*/ 2922001 h 3405187"/>
              <a:gd name="connsiteX10" fmla="*/ 2740990 w 2740990"/>
              <a:gd name="connsiteY10" fmla="*/ 168843 h 340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0990" h="3405187">
                <a:moveTo>
                  <a:pt x="2737014" y="0"/>
                </a:moveTo>
                <a:lnTo>
                  <a:pt x="2550901" y="0"/>
                </a:lnTo>
                <a:lnTo>
                  <a:pt x="2554960" y="168844"/>
                </a:lnTo>
                <a:cubicBezTo>
                  <a:pt x="2554960" y="1516319"/>
                  <a:pt x="1606862" y="2150027"/>
                  <a:pt x="641512" y="2922002"/>
                </a:cubicBezTo>
                <a:cubicBezTo>
                  <a:pt x="465716" y="3062585"/>
                  <a:pt x="291530" y="3200296"/>
                  <a:pt x="114085" y="3327787"/>
                </a:cubicBezTo>
                <a:lnTo>
                  <a:pt x="0" y="3405187"/>
                </a:lnTo>
                <a:lnTo>
                  <a:pt x="24734" y="3405187"/>
                </a:lnTo>
                <a:lnTo>
                  <a:pt x="238236" y="3405187"/>
                </a:lnTo>
                <a:lnTo>
                  <a:pt x="349992" y="3327786"/>
                </a:lnTo>
                <a:cubicBezTo>
                  <a:pt x="523810" y="3200295"/>
                  <a:pt x="694437" y="3062584"/>
                  <a:pt x="866640" y="2922001"/>
                </a:cubicBezTo>
                <a:cubicBezTo>
                  <a:pt x="1812265" y="2150026"/>
                  <a:pt x="2740990" y="1516318"/>
                  <a:pt x="2740990" y="16884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2" name="Freeform: Shape 11">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59154" y="0"/>
            <a:ext cx="1897292"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813163" y="0"/>
            <a:ext cx="1902325"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323208A5-0D6F-75E6-DF31-6B2B27755CDF}"/>
              </a:ext>
            </a:extLst>
          </p:cNvPr>
          <p:cNvPicPr>
            <a:picLocks noChangeAspect="1"/>
          </p:cNvPicPr>
          <p:nvPr/>
        </p:nvPicPr>
        <p:blipFill>
          <a:blip r:embed="rId3"/>
          <a:srcRect r="2" b="11145"/>
          <a:stretch>
            <a:fillRect/>
          </a:stretch>
        </p:blipFill>
        <p:spPr>
          <a:xfrm>
            <a:off x="1983582" y="10"/>
            <a:ext cx="7160418"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16" name="Freeform: Shape 15">
            <a:extLst>
              <a:ext uri="{FF2B5EF4-FFF2-40B4-BE49-F238E27FC236}">
                <a16:creationId xmlns:a16="http://schemas.microsoft.com/office/drawing/2014/main" id="{B1F9B6B4-B0C4-45C6-A086-901C960D0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983580" y="0"/>
            <a:ext cx="2067670" cy="6858000"/>
          </a:xfrm>
          <a:custGeom>
            <a:avLst/>
            <a:gdLst>
              <a:gd name="connsiteX0" fmla="*/ 1133870 w 2756893"/>
              <a:gd name="connsiteY0" fmla="*/ 0 h 6858000"/>
              <a:gd name="connsiteX1" fmla="*/ 898082 w 2756893"/>
              <a:gd name="connsiteY1" fmla="*/ 0 h 6858000"/>
              <a:gd name="connsiteX2" fmla="*/ 920668 w 2756893"/>
              <a:gd name="connsiteY2" fmla="*/ 14997 h 6858000"/>
              <a:gd name="connsiteX3" fmla="*/ 2554961 w 2756893"/>
              <a:gd name="connsiteY3" fmla="*/ 3621656 h 6858000"/>
              <a:gd name="connsiteX4" fmla="*/ 641513 w 2756893"/>
              <a:gd name="connsiteY4" fmla="*/ 6374814 h 6858000"/>
              <a:gd name="connsiteX5" fmla="*/ 114086 w 2756893"/>
              <a:gd name="connsiteY5" fmla="*/ 6780599 h 6858000"/>
              <a:gd name="connsiteX6" fmla="*/ 0 w 2756893"/>
              <a:gd name="connsiteY6" fmla="*/ 6858000 h 6858000"/>
              <a:gd name="connsiteX7" fmla="*/ 40637 w 2756893"/>
              <a:gd name="connsiteY7" fmla="*/ 6858000 h 6858000"/>
              <a:gd name="connsiteX8" fmla="*/ 254139 w 2756893"/>
              <a:gd name="connsiteY8" fmla="*/ 6858000 h 6858000"/>
              <a:gd name="connsiteX9" fmla="*/ 365895 w 2756893"/>
              <a:gd name="connsiteY9" fmla="*/ 6780599 h 6858000"/>
              <a:gd name="connsiteX10" fmla="*/ 882543 w 2756893"/>
              <a:gd name="connsiteY10" fmla="*/ 6374814 h 6858000"/>
              <a:gd name="connsiteX11" fmla="*/ 2756893 w 2756893"/>
              <a:gd name="connsiteY11" fmla="*/ 3621656 h 6858000"/>
              <a:gd name="connsiteX12" fmla="*/ 1155994 w 2756893"/>
              <a:gd name="connsiteY12"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6893" h="6858000">
                <a:moveTo>
                  <a:pt x="1133870" y="0"/>
                </a:moveTo>
                <a:lnTo>
                  <a:pt x="898082" y="0"/>
                </a:lnTo>
                <a:lnTo>
                  <a:pt x="920668" y="14997"/>
                </a:lnTo>
                <a:cubicBezTo>
                  <a:pt x="1969257" y="754641"/>
                  <a:pt x="2554961" y="2093192"/>
                  <a:pt x="2554961" y="3621656"/>
                </a:cubicBezTo>
                <a:cubicBezTo>
                  <a:pt x="2554961" y="4969131"/>
                  <a:pt x="1606863" y="5602839"/>
                  <a:pt x="641513" y="6374814"/>
                </a:cubicBezTo>
                <a:cubicBezTo>
                  <a:pt x="465717" y="6515397"/>
                  <a:pt x="291531" y="6653108"/>
                  <a:pt x="114086" y="6780599"/>
                </a:cubicBezTo>
                <a:lnTo>
                  <a:pt x="0" y="6858000"/>
                </a:lnTo>
                <a:lnTo>
                  <a:pt x="40637" y="6858000"/>
                </a:lnTo>
                <a:lnTo>
                  <a:pt x="254139" y="6858000"/>
                </a:lnTo>
                <a:lnTo>
                  <a:pt x="365895" y="6780599"/>
                </a:lnTo>
                <a:cubicBezTo>
                  <a:pt x="539713" y="6653108"/>
                  <a:pt x="710340" y="6515397"/>
                  <a:pt x="882543" y="6374814"/>
                </a:cubicBezTo>
                <a:cubicBezTo>
                  <a:pt x="1828168" y="5602839"/>
                  <a:pt x="2756893" y="4969131"/>
                  <a:pt x="2756893" y="3621656"/>
                </a:cubicBezTo>
                <a:cubicBezTo>
                  <a:pt x="2756893" y="2093192"/>
                  <a:pt x="2183157" y="754641"/>
                  <a:pt x="115599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299971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89768F-8871-CA41-EA82-1B96A422D04D}"/>
              </a:ext>
            </a:extLst>
          </p:cNvPr>
          <p:cNvPicPr>
            <a:picLocks noChangeAspect="1"/>
          </p:cNvPicPr>
          <p:nvPr/>
        </p:nvPicPr>
        <p:blipFill>
          <a:blip r:embed="rId3"/>
          <a:stretch>
            <a:fillRect/>
          </a:stretch>
        </p:blipFill>
        <p:spPr>
          <a:xfrm>
            <a:off x="952501" y="875617"/>
            <a:ext cx="7658142" cy="4484495"/>
          </a:xfrm>
          <a:prstGeom prst="rect">
            <a:avLst/>
          </a:prstGeom>
        </p:spPr>
      </p:pic>
    </p:spTree>
    <p:extLst>
      <p:ext uri="{BB962C8B-B14F-4D97-AF65-F5344CB8AC3E}">
        <p14:creationId xmlns:p14="http://schemas.microsoft.com/office/powerpoint/2010/main" val="4260681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FDBE937-93BB-65D4-DD4A-D9916E73000F}"/>
              </a:ext>
            </a:extLst>
          </p:cNvPr>
          <p:cNvSpPr txBox="1"/>
          <p:nvPr/>
        </p:nvSpPr>
        <p:spPr>
          <a:xfrm>
            <a:off x="442170" y="856180"/>
            <a:ext cx="3959556" cy="1128068"/>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da-DK" sz="2800" dirty="0">
                <a:latin typeface="+mj-lt"/>
                <a:ea typeface="+mj-ea"/>
                <a:cs typeface="+mj-cs"/>
              </a:rPr>
              <a:t>At give tilbage til lokalsamfundene</a:t>
            </a:r>
            <a:endParaRPr lang="en-US" sz="28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123821"/>
            <a:ext cx="373130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94CA65-D993-3896-9017-5EBAF3B970B0}"/>
              </a:ext>
            </a:extLst>
          </p:cNvPr>
          <p:cNvSpPr txBox="1"/>
          <p:nvPr/>
        </p:nvSpPr>
        <p:spPr>
          <a:xfrm>
            <a:off x="443039" y="2330505"/>
            <a:ext cx="3958549" cy="3979585"/>
          </a:xfrm>
          <a:prstGeom prst="rect">
            <a:avLst/>
          </a:prstGeom>
        </p:spPr>
        <p:txBody>
          <a:bodyPr vert="horz" lIns="91440" tIns="45720" rIns="91440" bIns="45720" rtlCol="0" anchor="ctr">
            <a:normAutofit/>
          </a:bodyPr>
          <a:lstStyle/>
          <a:p>
            <a:pPr indent="-228600" algn="ctr" defTabSz="914400">
              <a:lnSpc>
                <a:spcPct val="90000"/>
              </a:lnSpc>
              <a:spcAft>
                <a:spcPts val="600"/>
              </a:spcAft>
              <a:buFont typeface="Arial" panose="020B0604020202020204" pitchFamily="34" charset="0"/>
              <a:buChar char="•"/>
            </a:pPr>
            <a:r>
              <a:rPr lang="da-DK" sz="2800" dirty="0"/>
              <a:t>Etisk formidling indebærer deling af resultater med lokalsamfund og skabe muligheder for </a:t>
            </a:r>
            <a:r>
              <a:rPr lang="da-DK" sz="2800" dirty="0" err="1"/>
              <a:t>vidensbærere</a:t>
            </a:r>
            <a:r>
              <a:rPr lang="da-DK" sz="2800" dirty="0"/>
              <a:t> til at deltage i konferencer og fortolkning af forskningsresultater.</a:t>
            </a:r>
            <a:endParaRPr lang="en-US" sz="2800" dirty="0"/>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7447"/>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2FEBC9-1B5D-24AB-2952-1499FC672DBD}"/>
              </a:ext>
            </a:extLst>
          </p:cNvPr>
          <p:cNvPicPr>
            <a:picLocks noChangeAspect="1"/>
          </p:cNvPicPr>
          <p:nvPr/>
        </p:nvPicPr>
        <p:blipFill>
          <a:blip r:embed="rId2"/>
          <a:stretch>
            <a:fillRect/>
          </a:stretch>
        </p:blipFill>
        <p:spPr>
          <a:xfrm>
            <a:off x="5312567" y="875618"/>
            <a:ext cx="3298075" cy="1931304"/>
          </a:xfrm>
          <a:prstGeom prst="rect">
            <a:avLst/>
          </a:prstGeom>
        </p:spPr>
      </p:pic>
      <p:sp>
        <p:nvSpPr>
          <p:cNvPr id="42" name="Rectangle 41">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265" y="3505479"/>
            <a:ext cx="3634116"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6D3EF43-3315-9DD7-E697-ABC89424FCB7}"/>
              </a:ext>
            </a:extLst>
          </p:cNvPr>
          <p:cNvPicPr>
            <a:picLocks noChangeAspect="1"/>
          </p:cNvPicPr>
          <p:nvPr/>
        </p:nvPicPr>
        <p:blipFill>
          <a:blip r:embed="rId3"/>
          <a:stretch>
            <a:fillRect/>
          </a:stretch>
        </p:blipFill>
        <p:spPr>
          <a:xfrm>
            <a:off x="5846376" y="3707894"/>
            <a:ext cx="2229058" cy="2518756"/>
          </a:xfrm>
          <a:prstGeom prst="rect">
            <a:avLst/>
          </a:prstGeom>
        </p:spPr>
      </p:pic>
    </p:spTree>
    <p:extLst>
      <p:ext uri="{BB962C8B-B14F-4D97-AF65-F5344CB8AC3E}">
        <p14:creationId xmlns:p14="http://schemas.microsoft.com/office/powerpoint/2010/main" val="4149638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69488E-A185-1939-A6FF-467F8D70C9AD}"/>
              </a:ext>
            </a:extLst>
          </p:cNvPr>
          <p:cNvPicPr>
            <a:picLocks noChangeAspect="1"/>
          </p:cNvPicPr>
          <p:nvPr/>
        </p:nvPicPr>
        <p:blipFill>
          <a:blip r:embed="rId2"/>
          <a:stretch>
            <a:fillRect/>
          </a:stretch>
        </p:blipFill>
        <p:spPr>
          <a:xfrm>
            <a:off x="2575474" y="0"/>
            <a:ext cx="2984372" cy="2486977"/>
          </a:xfrm>
          <a:prstGeom prst="rect">
            <a:avLst/>
          </a:prstGeom>
        </p:spPr>
      </p:pic>
      <p:pic>
        <p:nvPicPr>
          <p:cNvPr id="7" name="Picture 6">
            <a:extLst>
              <a:ext uri="{FF2B5EF4-FFF2-40B4-BE49-F238E27FC236}">
                <a16:creationId xmlns:a16="http://schemas.microsoft.com/office/drawing/2014/main" id="{BDDC2A51-6260-BC1E-43D0-AB1D9A70EA75}"/>
              </a:ext>
            </a:extLst>
          </p:cNvPr>
          <p:cNvPicPr>
            <a:picLocks noChangeAspect="1"/>
          </p:cNvPicPr>
          <p:nvPr/>
        </p:nvPicPr>
        <p:blipFill>
          <a:blip r:embed="rId3"/>
          <a:stretch>
            <a:fillRect/>
          </a:stretch>
        </p:blipFill>
        <p:spPr>
          <a:xfrm>
            <a:off x="87643" y="4594787"/>
            <a:ext cx="6133301" cy="2263213"/>
          </a:xfrm>
          <a:prstGeom prst="rect">
            <a:avLst/>
          </a:prstGeom>
        </p:spPr>
      </p:pic>
      <p:pic>
        <p:nvPicPr>
          <p:cNvPr id="9" name="Picture 8">
            <a:extLst>
              <a:ext uri="{FF2B5EF4-FFF2-40B4-BE49-F238E27FC236}">
                <a16:creationId xmlns:a16="http://schemas.microsoft.com/office/drawing/2014/main" id="{4E48C320-638C-5AF0-17A6-35B2FFC26A49}"/>
              </a:ext>
            </a:extLst>
          </p:cNvPr>
          <p:cNvPicPr>
            <a:picLocks noChangeAspect="1"/>
          </p:cNvPicPr>
          <p:nvPr/>
        </p:nvPicPr>
        <p:blipFill>
          <a:blip r:embed="rId4"/>
          <a:stretch>
            <a:fillRect/>
          </a:stretch>
        </p:blipFill>
        <p:spPr>
          <a:xfrm>
            <a:off x="171557" y="195063"/>
            <a:ext cx="2371874" cy="1517999"/>
          </a:xfrm>
          <a:prstGeom prst="rect">
            <a:avLst/>
          </a:prstGeom>
        </p:spPr>
      </p:pic>
      <p:pic>
        <p:nvPicPr>
          <p:cNvPr id="11" name="Picture 10">
            <a:extLst>
              <a:ext uri="{FF2B5EF4-FFF2-40B4-BE49-F238E27FC236}">
                <a16:creationId xmlns:a16="http://schemas.microsoft.com/office/drawing/2014/main" id="{3E3613C1-942D-5193-BE32-34B1F2C9F287}"/>
              </a:ext>
            </a:extLst>
          </p:cNvPr>
          <p:cNvPicPr>
            <a:picLocks noChangeAspect="1"/>
          </p:cNvPicPr>
          <p:nvPr/>
        </p:nvPicPr>
        <p:blipFill>
          <a:blip r:embed="rId5"/>
          <a:stretch>
            <a:fillRect/>
          </a:stretch>
        </p:blipFill>
        <p:spPr>
          <a:xfrm>
            <a:off x="456626" y="1833477"/>
            <a:ext cx="1592613" cy="2806562"/>
          </a:xfrm>
          <a:prstGeom prst="rect">
            <a:avLst/>
          </a:prstGeom>
        </p:spPr>
      </p:pic>
      <p:pic>
        <p:nvPicPr>
          <p:cNvPr id="13" name="Picture 12">
            <a:extLst>
              <a:ext uri="{FF2B5EF4-FFF2-40B4-BE49-F238E27FC236}">
                <a16:creationId xmlns:a16="http://schemas.microsoft.com/office/drawing/2014/main" id="{E8147335-A04C-39D9-7CF7-7F8A949571B3}"/>
              </a:ext>
            </a:extLst>
          </p:cNvPr>
          <p:cNvPicPr>
            <a:picLocks noChangeAspect="1"/>
          </p:cNvPicPr>
          <p:nvPr/>
        </p:nvPicPr>
        <p:blipFill>
          <a:blip r:embed="rId6"/>
          <a:stretch>
            <a:fillRect/>
          </a:stretch>
        </p:blipFill>
        <p:spPr>
          <a:xfrm rot="21422953">
            <a:off x="6292034" y="3958051"/>
            <a:ext cx="2716722" cy="2831901"/>
          </a:xfrm>
          <a:prstGeom prst="rect">
            <a:avLst/>
          </a:prstGeom>
        </p:spPr>
      </p:pic>
      <p:pic>
        <p:nvPicPr>
          <p:cNvPr id="15" name="Picture 14">
            <a:extLst>
              <a:ext uri="{FF2B5EF4-FFF2-40B4-BE49-F238E27FC236}">
                <a16:creationId xmlns:a16="http://schemas.microsoft.com/office/drawing/2014/main" id="{7C8E27A0-7290-E47E-365F-43EEBF72A49F}"/>
              </a:ext>
            </a:extLst>
          </p:cNvPr>
          <p:cNvPicPr>
            <a:picLocks noChangeAspect="1"/>
          </p:cNvPicPr>
          <p:nvPr/>
        </p:nvPicPr>
        <p:blipFill>
          <a:blip r:embed="rId7"/>
          <a:stretch>
            <a:fillRect/>
          </a:stretch>
        </p:blipFill>
        <p:spPr>
          <a:xfrm>
            <a:off x="2638209" y="2485698"/>
            <a:ext cx="2858902" cy="2311452"/>
          </a:xfrm>
          <a:prstGeom prst="rect">
            <a:avLst/>
          </a:prstGeom>
        </p:spPr>
      </p:pic>
      <p:pic>
        <p:nvPicPr>
          <p:cNvPr id="17" name="Picture 16">
            <a:extLst>
              <a:ext uri="{FF2B5EF4-FFF2-40B4-BE49-F238E27FC236}">
                <a16:creationId xmlns:a16="http://schemas.microsoft.com/office/drawing/2014/main" id="{80C2DD17-C843-E565-A87C-92D4DAF99A61}"/>
              </a:ext>
            </a:extLst>
          </p:cNvPr>
          <p:cNvPicPr>
            <a:picLocks noChangeAspect="1"/>
          </p:cNvPicPr>
          <p:nvPr/>
        </p:nvPicPr>
        <p:blipFill>
          <a:blip r:embed="rId8"/>
          <a:stretch>
            <a:fillRect/>
          </a:stretch>
        </p:blipFill>
        <p:spPr>
          <a:xfrm>
            <a:off x="5904673" y="195063"/>
            <a:ext cx="2858902" cy="3550938"/>
          </a:xfrm>
          <a:prstGeom prst="rect">
            <a:avLst/>
          </a:prstGeom>
        </p:spPr>
      </p:pic>
    </p:spTree>
    <p:extLst>
      <p:ext uri="{BB962C8B-B14F-4D97-AF65-F5344CB8AC3E}">
        <p14:creationId xmlns:p14="http://schemas.microsoft.com/office/powerpoint/2010/main" val="1089408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lede 4" descr="A group of people holding papers&#10;&#10;AI-generated content may be incorrect.">
            <a:extLst>
              <a:ext uri="{FF2B5EF4-FFF2-40B4-BE49-F238E27FC236}">
                <a16:creationId xmlns:a16="http://schemas.microsoft.com/office/drawing/2014/main" id="{B8124A06-9D24-DC27-5841-8696D4318D4B}"/>
              </a:ext>
            </a:extLst>
          </p:cNvPr>
          <p:cNvPicPr>
            <a:picLocks noChangeAspect="1"/>
          </p:cNvPicPr>
          <p:nvPr/>
        </p:nvPicPr>
        <p:blipFill rotWithShape="1">
          <a:blip r:embed="rId2">
            <a:duotone>
              <a:prstClr val="black"/>
              <a:schemeClr val="tx2">
                <a:tint val="45000"/>
                <a:satMod val="400000"/>
              </a:schemeClr>
            </a:duotone>
            <a:alphaModFix amt="35000"/>
          </a:blip>
          <a:srcRect l="17589" r="30374"/>
          <a:stretch>
            <a:fillRect/>
          </a:stretch>
        </p:blipFill>
        <p:spPr>
          <a:xfrm>
            <a:off x="131591" y="-23196"/>
            <a:ext cx="9036221" cy="6772339"/>
          </a:xfrm>
          <a:prstGeom prst="rect">
            <a:avLst/>
          </a:prstGeom>
        </p:spPr>
      </p:pic>
      <p:sp>
        <p:nvSpPr>
          <p:cNvPr id="72" name="Freeform: Shape 71">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 y="-18673"/>
            <a:ext cx="3330605" cy="2859452"/>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74" name="Freeform: Shape 73">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 y="4317040"/>
            <a:ext cx="2811899" cy="2553376"/>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76" name="Oval 75">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45955" y="2696725"/>
            <a:ext cx="2372868" cy="2372868"/>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6" name="Billede 6" descr="A group of people holding papers&#10;&#10;AI-generated content may be incorrect.">
            <a:extLst>
              <a:ext uri="{FF2B5EF4-FFF2-40B4-BE49-F238E27FC236}">
                <a16:creationId xmlns:a16="http://schemas.microsoft.com/office/drawing/2014/main" id="{CF037D93-2087-50E0-6B5E-32046634A479}"/>
              </a:ext>
            </a:extLst>
          </p:cNvPr>
          <p:cNvPicPr>
            <a:picLocks noChangeAspect="1"/>
          </p:cNvPicPr>
          <p:nvPr/>
        </p:nvPicPr>
        <p:blipFill rotWithShape="1">
          <a:blip r:embed="rId3"/>
          <a:srcRect l="16905" r="32371" b="1"/>
          <a:stretch>
            <a:fillRect/>
          </a:stretch>
        </p:blipFill>
        <p:spPr>
          <a:xfrm>
            <a:off x="-772" y="-18674"/>
            <a:ext cx="3197446" cy="2726292"/>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8" name="Picture 7" descr="A group of kids posing for a picture on a boat&#10;&#10;AI-generated content may be incorrect.">
            <a:extLst>
              <a:ext uri="{FF2B5EF4-FFF2-40B4-BE49-F238E27FC236}">
                <a16:creationId xmlns:a16="http://schemas.microsoft.com/office/drawing/2014/main" id="{ABD7D70F-4A71-C563-BE60-90962B1657E4}"/>
              </a:ext>
            </a:extLst>
          </p:cNvPr>
          <p:cNvPicPr>
            <a:picLocks noChangeAspect="1"/>
          </p:cNvPicPr>
          <p:nvPr/>
        </p:nvPicPr>
        <p:blipFill>
          <a:blip r:embed="rId4"/>
          <a:srcRect t="2357" r="2" b="7145"/>
          <a:stretch>
            <a:fillRect/>
          </a:stretch>
        </p:blipFill>
        <p:spPr>
          <a:xfrm>
            <a:off x="2142751" y="2593521"/>
            <a:ext cx="2799363" cy="2799363"/>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4" name="Billede 5" descr="A group of people holding paper&#10;&#10;AI-generated content may be incorrect.">
            <a:extLst>
              <a:ext uri="{FF2B5EF4-FFF2-40B4-BE49-F238E27FC236}">
                <a16:creationId xmlns:a16="http://schemas.microsoft.com/office/drawing/2014/main" id="{CAA0C143-5B69-E579-D047-AFAA99C4AB8D}"/>
              </a:ext>
            </a:extLst>
          </p:cNvPr>
          <p:cNvPicPr>
            <a:picLocks noChangeAspect="1"/>
          </p:cNvPicPr>
          <p:nvPr/>
        </p:nvPicPr>
        <p:blipFill rotWithShape="1">
          <a:blip r:embed="rId5"/>
          <a:srcRect l="28962" r="28152" b="2"/>
          <a:stretch>
            <a:fillRect/>
          </a:stretch>
        </p:blipFill>
        <p:spPr>
          <a:xfrm>
            <a:off x="-1" y="4456800"/>
            <a:ext cx="2671281" cy="2413623"/>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sp>
        <p:nvSpPr>
          <p:cNvPr id="7" name="Content Placeholder 6">
            <a:extLst>
              <a:ext uri="{FF2B5EF4-FFF2-40B4-BE49-F238E27FC236}">
                <a16:creationId xmlns:a16="http://schemas.microsoft.com/office/drawing/2014/main" id="{9179E6C2-54A6-79B7-89B6-3427EE5DC4E5}"/>
              </a:ext>
            </a:extLst>
          </p:cNvPr>
          <p:cNvSpPr>
            <a:spLocks noGrp="1"/>
          </p:cNvSpPr>
          <p:nvPr>
            <p:ph idx="1"/>
          </p:nvPr>
        </p:nvSpPr>
        <p:spPr>
          <a:xfrm>
            <a:off x="5184604" y="5392884"/>
            <a:ext cx="4114800" cy="2416462"/>
          </a:xfrm>
        </p:spPr>
        <p:txBody>
          <a:bodyPr>
            <a:normAutofit/>
          </a:bodyPr>
          <a:lstStyle/>
          <a:p>
            <a:r>
              <a:rPr lang="da-DK" sz="2000" dirty="0"/>
              <a:t>Lokalsamfund redder liv.  
At lytte er kraftfuldt. Tilstedeværelse er meningsfuld</a:t>
            </a:r>
          </a:p>
        </p:txBody>
      </p:sp>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3B21C7C3-0DEA-417B-B7C5-47E450DD62A8}"/>
              </a:ext>
            </a:extLst>
          </p:cNvPr>
          <p:cNvSpPr txBox="1"/>
          <p:nvPr/>
        </p:nvSpPr>
        <p:spPr>
          <a:xfrm>
            <a:off x="479160" y="4501453"/>
            <a:ext cx="8182230" cy="1065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14313" indent="-214313" algn="ctr" defTabSz="914400">
              <a:lnSpc>
                <a:spcPct val="90000"/>
              </a:lnSpc>
              <a:spcBef>
                <a:spcPct val="0"/>
              </a:spcBef>
              <a:spcAft>
                <a:spcPts val="600"/>
              </a:spcAft>
            </a:pPr>
            <a:r>
              <a:rPr lang="en-US" sz="1400">
                <a:latin typeface="+mj-lt"/>
                <a:ea typeface="+mj-ea"/>
                <a:cs typeface="+mj-cs"/>
                <a:hlinkClick r:id="rId3"/>
              </a:rPr>
              <a:t>https://arctichub.gl/stories/arnarak-teaches-survivors-across-greenland-to-fight-suicide</a:t>
            </a:r>
            <a:endParaRPr lang="en-US" sz="1400">
              <a:latin typeface="+mj-lt"/>
              <a:ea typeface="+mj-ea"/>
              <a:cs typeface="+mj-cs"/>
            </a:endParaRPr>
          </a:p>
          <a:p>
            <a:pPr algn="ctr" defTabSz="914400">
              <a:lnSpc>
                <a:spcPct val="90000"/>
              </a:lnSpc>
              <a:spcBef>
                <a:spcPct val="0"/>
              </a:spcBef>
              <a:spcAft>
                <a:spcPts val="600"/>
              </a:spcAft>
            </a:pPr>
            <a:r>
              <a:rPr lang="en-US" sz="1400">
                <a:latin typeface="+mj-lt"/>
                <a:ea typeface="+mj-ea"/>
                <a:cs typeface="+mj-cs"/>
              </a:rPr>
              <a:t> </a:t>
            </a:r>
            <a:endParaRPr lang="en-US" sz="1400" b="1">
              <a:latin typeface="+mj-lt"/>
              <a:ea typeface="+mj-ea"/>
              <a:cs typeface="+mj-cs"/>
            </a:endParaRPr>
          </a:p>
          <a:p>
            <a:pPr marL="214313" indent="-214313" algn="ctr" defTabSz="914400">
              <a:lnSpc>
                <a:spcPct val="90000"/>
              </a:lnSpc>
              <a:spcBef>
                <a:spcPct val="0"/>
              </a:spcBef>
              <a:spcAft>
                <a:spcPts val="600"/>
              </a:spcAft>
            </a:pPr>
            <a:r>
              <a:rPr lang="en-US" sz="1400">
                <a:latin typeface="+mj-lt"/>
                <a:ea typeface="+mj-ea"/>
                <a:cs typeface="+mj-cs"/>
                <a:hlinkClick r:id="rId4"/>
              </a:rPr>
              <a:t>https://youtu.be/SVQEloBKpvs?is=FZAmHe8X7z0X4UCz</a:t>
            </a:r>
            <a:r>
              <a:rPr lang="en-US" sz="1400">
                <a:latin typeface="+mj-lt"/>
                <a:ea typeface="+mj-ea"/>
                <a:cs typeface="+mj-cs"/>
              </a:rPr>
              <a:t> </a:t>
            </a:r>
          </a:p>
        </p:txBody>
      </p:sp>
      <p:pic>
        <p:nvPicPr>
          <p:cNvPr id="5" name="Picture 4">
            <a:extLst>
              <a:ext uri="{FF2B5EF4-FFF2-40B4-BE49-F238E27FC236}">
                <a16:creationId xmlns:a16="http://schemas.microsoft.com/office/drawing/2014/main" id="{0A6B9035-1896-B0D3-3AA9-60B35BA4844A}"/>
              </a:ext>
            </a:extLst>
          </p:cNvPr>
          <p:cNvPicPr>
            <a:picLocks noChangeAspect="1"/>
          </p:cNvPicPr>
          <p:nvPr/>
        </p:nvPicPr>
        <p:blipFill>
          <a:blip r:embed="rId5"/>
          <a:stretch>
            <a:fillRect/>
          </a:stretch>
        </p:blipFill>
        <p:spPr>
          <a:xfrm>
            <a:off x="240030" y="962360"/>
            <a:ext cx="4210812" cy="2610703"/>
          </a:xfrm>
          <a:prstGeom prst="rect">
            <a:avLst/>
          </a:prstGeom>
        </p:spPr>
      </p:pic>
      <p:pic>
        <p:nvPicPr>
          <p:cNvPr id="3" name="Picture 2">
            <a:extLst>
              <a:ext uri="{FF2B5EF4-FFF2-40B4-BE49-F238E27FC236}">
                <a16:creationId xmlns:a16="http://schemas.microsoft.com/office/drawing/2014/main" id="{6B29C079-F656-5D01-6355-C58028B909ED}"/>
              </a:ext>
            </a:extLst>
          </p:cNvPr>
          <p:cNvPicPr>
            <a:picLocks noChangeAspect="1"/>
          </p:cNvPicPr>
          <p:nvPr/>
        </p:nvPicPr>
        <p:blipFill>
          <a:blip r:embed="rId6"/>
          <a:stretch>
            <a:fillRect/>
          </a:stretch>
        </p:blipFill>
        <p:spPr>
          <a:xfrm>
            <a:off x="4690872" y="1225536"/>
            <a:ext cx="4210812" cy="2084352"/>
          </a:xfrm>
          <a:prstGeom prst="rect">
            <a:avLst/>
          </a:prstGeom>
        </p:spPr>
      </p:pic>
      <p:sp>
        <p:nvSpPr>
          <p:cNvPr id="41"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5594358"/>
            <a:ext cx="2468880" cy="18288"/>
          </a:xfrm>
          <a:custGeom>
            <a:avLst/>
            <a:gdLst>
              <a:gd name="csX0" fmla="*/ 0 w 2468880"/>
              <a:gd name="csY0" fmla="*/ 0 h 18288"/>
              <a:gd name="csX1" fmla="*/ 592531 w 2468880"/>
              <a:gd name="csY1" fmla="*/ 0 h 18288"/>
              <a:gd name="csX2" fmla="*/ 1160374 w 2468880"/>
              <a:gd name="csY2" fmla="*/ 0 h 18288"/>
              <a:gd name="csX3" fmla="*/ 1728216 w 2468880"/>
              <a:gd name="csY3" fmla="*/ 0 h 18288"/>
              <a:gd name="csX4" fmla="*/ 2468880 w 2468880"/>
              <a:gd name="csY4" fmla="*/ 0 h 18288"/>
              <a:gd name="csX5" fmla="*/ 2468880 w 2468880"/>
              <a:gd name="csY5" fmla="*/ 18288 h 18288"/>
              <a:gd name="csX6" fmla="*/ 1802282 w 2468880"/>
              <a:gd name="csY6" fmla="*/ 18288 h 18288"/>
              <a:gd name="csX7" fmla="*/ 1209751 w 2468880"/>
              <a:gd name="csY7" fmla="*/ 18288 h 18288"/>
              <a:gd name="csX8" fmla="*/ 641909 w 2468880"/>
              <a:gd name="csY8" fmla="*/ 18288 h 18288"/>
              <a:gd name="csX9" fmla="*/ 0 w 2468880"/>
              <a:gd name="csY9" fmla="*/ 18288 h 18288"/>
              <a:gd name="csX10" fmla="*/ 0 w 246888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083BF6C-0FFD-4CF3-AE58-B59CDAA8322A}"/>
              </a:ext>
            </a:extLst>
          </p:cNvPr>
          <p:cNvSpPr txBox="1"/>
          <p:nvPr/>
        </p:nvSpPr>
        <p:spPr>
          <a:xfrm>
            <a:off x="2793206" y="4454724"/>
            <a:ext cx="2057400" cy="238125"/>
          </a:xfrm>
          <a:prstGeom prst="rect">
            <a:avLst/>
          </a:prstGeom>
        </p:spPr>
        <p:txBody>
          <a:bodyPr lIns="68580" tIns="34290" rIns="68580" bIns="34290" anchor="t">
            <a:normAutofit fontScale="92500" lnSpcReduction="10000"/>
          </a:bodyPr>
          <a:lstStyle/>
          <a:p>
            <a:endParaRPr lang="en-US" sz="1350" dirty="0">
              <a:ea typeface="Source Sans Pro"/>
            </a:endParaRPr>
          </a:p>
        </p:txBody>
      </p:sp>
      <p:sp>
        <p:nvSpPr>
          <p:cNvPr id="18" name="TextBox 17">
            <a:extLst>
              <a:ext uri="{FF2B5EF4-FFF2-40B4-BE49-F238E27FC236}">
                <a16:creationId xmlns:a16="http://schemas.microsoft.com/office/drawing/2014/main" id="{63543460-E268-4BB0-8EB9-26ABD26727C0}"/>
              </a:ext>
            </a:extLst>
          </p:cNvPr>
          <p:cNvSpPr txBox="1"/>
          <p:nvPr/>
        </p:nvSpPr>
        <p:spPr>
          <a:xfrm>
            <a:off x="3499112" y="4518662"/>
            <a:ext cx="1714500" cy="238125"/>
          </a:xfrm>
          <a:prstGeom prst="rect">
            <a:avLst/>
          </a:prstGeom>
        </p:spPr>
        <p:txBody>
          <a:bodyPr lIns="68580" tIns="34290" rIns="68580" bIns="34290" anchor="t">
            <a:normAutofit fontScale="92500" lnSpcReduction="10000"/>
          </a:bodyPr>
          <a:lstStyle/>
          <a:p>
            <a:endParaRPr lang="en-US" sz="1350" dirty="0">
              <a:ea typeface="Source Sans Pro"/>
            </a:endParaRPr>
          </a:p>
        </p:txBody>
      </p:sp>
      <p:sp>
        <p:nvSpPr>
          <p:cNvPr id="27" name="TextBox 26">
            <a:extLst>
              <a:ext uri="{FF2B5EF4-FFF2-40B4-BE49-F238E27FC236}">
                <a16:creationId xmlns:a16="http://schemas.microsoft.com/office/drawing/2014/main" id="{FAD959A5-A694-4243-924B-4BA8ACBE043E}"/>
              </a:ext>
            </a:extLst>
          </p:cNvPr>
          <p:cNvSpPr txBox="1"/>
          <p:nvPr/>
        </p:nvSpPr>
        <p:spPr>
          <a:xfrm>
            <a:off x="3543300" y="4200525"/>
            <a:ext cx="2057400" cy="238125"/>
          </a:xfrm>
          <a:prstGeom prst="rect">
            <a:avLst/>
          </a:prstGeom>
        </p:spPr>
        <p:txBody>
          <a:bodyPr lIns="68580" tIns="34290" rIns="68580" bIns="34290" anchor="t">
            <a:normAutofit fontScale="92500" lnSpcReduction="10000"/>
          </a:bodyPr>
          <a:lstStyle/>
          <a:p>
            <a:endParaRPr lang="en-US" sz="1350" dirty="0">
              <a:ea typeface="Source Sans Pro"/>
            </a:endParaRPr>
          </a:p>
        </p:txBody>
      </p:sp>
      <p:sp>
        <p:nvSpPr>
          <p:cNvPr id="30" name="TextBox 29">
            <a:extLst>
              <a:ext uri="{FF2B5EF4-FFF2-40B4-BE49-F238E27FC236}">
                <a16:creationId xmlns:a16="http://schemas.microsoft.com/office/drawing/2014/main" id="{B4886DA8-4CC0-4782-BBBD-27D215E6A688}"/>
              </a:ext>
            </a:extLst>
          </p:cNvPr>
          <p:cNvSpPr txBox="1"/>
          <p:nvPr/>
        </p:nvSpPr>
        <p:spPr>
          <a:xfrm>
            <a:off x="3420071" y="4196954"/>
            <a:ext cx="1607344" cy="238125"/>
          </a:xfrm>
          <a:prstGeom prst="rect">
            <a:avLst/>
          </a:prstGeom>
        </p:spPr>
        <p:txBody>
          <a:bodyPr lIns="68580" tIns="34290" rIns="68580" bIns="34290" anchor="t">
            <a:normAutofit fontScale="92500" lnSpcReduction="10000"/>
          </a:bodyPr>
          <a:lstStyle/>
          <a:p>
            <a:endParaRPr lang="en-US" sz="1350" dirty="0">
              <a:ea typeface="Source Sans Pro"/>
            </a:endParaRPr>
          </a:p>
        </p:txBody>
      </p:sp>
    </p:spTree>
    <p:extLst>
      <p:ext uri="{BB962C8B-B14F-4D97-AF65-F5344CB8AC3E}">
        <p14:creationId xmlns:p14="http://schemas.microsoft.com/office/powerpoint/2010/main" val="100513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10D351-A8D3-6493-8ED3-50696581D36B}"/>
              </a:ext>
            </a:extLst>
          </p:cNvPr>
          <p:cNvPicPr>
            <a:picLocks noChangeAspect="1"/>
          </p:cNvPicPr>
          <p:nvPr/>
        </p:nvPicPr>
        <p:blipFill>
          <a:blip r:embed="rId2"/>
          <a:stretch>
            <a:fillRect/>
          </a:stretch>
        </p:blipFill>
        <p:spPr>
          <a:xfrm>
            <a:off x="2325201" y="180910"/>
            <a:ext cx="4493598" cy="6496180"/>
          </a:xfrm>
          <a:prstGeom prst="rect">
            <a:avLst/>
          </a:prstGeom>
        </p:spPr>
      </p:pic>
    </p:spTree>
    <p:extLst>
      <p:ext uri="{BB962C8B-B14F-4D97-AF65-F5344CB8AC3E}">
        <p14:creationId xmlns:p14="http://schemas.microsoft.com/office/powerpoint/2010/main" val="3851763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B38B12-CAF7-50F9-2919-4FAAA0889DA2}"/>
              </a:ext>
            </a:extLst>
          </p:cNvPr>
          <p:cNvPicPr>
            <a:picLocks noChangeAspect="1"/>
          </p:cNvPicPr>
          <p:nvPr/>
        </p:nvPicPr>
        <p:blipFill>
          <a:blip r:embed="rId2"/>
          <a:stretch>
            <a:fillRect/>
          </a:stretch>
        </p:blipFill>
        <p:spPr>
          <a:xfrm>
            <a:off x="1159048" y="607706"/>
            <a:ext cx="6825903" cy="5043873"/>
          </a:xfrm>
          <a:prstGeom prst="rect">
            <a:avLst/>
          </a:prstGeom>
        </p:spPr>
      </p:pic>
    </p:spTree>
    <p:extLst>
      <p:ext uri="{BB962C8B-B14F-4D97-AF65-F5344CB8AC3E}">
        <p14:creationId xmlns:p14="http://schemas.microsoft.com/office/powerpoint/2010/main" val="2620294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F31CD5-55CB-7CAD-D49C-EAA074641770}"/>
              </a:ext>
            </a:extLst>
          </p:cNvPr>
          <p:cNvPicPr>
            <a:picLocks noChangeAspect="1"/>
          </p:cNvPicPr>
          <p:nvPr/>
        </p:nvPicPr>
        <p:blipFill>
          <a:blip r:embed="rId2"/>
          <a:stretch>
            <a:fillRect/>
          </a:stretch>
        </p:blipFill>
        <p:spPr>
          <a:xfrm>
            <a:off x="1238078" y="990474"/>
            <a:ext cx="6667843" cy="4877051"/>
          </a:xfrm>
          <a:prstGeom prst="rect">
            <a:avLst/>
          </a:prstGeom>
        </p:spPr>
      </p:pic>
    </p:spTree>
    <p:extLst>
      <p:ext uri="{BB962C8B-B14F-4D97-AF65-F5344CB8AC3E}">
        <p14:creationId xmlns:p14="http://schemas.microsoft.com/office/powerpoint/2010/main" val="2318908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1953694D-4483-53A6-D022-B3FF82E77D7B}"/>
              </a:ext>
            </a:extLst>
          </p:cNvPr>
          <p:cNvPicPr>
            <a:picLocks noGrp="1" noChangeAspect="1"/>
          </p:cNvPicPr>
          <p:nvPr>
            <p:ph idx="1"/>
          </p:nvPr>
        </p:nvPicPr>
        <p:blipFill>
          <a:blip r:embed="rId2"/>
          <a:srcRect r="2726" b="3"/>
          <a:stretch>
            <a:fillRect/>
          </a:stretch>
        </p:blipFill>
        <p:spPr>
          <a:xfrm>
            <a:off x="3028949" y="10"/>
            <a:ext cx="6120019" cy="6875809"/>
          </a:xfrm>
          <a:prstGeom prst="rect">
            <a:avLst/>
          </a:prstGeom>
        </p:spPr>
      </p:pic>
      <p:sp>
        <p:nvSpPr>
          <p:cNvPr id="36" name="Freeform: Shape 35">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5D242B1-84F9-ACFC-A375-2081242F5750}"/>
              </a:ext>
            </a:extLst>
          </p:cNvPr>
          <p:cNvSpPr>
            <a:spLocks noGrp="1"/>
          </p:cNvSpPr>
          <p:nvPr>
            <p:ph type="title"/>
          </p:nvPr>
        </p:nvSpPr>
        <p:spPr>
          <a:xfrm>
            <a:off x="-1605" y="4931561"/>
            <a:ext cx="2105667" cy="607086"/>
          </a:xfrm>
        </p:spPr>
        <p:txBody>
          <a:bodyPr vert="horz" lIns="91440" tIns="45720" rIns="91440" bIns="45720" rtlCol="0" anchor="t">
            <a:normAutofit fontScale="90000"/>
          </a:bodyPr>
          <a:lstStyle/>
          <a:p>
            <a:pPr algn="r" defTabSz="914400">
              <a:lnSpc>
                <a:spcPct val="90000"/>
              </a:lnSpc>
            </a:pPr>
            <a:r>
              <a:rPr lang="en-US" sz="3200" dirty="0">
                <a:solidFill>
                  <a:srgbClr val="FFFFFF"/>
                </a:solidFill>
              </a:rPr>
              <a:t>apb@sdu.dk</a:t>
            </a:r>
          </a:p>
        </p:txBody>
      </p:sp>
      <p:pic>
        <p:nvPicPr>
          <p:cNvPr id="11" name="Billede 12">
            <a:hlinkClick r:id="rId3"/>
            <a:extLst>
              <a:ext uri="{FF2B5EF4-FFF2-40B4-BE49-F238E27FC236}">
                <a16:creationId xmlns:a16="http://schemas.microsoft.com/office/drawing/2014/main" id="{9DB161AC-078B-DDD8-38B5-4D01F37C42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341" y="134941"/>
            <a:ext cx="1882183" cy="2274305"/>
          </a:xfrm>
          <a:prstGeom prst="rect">
            <a:avLst/>
          </a:prstGeom>
          <a:noFill/>
          <a:ln>
            <a:noFill/>
          </a:ln>
        </p:spPr>
      </p:pic>
      <p:pic>
        <p:nvPicPr>
          <p:cNvPr id="12" name="Billede 13">
            <a:extLst>
              <a:ext uri="{FF2B5EF4-FFF2-40B4-BE49-F238E27FC236}">
                <a16:creationId xmlns:a16="http://schemas.microsoft.com/office/drawing/2014/main" id="{68C598CF-55B1-91DB-DA6C-AA665101A91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9359" y="2592105"/>
            <a:ext cx="1917165" cy="999086"/>
          </a:xfrm>
          <a:prstGeom prst="rect">
            <a:avLst/>
          </a:prstGeom>
          <a:noFill/>
          <a:ln>
            <a:noFill/>
          </a:ln>
        </p:spPr>
      </p:pic>
      <p:pic>
        <p:nvPicPr>
          <p:cNvPr id="13" name="Picture 12">
            <a:extLst>
              <a:ext uri="{FF2B5EF4-FFF2-40B4-BE49-F238E27FC236}">
                <a16:creationId xmlns:a16="http://schemas.microsoft.com/office/drawing/2014/main" id="{72CDB2F0-F080-F67D-A89B-2D9FFA689DB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97530" y="5591231"/>
            <a:ext cx="1198250" cy="1191662"/>
          </a:xfrm>
          <a:prstGeom prst="rect">
            <a:avLst/>
          </a:prstGeom>
          <a:noFill/>
          <a:ln>
            <a:noFill/>
          </a:ln>
        </p:spPr>
      </p:pic>
      <p:pic>
        <p:nvPicPr>
          <p:cNvPr id="15" name="Picture 14">
            <a:extLst>
              <a:ext uri="{FF2B5EF4-FFF2-40B4-BE49-F238E27FC236}">
                <a16:creationId xmlns:a16="http://schemas.microsoft.com/office/drawing/2014/main" id="{2D592E2B-9BCF-4681-C875-4F14929944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0445" y="5598985"/>
            <a:ext cx="1198250" cy="1198250"/>
          </a:xfrm>
          <a:prstGeom prst="rect">
            <a:avLst/>
          </a:prstGeom>
          <a:noFill/>
          <a:ln>
            <a:noFill/>
          </a:ln>
        </p:spPr>
      </p:pic>
      <p:pic>
        <p:nvPicPr>
          <p:cNvPr id="19" name="Picture 18">
            <a:extLst>
              <a:ext uri="{FF2B5EF4-FFF2-40B4-BE49-F238E27FC236}">
                <a16:creationId xmlns:a16="http://schemas.microsoft.com/office/drawing/2014/main" id="{3EDDE4BA-61E9-669D-51B8-ED175207E01B}"/>
              </a:ext>
            </a:extLst>
          </p:cNvPr>
          <p:cNvPicPr>
            <a:picLocks noChangeAspect="1"/>
          </p:cNvPicPr>
          <p:nvPr/>
        </p:nvPicPr>
        <p:blipFill>
          <a:blip r:embed="rId8"/>
          <a:stretch>
            <a:fillRect/>
          </a:stretch>
        </p:blipFill>
        <p:spPr>
          <a:xfrm>
            <a:off x="70445" y="3780427"/>
            <a:ext cx="2233727" cy="1150708"/>
          </a:xfrm>
          <a:prstGeom prst="rect">
            <a:avLst/>
          </a:prstGeom>
        </p:spPr>
      </p:pic>
    </p:spTree>
    <p:extLst>
      <p:ext uri="{BB962C8B-B14F-4D97-AF65-F5344CB8AC3E}">
        <p14:creationId xmlns:p14="http://schemas.microsoft.com/office/powerpoint/2010/main" val="689283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810</TotalTime>
  <Words>539</Words>
  <Application>Microsoft Office PowerPoint</Application>
  <PresentationFormat>On-screen Show (4:3)</PresentationFormat>
  <Paragraphs>40</Paragraphs>
  <Slides>20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Meiryo</vt:lpstr>
      <vt:lpstr>Aptos</vt:lpstr>
      <vt:lpstr>Arial</vt:lpstr>
      <vt:lpstr>Calibri</vt:lpstr>
      <vt:lpstr>Source Sans Pro</vt:lpstr>
      <vt:lpstr>Office Theme</vt:lpstr>
      <vt:lpstr>Selvmordsforebyggelse i Kalaallit Nunaat</vt:lpstr>
      <vt:lpstr>PowerPoint Presentation</vt:lpstr>
      <vt:lpstr>Greenland at Clance</vt:lpstr>
      <vt:lpstr>Forskning skal bidrage til løsninger.  Hvorfor en anden tilgang?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apb@sdu.dk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Arnarak Patricia Bloch</dc:creator>
  <cp:keywords/>
  <dc:description>generated using python-pptx</dc:description>
  <cp:lastModifiedBy>Arnarak Patricia Bloch</cp:lastModifiedBy>
  <cp:revision>10</cp:revision>
  <dcterms:created xsi:type="dcterms:W3CDTF">2013-01-27T09:14:16Z</dcterms:created>
  <dcterms:modified xsi:type="dcterms:W3CDTF">2026-09-12T10:40:42Z</dcterms:modified>
  <cp:category/>
</cp:coreProperties>
</file>