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Franklin Gothic" panose="020B0604020202020204" charset="0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32" y="7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6e47c0b6f2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587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587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587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52;g26e47c0b6f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71d9a3ac7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71d9a3ac7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6e47c0b6f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6e47c0b6f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6e47c0b6f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6e47c0b6f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e47c0b6f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6e47c0b6f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e47c0b6f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6e47c0b6f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6e47c0b6f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6e47c0b6f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25b3dee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725b3dee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25b3dee0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25b3dee0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6e47c0b6f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6e47c0b6f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6ea3eb73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6ea3eb73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6e47c0b6f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6e47c0b6f2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6e47c0b6f2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6e47c0b6f2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e47c0b6f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6e47c0b6f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6ea3eb7377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6ea3eb7377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6ea3eb737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6ea3eb737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6ea3eb737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6ea3eb737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6ea3eb737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6ea3eb737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725b3dee0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725b3dee0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725b3dee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725b3dee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725b3dee0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725b3dee0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6ea3eb737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6ea3eb737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ea3eb7377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6ea3eb7377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6ea3eb7377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6ea3eb7377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6e47c0b6f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6e47c0b6f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ccd31c6a7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ccd31c6a7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725b3dee0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725b3dee0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ccd31c6a7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ccd31c6a7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ea3eb737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ea3eb737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25b3dee0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25b3dee0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6ea3eb737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6ea3eb737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6ea3eb737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6ea3eb737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1d9a3ac7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71d9a3ac7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6ea3eb73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6ea3eb73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eannezehr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t="1295" b="18227"/>
          <a:stretch/>
        </p:blipFill>
        <p:spPr>
          <a:xfrm>
            <a:off x="-65139" y="1"/>
            <a:ext cx="91440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71000" y="964075"/>
            <a:ext cx="6675600" cy="325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EBEB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89350" y="814300"/>
            <a:ext cx="7038900" cy="2940000"/>
          </a:xfrm>
          <a:prstGeom prst="rect">
            <a:avLst/>
          </a:prstGeom>
          <a:noFill/>
          <a:ln>
            <a:noFill/>
          </a:ln>
          <a:effectLst>
            <a:outerShdw blurRad="542925" dist="47625" dir="6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1C4587"/>
                </a:solidFill>
              </a:rPr>
              <a:t>Feuerstein metoden </a:t>
            </a:r>
            <a:endParaRPr sz="4800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1C4587"/>
                </a:solidFill>
              </a:rPr>
              <a:t>for inklusion</a:t>
            </a:r>
            <a:endParaRPr sz="4800" dirty="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rgbClr val="1C4587"/>
                </a:solidFill>
              </a:rPr>
              <a:t>af Dr. Jeanne Zehr</a:t>
            </a:r>
            <a:endParaRPr sz="29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199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390075" y="558250"/>
            <a:ext cx="64056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200" b="1" dirty="0">
                <a:solidFill>
                  <a:srgbClr val="1C4587"/>
                </a:solidFill>
              </a:rPr>
              <a:t>Formål med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200" b="1" dirty="0">
                <a:solidFill>
                  <a:srgbClr val="1C4587"/>
                </a:solidFill>
              </a:rPr>
              <a:t>medieret læringserfaring</a:t>
            </a:r>
          </a:p>
        </p:txBody>
      </p:sp>
      <p:sp>
        <p:nvSpPr>
          <p:cNvPr id="139" name="Google Shape;139;p22"/>
          <p:cNvSpPr txBox="1"/>
          <p:nvPr/>
        </p:nvSpPr>
        <p:spPr>
          <a:xfrm>
            <a:off x="390075" y="3011375"/>
            <a:ext cx="87918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For at skabe uafhængige elever, som til sidst vil være i stand til at mediere sig selv.</a:t>
            </a:r>
            <a:endParaRPr lang="en-US" sz="29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413100" y="2452925"/>
            <a:ext cx="8317800" cy="161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700"/>
              <a:buAutoNum type="arabicPeriod"/>
            </a:pPr>
            <a:r>
              <a:rPr lang="da-DK" sz="2700" dirty="0">
                <a:solidFill>
                  <a:srgbClr val="1C4587"/>
                </a:solidFill>
              </a:rPr>
              <a:t>"Så hvad ser du her?”</a:t>
            </a: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700"/>
              <a:buAutoNum type="arabicPeriod"/>
            </a:pPr>
            <a:r>
              <a:rPr lang="da-DK" sz="2700" dirty="0">
                <a:solidFill>
                  <a:srgbClr val="1C4587"/>
                </a:solidFill>
              </a:rPr>
              <a:t>"Hvad er udfordringen?”</a:t>
            </a: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700"/>
              <a:buAutoNum type="arabicPeriod"/>
            </a:pPr>
            <a:r>
              <a:rPr lang="da-DK" sz="2700" dirty="0">
                <a:solidFill>
                  <a:srgbClr val="1C4587"/>
                </a:solidFill>
              </a:rPr>
              <a:t>"Hvilken strategi har du allerede prøvet?"</a:t>
            </a:r>
            <a:endParaRPr lang="en-US" sz="2700" dirty="0">
              <a:solidFill>
                <a:srgbClr val="1C4587"/>
              </a:solidFill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695625" y="610725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Kernen i god </a:t>
            </a:r>
            <a:r>
              <a:rPr lang="da-DK" sz="3200" b="1" dirty="0" err="1">
                <a:solidFill>
                  <a:srgbClr val="1C4587"/>
                </a:solidFill>
              </a:rPr>
              <a:t>mediation</a:t>
            </a:r>
            <a:r>
              <a:rPr lang="da-DK" sz="3200" b="1" dirty="0">
                <a:solidFill>
                  <a:srgbClr val="1C4587"/>
                </a:solidFill>
              </a:rPr>
              <a:t> er at stille gode spørgsmål</a:t>
            </a:r>
            <a:endParaRPr lang="en-US"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616775" y="3174375"/>
            <a:ext cx="77304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i="1" dirty="0">
                <a:solidFill>
                  <a:srgbClr val="1C4587"/>
                </a:solidFill>
              </a:rPr>
              <a:t>lærer eleverne </a:t>
            </a:r>
            <a:r>
              <a:rPr lang="da-DK" sz="3200" i="1" dirty="0">
                <a:solidFill>
                  <a:schemeClr val="accent1">
                    <a:lumMod val="75000"/>
                  </a:schemeClr>
                </a:solidFill>
              </a:rPr>
              <a:t>hvordan</a:t>
            </a:r>
            <a:r>
              <a:rPr lang="da-DK" sz="3200" i="1" dirty="0">
                <a:solidFill>
                  <a:srgbClr val="1C4587"/>
                </a:solidFill>
              </a:rPr>
              <a:t> man skal lære.</a:t>
            </a:r>
            <a:endParaRPr lang="en-US" sz="3200" i="1" dirty="0">
              <a:solidFill>
                <a:srgbClr val="1C4587"/>
              </a:solidFill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491925" y="882325"/>
            <a:ext cx="63549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i="1" dirty="0">
                <a:solidFill>
                  <a:srgbClr val="1C4587"/>
                </a:solidFill>
              </a:rPr>
              <a:t>Skoler gør et godt arbejde med at undervise i </a:t>
            </a:r>
            <a:r>
              <a:rPr lang="da-DK" sz="3200" b="1" i="1" dirty="0">
                <a:solidFill>
                  <a:schemeClr val="accent1">
                    <a:lumMod val="75000"/>
                  </a:schemeClr>
                </a:solidFill>
              </a:rPr>
              <a:t>hvad</a:t>
            </a:r>
            <a:r>
              <a:rPr lang="da-DK" sz="3200" b="1" i="1" dirty="0">
                <a:solidFill>
                  <a:srgbClr val="1C4587"/>
                </a:solidFill>
              </a:rPr>
              <a:t> man skal lære -</a:t>
            </a:r>
            <a:endParaRPr sz="3200" b="1" i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/>
          <p:nvPr/>
        </p:nvSpPr>
        <p:spPr>
          <a:xfrm>
            <a:off x="467625" y="2435950"/>
            <a:ext cx="7701600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Elever bliver bekedendt med og lærer hvordan man bruger </a:t>
            </a:r>
            <a:r>
              <a:rPr lang="en" sz="3200" b="1" dirty="0">
                <a:solidFill>
                  <a:schemeClr val="accent1">
                    <a:lumMod val="75000"/>
                  </a:schemeClr>
                </a:solidFill>
              </a:rPr>
              <a:t>kognitive færdigheder</a:t>
            </a:r>
            <a:r>
              <a:rPr lang="en" sz="3200" dirty="0">
                <a:solidFill>
                  <a:srgbClr val="1C4587"/>
                </a:solidFill>
              </a:rPr>
              <a:t>.</a:t>
            </a:r>
            <a:endParaRPr sz="3200" b="1" i="1" dirty="0">
              <a:solidFill>
                <a:srgbClr val="1155CC"/>
              </a:solidFill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922325" y="642238"/>
            <a:ext cx="5143500" cy="1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1C4587"/>
                </a:solidFill>
              </a:rPr>
              <a:t>Hvordan virker Feuerstein metoden?</a:t>
            </a:r>
            <a:endParaRPr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/>
        </p:nvSpPr>
        <p:spPr>
          <a:xfrm>
            <a:off x="184730" y="2571750"/>
            <a:ext cx="3620651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1. Fokusér og opfatte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2. Systematisk søgning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3. Brug af labels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4. Sansning af tid</a:t>
            </a:r>
          </a:p>
        </p:txBody>
      </p:sp>
      <p:sp>
        <p:nvSpPr>
          <p:cNvPr id="167" name="Google Shape;167;p26"/>
          <p:cNvSpPr txBox="1"/>
          <p:nvPr/>
        </p:nvSpPr>
        <p:spPr>
          <a:xfrm>
            <a:off x="4062750" y="2487150"/>
            <a:ext cx="5081400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da-DK" sz="2600" dirty="0">
                <a:solidFill>
                  <a:srgbClr val="1C4587"/>
                </a:solidFill>
              </a:rPr>
              <a:t>5. Sansning af rum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6. Bevarelse af konstanser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7. Præcision og nøjagtighed i dataindsamling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8. Holde to ting i tankerne</a:t>
            </a:r>
          </a:p>
        </p:txBody>
      </p:sp>
      <p:sp>
        <p:nvSpPr>
          <p:cNvPr id="168" name="Google Shape;168;p26"/>
          <p:cNvSpPr txBox="1"/>
          <p:nvPr/>
        </p:nvSpPr>
        <p:spPr>
          <a:xfrm>
            <a:off x="1713175" y="945875"/>
            <a:ext cx="37704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 dirty="0">
                <a:solidFill>
                  <a:srgbClr val="1155CC"/>
                </a:solidFill>
              </a:rPr>
              <a:t>INPUT</a:t>
            </a:r>
            <a:endParaRPr sz="3600" b="1" i="1" dirty="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1415525" y="773925"/>
            <a:ext cx="4089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 dirty="0">
                <a:solidFill>
                  <a:srgbClr val="1155CC"/>
                </a:solidFill>
              </a:rPr>
              <a:t>UDDYBNING</a:t>
            </a:r>
            <a:endParaRPr b="1" i="1" dirty="0">
              <a:solidFill>
                <a:srgbClr val="1155CC"/>
              </a:solidFill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616500" y="1871730"/>
            <a:ext cx="3676500" cy="329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1.Define</a:t>
            </a:r>
            <a:r>
              <a:rPr lang="da-DK" sz="2200" dirty="0">
                <a:solidFill>
                  <a:srgbClr val="1C4587"/>
                </a:solidFill>
              </a:rPr>
              <a:t>r problemet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2.Vælg relevante ledetråde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3.Sammenlign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4.</a:t>
            </a:r>
            <a:r>
              <a:rPr lang="da-DK" sz="2200" dirty="0">
                <a:solidFill>
                  <a:srgbClr val="1C4587"/>
                </a:solidFill>
              </a:rPr>
              <a:t>Lav en plan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  (uden testning)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5. Episod</a:t>
            </a:r>
            <a:r>
              <a:rPr lang="da-DK" sz="2200" dirty="0" err="1">
                <a:solidFill>
                  <a:srgbClr val="1C4587"/>
                </a:solidFill>
              </a:rPr>
              <a:t>iske</a:t>
            </a:r>
            <a:r>
              <a:rPr lang="da-DK" sz="2200" dirty="0">
                <a:solidFill>
                  <a:srgbClr val="1C4587"/>
                </a:solidFill>
              </a:rPr>
              <a:t> forståelse af virkeligheden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  (årsag og virkning)</a:t>
            </a:r>
            <a:endParaRPr sz="2200" dirty="0">
              <a:solidFill>
                <a:srgbClr val="1C4587"/>
              </a:solidFill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4572000" y="2066398"/>
            <a:ext cx="4233300" cy="290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6.  Visualiser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7.  </a:t>
            </a:r>
            <a:r>
              <a:rPr lang="da-DK" sz="2200" dirty="0">
                <a:solidFill>
                  <a:srgbClr val="1C4587"/>
                </a:solidFill>
              </a:rPr>
              <a:t>Hukommelse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8.  </a:t>
            </a:r>
            <a:r>
              <a:rPr lang="da-DK" sz="2200" dirty="0">
                <a:solidFill>
                  <a:srgbClr val="1C4587"/>
                </a:solidFill>
              </a:rPr>
              <a:t>Brug logik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9.  Abstra</a:t>
            </a:r>
            <a:r>
              <a:rPr lang="da-DK" sz="2200" dirty="0">
                <a:solidFill>
                  <a:srgbClr val="1C4587"/>
                </a:solidFill>
              </a:rPr>
              <a:t>kt tænkning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10. Hypot</a:t>
            </a:r>
            <a:r>
              <a:rPr lang="da-DK" sz="2200" dirty="0">
                <a:solidFill>
                  <a:srgbClr val="1C4587"/>
                </a:solidFill>
              </a:rPr>
              <a:t>etisk tænkning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11. Test </a:t>
            </a:r>
            <a:r>
              <a:rPr lang="da-DK" sz="2200" dirty="0">
                <a:solidFill>
                  <a:srgbClr val="1C4587"/>
                </a:solidFill>
              </a:rPr>
              <a:t>hypotesen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12. Brug kategorilabels</a:t>
            </a:r>
            <a:endParaRPr sz="2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1131100" y="773638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>
                <a:solidFill>
                  <a:srgbClr val="1155CC"/>
                </a:solidFill>
              </a:rPr>
              <a:t>OUTPUT</a:t>
            </a:r>
            <a:endParaRPr b="1" i="1">
              <a:solidFill>
                <a:srgbClr val="1155CC"/>
              </a:solidFill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83950" y="2767750"/>
            <a:ext cx="4228800" cy="213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1.Overvej et andet synspunkt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2.Overkom blokeringer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3.Projekter virtuelle relationer 4.Bare et øjeblik.. Lad mig tænke. </a:t>
            </a:r>
            <a:endParaRPr sz="2200" dirty="0">
              <a:solidFill>
                <a:srgbClr val="1C4587"/>
              </a:solidFill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4312750" y="2767750"/>
            <a:ext cx="4696200" cy="213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1C4587"/>
                </a:solidFill>
              </a:rPr>
              <a:t>5.Giv intentionelle svar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1C4587"/>
                </a:solidFill>
              </a:rPr>
              <a:t>6.Vedholdenhed- strategier til at overkomme blokeringer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1C4587"/>
                </a:solidFill>
              </a:rPr>
              <a:t>7.Visuel transport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1C4587"/>
                </a:solidFill>
              </a:rPr>
              <a:t>8.Selvkontrol/impulskontrol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9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 txBox="1"/>
          <p:nvPr/>
        </p:nvSpPr>
        <p:spPr>
          <a:xfrm>
            <a:off x="273600" y="378725"/>
            <a:ext cx="689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 dirty="0">
                <a:solidFill>
                  <a:srgbClr val="3C78D8"/>
                </a:solidFill>
              </a:rPr>
              <a:t>Universal Design for Learning</a:t>
            </a:r>
            <a:endParaRPr b="1" i="1" dirty="0">
              <a:solidFill>
                <a:srgbClr val="3C78D8"/>
              </a:solidFill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557" y="1052969"/>
            <a:ext cx="5626585" cy="421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/>
        </p:nvSpPr>
        <p:spPr>
          <a:xfrm>
            <a:off x="57325" y="1761175"/>
            <a:ext cx="6892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1" dirty="0">
                <a:solidFill>
                  <a:srgbClr val="3C78D8"/>
                </a:solidFill>
              </a:rPr>
              <a:t>Universal Design for Learning    og     Feuerstein</a:t>
            </a:r>
            <a:endParaRPr sz="2300" b="1" i="1" dirty="0">
              <a:solidFill>
                <a:srgbClr val="3C78D8"/>
              </a:solidFill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1383175" y="2411275"/>
            <a:ext cx="6554100" cy="2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</a:rPr>
              <a:t>Engagement						Input</a:t>
            </a:r>
            <a:endParaRPr sz="2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</a:rPr>
              <a:t>Representation					Uddybning</a:t>
            </a:r>
            <a:endParaRPr sz="2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</a:rPr>
              <a:t>Handling/Udtryk					Output</a:t>
            </a:r>
            <a:endParaRPr sz="2100" b="1" dirty="0">
              <a:solidFill>
                <a:schemeClr val="dk2"/>
              </a:solidFill>
            </a:endParaRPr>
          </a:p>
        </p:txBody>
      </p:sp>
      <p:sp>
        <p:nvSpPr>
          <p:cNvPr id="199" name="Google Shape;199;p30"/>
          <p:cNvSpPr/>
          <p:nvPr/>
        </p:nvSpPr>
        <p:spPr>
          <a:xfrm>
            <a:off x="3884400" y="2738725"/>
            <a:ext cx="1128300" cy="20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0"/>
          <p:cNvSpPr/>
          <p:nvPr/>
        </p:nvSpPr>
        <p:spPr>
          <a:xfrm>
            <a:off x="3884400" y="3384475"/>
            <a:ext cx="1128300" cy="20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0"/>
          <p:cNvSpPr/>
          <p:nvPr/>
        </p:nvSpPr>
        <p:spPr>
          <a:xfrm>
            <a:off x="3925925" y="4030225"/>
            <a:ext cx="1128300" cy="20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 txBox="1"/>
          <p:nvPr/>
        </p:nvSpPr>
        <p:spPr>
          <a:xfrm>
            <a:off x="570850" y="2366489"/>
            <a:ext cx="77304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1C4587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da-DK" sz="2200" dirty="0">
                <a:solidFill>
                  <a:srgbClr val="1C4587"/>
                </a:solidFill>
              </a:rPr>
              <a:t>At finde ud af en proces eller strategi - en angrebsplan - for selvstændigt at løse et problem eller fuldføre en opgave.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endParaRPr lang="da-DK" sz="2200" dirty="0">
              <a:solidFill>
                <a:srgbClr val="1C4587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da-DK" sz="2200" dirty="0">
                <a:solidFill>
                  <a:srgbClr val="1C4587"/>
                </a:solidFill>
              </a:rPr>
              <a:t>At forstå og huske den proces eller strategi, der blev brugt.</a:t>
            </a:r>
            <a:endParaRPr lang="en-US" sz="2200" dirty="0">
              <a:solidFill>
                <a:srgbClr val="1C4587"/>
              </a:solidFill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333175" y="434250"/>
            <a:ext cx="63549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Metakognition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eller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"At tænke over at tænke"</a:t>
            </a:r>
            <a:endParaRPr lang="en-US"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486150" y="600850"/>
            <a:ext cx="58683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Hvad er</a:t>
            </a:r>
            <a:endParaRPr sz="3200" b="1" dirty="0">
              <a:solidFill>
                <a:srgbClr val="1C4587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1C4587"/>
                </a:solidFill>
              </a:rPr>
              <a:t>Feuerstein metoden?</a:t>
            </a:r>
            <a:endParaRPr sz="3200" b="1" dirty="0">
              <a:solidFill>
                <a:srgbClr val="1C4587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689442" y="2732450"/>
            <a:ext cx="74013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En kognitiv færdighedsmetodologi udviklet af den verdenskendte psykolog </a:t>
            </a:r>
            <a:r>
              <a:rPr lang="da-DK" sz="3200" dirty="0" err="1">
                <a:solidFill>
                  <a:srgbClr val="1C4587"/>
                </a:solidFill>
              </a:rPr>
              <a:t>Reuven</a:t>
            </a:r>
            <a:r>
              <a:rPr lang="da-DK" sz="3200" dirty="0">
                <a:solidFill>
                  <a:srgbClr val="1C4587"/>
                </a:solidFill>
              </a:rPr>
              <a:t> </a:t>
            </a:r>
            <a:r>
              <a:rPr lang="da-DK" sz="3200" dirty="0" err="1">
                <a:solidFill>
                  <a:srgbClr val="1C4587"/>
                </a:solidFill>
              </a:rPr>
              <a:t>Feuerstein</a:t>
            </a:r>
            <a:endParaRPr lang="en-US"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>
            <a:off x="491925" y="882325"/>
            <a:ext cx="6354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1C4587"/>
              </a:solidFill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075" y="496854"/>
            <a:ext cx="3376799" cy="441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264225">
            <a:off x="4075462" y="2229038"/>
            <a:ext cx="763350" cy="18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2"/>
          <p:cNvSpPr txBox="1"/>
          <p:nvPr/>
        </p:nvSpPr>
        <p:spPr>
          <a:xfrm>
            <a:off x="5446825" y="2850950"/>
            <a:ext cx="3376800" cy="20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1C4587"/>
                </a:solidFill>
              </a:rPr>
              <a:t>Blyant og papir </a:t>
            </a:r>
            <a:endParaRPr sz="3000" b="1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1C4587"/>
                </a:solidFill>
              </a:rPr>
              <a:t>Kognitive aktivititer</a:t>
            </a:r>
            <a:endParaRPr sz="3000" b="1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1155CC"/>
                </a:solidFill>
              </a:rPr>
              <a:t>25 programmer</a:t>
            </a:r>
            <a:endParaRPr sz="1900" b="1" dirty="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596925" y="2737800"/>
            <a:ext cx="8133900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Som de lærer de 28 kognitive færdigheder og hvordan man tænker over det at tænke – elever begynder at bringe det ind </a:t>
            </a:r>
            <a:r>
              <a:rPr lang="kl-GL" sz="3200" dirty="0">
                <a:solidFill>
                  <a:srgbClr val="1C4587"/>
                </a:solidFill>
              </a:rPr>
              <a:t>i</a:t>
            </a:r>
            <a:r>
              <a:rPr lang="en" sz="3200" dirty="0">
                <a:solidFill>
                  <a:srgbClr val="1C4587"/>
                </a:solidFill>
              </a:rPr>
              <a:t> virkeligheden. </a:t>
            </a:r>
            <a:endParaRPr sz="3200" dirty="0">
              <a:solidFill>
                <a:srgbClr val="1C4587"/>
              </a:solidFill>
            </a:endParaRPr>
          </a:p>
        </p:txBody>
      </p:sp>
      <p:sp>
        <p:nvSpPr>
          <p:cNvPr id="224" name="Google Shape;224;p33"/>
          <p:cNvSpPr txBox="1"/>
          <p:nvPr/>
        </p:nvSpPr>
        <p:spPr>
          <a:xfrm>
            <a:off x="1020550" y="1092475"/>
            <a:ext cx="50793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1C4587"/>
                </a:solidFill>
              </a:rPr>
              <a:t>At overføre det til virkeligheden</a:t>
            </a:r>
            <a:endParaRPr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4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/>
          <p:nvPr/>
        </p:nvSpPr>
        <p:spPr>
          <a:xfrm>
            <a:off x="373100" y="2932900"/>
            <a:ext cx="7730400" cy="149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“Når jeg bruger en systematisk tilgang, kan jeg finde ting jeg har mistet”</a:t>
            </a:r>
            <a:endParaRPr sz="3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1C4587"/>
              </a:solidFill>
            </a:endParaRPr>
          </a:p>
        </p:txBody>
      </p:sp>
      <p:sp>
        <p:nvSpPr>
          <p:cNvPr id="231" name="Google Shape;231;p34"/>
          <p:cNvSpPr txBox="1"/>
          <p:nvPr/>
        </p:nvSpPr>
        <p:spPr>
          <a:xfrm>
            <a:off x="373100" y="804538"/>
            <a:ext cx="59643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      </a:t>
            </a:r>
            <a:r>
              <a:rPr lang="en" sz="3200" b="1" dirty="0">
                <a:solidFill>
                  <a:srgbClr val="1C4587"/>
                </a:solidFill>
              </a:rPr>
              <a:t>Elever skriver principper</a:t>
            </a:r>
            <a:endParaRPr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5"/>
          <p:cNvSpPr txBox="1"/>
          <p:nvPr/>
        </p:nvSpPr>
        <p:spPr>
          <a:xfrm>
            <a:off x="379050" y="2804850"/>
            <a:ext cx="8764800" cy="186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en-US" sz="2300" dirty="0" err="1">
                <a:solidFill>
                  <a:srgbClr val="1C4587"/>
                </a:solidFill>
              </a:rPr>
              <a:t>Integreres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problemfrit</a:t>
            </a:r>
            <a:r>
              <a:rPr lang="en-US" sz="2300" dirty="0">
                <a:solidFill>
                  <a:srgbClr val="1C4587"/>
                </a:solidFill>
              </a:rPr>
              <a:t> med alle </a:t>
            </a:r>
            <a:r>
              <a:rPr lang="en-US" sz="2300" dirty="0" err="1">
                <a:solidFill>
                  <a:srgbClr val="1C4587"/>
                </a:solidFill>
              </a:rPr>
              <a:t>læseplaner</a:t>
            </a:r>
            <a:endParaRPr lang="en-US" sz="2300" dirty="0">
              <a:solidFill>
                <a:srgbClr val="1C4587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en-US" sz="2300" dirty="0">
                <a:solidFill>
                  <a:srgbClr val="1C4587"/>
                </a:solidFill>
              </a:rPr>
              <a:t>Skal </a:t>
            </a:r>
            <a:r>
              <a:rPr lang="en-US" sz="2300" dirty="0" err="1">
                <a:solidFill>
                  <a:srgbClr val="1C4587"/>
                </a:solidFill>
              </a:rPr>
              <a:t>ikke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tilpasses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skiftende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standarder</a:t>
            </a:r>
            <a:r>
              <a:rPr lang="en-US" sz="2300" dirty="0">
                <a:solidFill>
                  <a:srgbClr val="1C4587"/>
                </a:solidFill>
              </a:rPr>
              <a:t> og </a:t>
            </a:r>
            <a:r>
              <a:rPr lang="en-US" sz="2300" dirty="0" err="1">
                <a:solidFill>
                  <a:srgbClr val="1C4587"/>
                </a:solidFill>
              </a:rPr>
              <a:t>reguleringer</a:t>
            </a:r>
            <a:endParaRPr lang="en-US" sz="2300" dirty="0">
              <a:solidFill>
                <a:srgbClr val="1C4587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en-US" sz="2300" dirty="0" err="1">
                <a:solidFill>
                  <a:srgbClr val="1C4587"/>
                </a:solidFill>
              </a:rPr>
              <a:t>Kræver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ingen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dyr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eller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specifik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teknologi</a:t>
            </a:r>
            <a:endParaRPr lang="en-US" sz="2300" dirty="0">
              <a:solidFill>
                <a:srgbClr val="1C4587"/>
              </a:solidFill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</a:t>
            </a:r>
            <a:endParaRPr sz="3200" dirty="0">
              <a:solidFill>
                <a:srgbClr val="1C4587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200" dirty="0">
                <a:solidFill>
                  <a:srgbClr val="1C4587"/>
                </a:solidFill>
              </a:rPr>
              <a:t>e</a:t>
            </a:r>
            <a:r>
              <a:rPr lang="en" sz="3200" dirty="0">
                <a:solidFill>
                  <a:srgbClr val="1C4587"/>
                </a:solidFill>
              </a:rPr>
              <a:t>r tidsløs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/>
        </p:nvSpPr>
        <p:spPr>
          <a:xfrm>
            <a:off x="379050" y="2529609"/>
            <a:ext cx="8385900" cy="246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Inklusiv og tilpasselig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Kan blive tilpasset til at møde en bred profil af studerendes læringsstile, behov og evner, inklusivt elever med handicap, med forskellige sprogbegrænsninger og dygtige elever</a:t>
            </a:r>
          </a:p>
        </p:txBody>
      </p:sp>
      <p:sp>
        <p:nvSpPr>
          <p:cNvPr id="245" name="Google Shape;245;p36"/>
          <p:cNvSpPr txBox="1"/>
          <p:nvPr/>
        </p:nvSpPr>
        <p:spPr>
          <a:xfrm>
            <a:off x="158425" y="610725"/>
            <a:ext cx="66885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 addresserer alsidige læringsbehov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7"/>
          <p:cNvSpPr txBox="1"/>
          <p:nvPr/>
        </p:nvSpPr>
        <p:spPr>
          <a:xfrm>
            <a:off x="0" y="593750"/>
            <a:ext cx="67341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 bygger sunde kulturer </a:t>
            </a:r>
            <a:r>
              <a:rPr lang="kl-GL" sz="3200" dirty="0">
                <a:solidFill>
                  <a:srgbClr val="1C4587"/>
                </a:solidFill>
              </a:rPr>
              <a:t>i klasselokalene</a:t>
            </a:r>
            <a:endParaRPr sz="3200" dirty="0">
              <a:solidFill>
                <a:srgbClr val="1C4587"/>
              </a:solidFill>
            </a:endParaRPr>
          </a:p>
        </p:txBody>
      </p:sp>
      <p:sp>
        <p:nvSpPr>
          <p:cNvPr id="252" name="Google Shape;252;p37"/>
          <p:cNvSpPr txBox="1"/>
          <p:nvPr/>
        </p:nvSpPr>
        <p:spPr>
          <a:xfrm>
            <a:off x="565850" y="2461400"/>
            <a:ext cx="8385600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Fremmer elevinitiativ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Opbygger en kultur af uafhængig problemløsning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Opfordrer til teamwork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Udvikler en vækstmentalitet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Fremmer en kultur af ærlighed, respekt og retfærdighed</a:t>
            </a:r>
            <a:endParaRPr lang="en-US" sz="26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8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8"/>
          <p:cNvSpPr txBox="1"/>
          <p:nvPr/>
        </p:nvSpPr>
        <p:spPr>
          <a:xfrm>
            <a:off x="379050" y="2286174"/>
            <a:ext cx="8148300" cy="243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"/>
              <a:buNone/>
            </a:pPr>
            <a:r>
              <a:rPr lang="da-DK" sz="2200" dirty="0">
                <a:solidFill>
                  <a:srgbClr val="1C4587"/>
                </a:solidFill>
              </a:rPr>
              <a:t>Læreren medierer for eleverne, både dem med og uden særlige behov, for at udvikle deres kognitive færdigheder. </a:t>
            </a: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"/>
              <a:buNone/>
            </a:pPr>
            <a:r>
              <a:rPr lang="da-DK" sz="2200" dirty="0">
                <a:solidFill>
                  <a:srgbClr val="1C4587"/>
                </a:solidFill>
              </a:rPr>
              <a:t>Eleverne oplever succes, når de engagerer sig i metakognition - at tænke over at tænke - og udvikler deres egne læringsstrategier og processer i problemløsning.</a:t>
            </a:r>
            <a:endParaRPr lang="en-US" sz="2200" dirty="0">
              <a:solidFill>
                <a:srgbClr val="1C4587"/>
              </a:solidFill>
            </a:endParaRPr>
          </a:p>
        </p:txBody>
      </p:sp>
      <p:sp>
        <p:nvSpPr>
          <p:cNvPr id="259" name="Google Shape;259;p38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 gør det rarere at undervise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9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 err="1">
                <a:solidFill>
                  <a:srgbClr val="1C4587"/>
                </a:solidFill>
              </a:rPr>
              <a:t>Feuerstein</a:t>
            </a:r>
            <a:r>
              <a:rPr lang="da-DK" sz="3200" dirty="0">
                <a:solidFill>
                  <a:srgbClr val="1C4587"/>
                </a:solidFill>
              </a:rPr>
              <a:t> metoden gør det rarere at undervise</a:t>
            </a:r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375" y="2400849"/>
            <a:ext cx="1914394" cy="25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5169" y="2438574"/>
            <a:ext cx="3390126" cy="255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 err="1">
                <a:solidFill>
                  <a:srgbClr val="1C4587"/>
                </a:solidFill>
              </a:rPr>
              <a:t>Feuerstein</a:t>
            </a:r>
            <a:r>
              <a:rPr lang="da-DK" sz="3200" dirty="0">
                <a:solidFill>
                  <a:srgbClr val="1C4587"/>
                </a:solidFill>
              </a:rPr>
              <a:t> metoden gør det rarere at undervise</a:t>
            </a:r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050" y="2438574"/>
            <a:ext cx="1914395" cy="255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1020" y="2095674"/>
            <a:ext cx="1914394" cy="25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438" y="2390949"/>
            <a:ext cx="1914394" cy="25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350" y="-209549"/>
            <a:ext cx="4068077" cy="542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3489525" y="521175"/>
            <a:ext cx="2457600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1C4587"/>
                </a:solidFill>
              </a:rPr>
              <a:t>Reuven </a:t>
            </a:r>
            <a:endParaRPr sz="3200" b="1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1C4587"/>
                </a:solidFill>
              </a:rPr>
              <a:t>Feuerstein</a:t>
            </a:r>
            <a:endParaRPr sz="3200" b="1">
              <a:solidFill>
                <a:srgbClr val="1C4587"/>
              </a:solidFill>
            </a:endParaRPr>
          </a:p>
        </p:txBody>
      </p:sp>
      <p:pic>
        <p:nvPicPr>
          <p:cNvPr id="70" name="Google Shape;70;p1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802" y="351176"/>
            <a:ext cx="2265439" cy="15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descr="Unknown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1969" y="2745095"/>
            <a:ext cx="3798509" cy="212716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4945450" y="2625500"/>
            <a:ext cx="1392000" cy="239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6371375" y="2744325"/>
            <a:ext cx="2457600" cy="2127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299625" y="2508778"/>
            <a:ext cx="5647500" cy="2219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>
                <a:solidFill>
                  <a:srgbClr val="1C4587"/>
                </a:solidFill>
              </a:rPr>
              <a:t>Rumænsk-født israelsk psykolog</a:t>
            </a: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>
                <a:solidFill>
                  <a:srgbClr val="1C4587"/>
                </a:solidFill>
              </a:rPr>
              <a:t>Arbejdede med Holocaust ofre</a:t>
            </a: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>
                <a:solidFill>
                  <a:srgbClr val="1C4587"/>
                </a:solidFill>
              </a:rPr>
              <a:t>Metoder er anvendt i over 40 lande</a:t>
            </a: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>
                <a:solidFill>
                  <a:srgbClr val="1C4587"/>
                </a:solidFill>
              </a:rPr>
              <a:t>Børn og voksne</a:t>
            </a: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>
                <a:solidFill>
                  <a:srgbClr val="1C4587"/>
                </a:solidFill>
              </a:rPr>
              <a:t>2000 studier</a:t>
            </a:r>
            <a:endParaRPr lang="en-US" sz="23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2"/>
          <p:cNvSpPr txBox="1"/>
          <p:nvPr/>
        </p:nvSpPr>
        <p:spPr>
          <a:xfrm>
            <a:off x="379050" y="2286174"/>
            <a:ext cx="8385900" cy="30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Skaber et inkluderende uddannelsesmiljø, der støtter alle elever, uanset deres socioøkonomiske status, særlige behov, race, køn eller andre faktorer. 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Alle elever har mulighed for at lykkes, fordi alle gives værktøjer, der hjælper dem med at lære, hvordan de skal lære.</a:t>
            </a:r>
            <a:endParaRPr lang="en-US" sz="2400" dirty="0">
              <a:solidFill>
                <a:srgbClr val="1C4587"/>
              </a:solidFill>
            </a:endParaRPr>
          </a:p>
        </p:txBody>
      </p:sp>
      <p:sp>
        <p:nvSpPr>
          <p:cNvPr id="289" name="Google Shape;289;p42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</a:t>
            </a:r>
            <a:r>
              <a:rPr lang="da-DK" sz="3200" dirty="0">
                <a:solidFill>
                  <a:srgbClr val="1C4587"/>
                </a:solidFill>
              </a:rPr>
              <a:t>metoden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sikrer </a:t>
            </a:r>
            <a:r>
              <a:rPr lang="kl-GL" sz="3200" dirty="0">
                <a:solidFill>
                  <a:srgbClr val="1C4587"/>
                </a:solidFill>
              </a:rPr>
              <a:t>l</a:t>
            </a:r>
            <a:r>
              <a:rPr lang="en" sz="3200" dirty="0">
                <a:solidFill>
                  <a:srgbClr val="1C4587"/>
                </a:solidFill>
              </a:rPr>
              <a:t>ighed og tilgængelighed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3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3"/>
          <p:cNvSpPr txBox="1"/>
          <p:nvPr/>
        </p:nvSpPr>
        <p:spPr>
          <a:xfrm>
            <a:off x="145037" y="2187318"/>
            <a:ext cx="9144000" cy="30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Elever deler ivrigt deres nyopdaggede kognitive færdigheder og strategier med deres forældre og demonstrerer dem i deres opgaver derhjemme. 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kl-GL" sz="2400" dirty="0">
                <a:solidFill>
                  <a:srgbClr val="1C4587"/>
                </a:solidFill>
              </a:rPr>
              <a:t>Lærene</a:t>
            </a:r>
            <a:r>
              <a:rPr lang="en" sz="2400" dirty="0">
                <a:solidFill>
                  <a:srgbClr val="1C4587"/>
                </a:solidFill>
              </a:rPr>
              <a:t> sender oplsynigner hjem for yderligere at opmundre dem til at lære og bruge deres kognitive færdigheder med deres børn.</a:t>
            </a:r>
          </a:p>
        </p:txBody>
      </p:sp>
      <p:sp>
        <p:nvSpPr>
          <p:cNvPr id="296" name="Google Shape;296;p43"/>
          <p:cNvSpPr txBox="1"/>
          <p:nvPr/>
        </p:nvSpPr>
        <p:spPr>
          <a:xfrm>
            <a:off x="406759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 hjælper med at engagere forældre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4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4"/>
          <p:cNvSpPr txBox="1"/>
          <p:nvPr/>
        </p:nvSpPr>
        <p:spPr>
          <a:xfrm>
            <a:off x="121500" y="2571750"/>
            <a:ext cx="8901000" cy="19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Motiverende og belønnende </a:t>
            </a:r>
            <a:r>
              <a:rPr lang="kl-GL" sz="2400" dirty="0">
                <a:solidFill>
                  <a:srgbClr val="1C4587"/>
                </a:solidFill>
              </a:rPr>
              <a:t>i sin essens. 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Selv </a:t>
            </a:r>
            <a:r>
              <a:rPr lang="da-DK" sz="2400" dirty="0" err="1">
                <a:solidFill>
                  <a:srgbClr val="1C4587"/>
                </a:solidFill>
              </a:rPr>
              <a:t>lavtpræsterende</a:t>
            </a:r>
            <a:r>
              <a:rPr lang="da-DK" sz="2400" dirty="0">
                <a:solidFill>
                  <a:srgbClr val="1C4587"/>
                </a:solidFill>
              </a:rPr>
              <a:t> elever er ivrige efter at deltage.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Opfordrer til udvikling af tænkefærdigheder på højere niveau, selv mens man stadig mestrer grundlæggende begreber.</a:t>
            </a:r>
            <a:endParaRPr sz="3200" dirty="0">
              <a:solidFill>
                <a:srgbClr val="1C4587"/>
              </a:solidFill>
            </a:endParaRPr>
          </a:p>
        </p:txBody>
      </p:sp>
      <p:sp>
        <p:nvSpPr>
          <p:cNvPr id="303" name="Google Shape;303;p44"/>
          <p:cNvSpPr txBox="1"/>
          <p:nvPr/>
        </p:nvSpPr>
        <p:spPr>
          <a:xfrm>
            <a:off x="356125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Perfekt ressource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 for </a:t>
            </a:r>
            <a:r>
              <a:rPr lang="da-DK" sz="3200" dirty="0" err="1">
                <a:solidFill>
                  <a:srgbClr val="1C4587"/>
                </a:solidFill>
              </a:rPr>
              <a:t>lavtpræsterende</a:t>
            </a:r>
            <a:r>
              <a:rPr lang="da-DK" sz="3200" dirty="0">
                <a:solidFill>
                  <a:srgbClr val="1C4587"/>
                </a:solidFill>
              </a:rPr>
              <a:t> elever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5"/>
          <p:cNvSpPr txBox="1"/>
          <p:nvPr/>
        </p:nvSpPr>
        <p:spPr>
          <a:xfrm>
            <a:off x="0" y="2286175"/>
            <a:ext cx="91440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Fremmer en vækstmentalitet, da eleverne styrkes gennem gode strategier og vedvarende indsats.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Frustration og pinlighed reduceres.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Mere på linje med deres jævnaldrende, mindre social isolation og stigmatisering, færre adfærdsproblemer - sundere klasseværelser og skolekultur.</a:t>
            </a:r>
            <a:endParaRPr lang="en-US" sz="2400" dirty="0">
              <a:solidFill>
                <a:srgbClr val="1C4587"/>
              </a:solidFill>
            </a:endParaRPr>
          </a:p>
        </p:txBody>
      </p:sp>
      <p:sp>
        <p:nvSpPr>
          <p:cNvPr id="310" name="Google Shape;310;p45"/>
          <p:cNvSpPr txBox="1"/>
          <p:nvPr/>
        </p:nvSpPr>
        <p:spPr>
          <a:xfrm>
            <a:off x="339150" y="62770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Perfekt ressource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 for </a:t>
            </a:r>
            <a:r>
              <a:rPr lang="da-DK" sz="3200" dirty="0" err="1">
                <a:solidFill>
                  <a:srgbClr val="1C4587"/>
                </a:solidFill>
              </a:rPr>
              <a:t>lavtpræsterende</a:t>
            </a:r>
            <a:r>
              <a:rPr lang="da-DK" sz="3200" dirty="0">
                <a:solidFill>
                  <a:srgbClr val="1C4587"/>
                </a:solidFill>
              </a:rPr>
              <a:t> elever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6"/>
          <p:cNvSpPr txBox="1"/>
          <p:nvPr/>
        </p:nvSpPr>
        <p:spPr>
          <a:xfrm>
            <a:off x="0" y="2286175"/>
            <a:ext cx="9144000" cy="18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Beyond Smarter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A Think-Aloud &amp; Talk-Aloud Approach to Building Language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Don’t Accept Me as I Am!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Changing Minds and Brains - The Legacy of Reuven Feurstein</a:t>
            </a:r>
            <a:endParaRPr sz="2400" dirty="0">
              <a:solidFill>
                <a:srgbClr val="1C4587"/>
              </a:solidFill>
            </a:endParaRPr>
          </a:p>
        </p:txBody>
      </p:sp>
      <p:sp>
        <p:nvSpPr>
          <p:cNvPr id="317" name="Google Shape;317;p46"/>
          <p:cNvSpPr txBox="1"/>
          <p:nvPr/>
        </p:nvSpPr>
        <p:spPr>
          <a:xfrm>
            <a:off x="339150" y="627700"/>
            <a:ext cx="63549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Bøger hvis man skal lære mere: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7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7"/>
          <p:cNvSpPr txBox="1"/>
          <p:nvPr/>
        </p:nvSpPr>
        <p:spPr>
          <a:xfrm>
            <a:off x="339150" y="627700"/>
            <a:ext cx="63549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Mange tak, mange tak!</a:t>
            </a:r>
            <a:endParaRPr sz="3200" dirty="0">
              <a:solidFill>
                <a:srgbClr val="1C4587"/>
              </a:solidFill>
            </a:endParaRPr>
          </a:p>
        </p:txBody>
      </p:sp>
      <p:sp>
        <p:nvSpPr>
          <p:cNvPr id="324" name="Google Shape;324;p47"/>
          <p:cNvSpPr txBox="1"/>
          <p:nvPr/>
        </p:nvSpPr>
        <p:spPr>
          <a:xfrm>
            <a:off x="1420125" y="3049775"/>
            <a:ext cx="6581700" cy="16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Kontakt mig: </a:t>
            </a:r>
            <a:r>
              <a:rPr lang="en" sz="1800" u="sng" dirty="0">
                <a:solidFill>
                  <a:schemeClr val="hlink"/>
                </a:solidFill>
                <a:hlinkClick r:id="rId4"/>
              </a:rPr>
              <a:t>jeannezehr@gmail.com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WhatsApp: 01-260-704-3336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3522441" y="2674552"/>
            <a:ext cx="5361073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1C4587"/>
                </a:solidFill>
              </a:rPr>
              <a:t>Strukturel</a:t>
            </a:r>
            <a:r>
              <a:rPr lang="en-US" sz="2800" dirty="0">
                <a:solidFill>
                  <a:srgbClr val="1C4587"/>
                </a:solidFill>
              </a:rPr>
              <a:t> </a:t>
            </a:r>
            <a:r>
              <a:rPr lang="en-US" sz="2800" dirty="0" err="1">
                <a:solidFill>
                  <a:srgbClr val="1C4587"/>
                </a:solidFill>
              </a:rPr>
              <a:t>kognitiv</a:t>
            </a:r>
            <a:r>
              <a:rPr lang="en-US" sz="2800" dirty="0">
                <a:solidFill>
                  <a:srgbClr val="1C4587"/>
                </a:solidFill>
              </a:rPr>
              <a:t> </a:t>
            </a:r>
            <a:r>
              <a:rPr lang="en-US" sz="2800" dirty="0" err="1">
                <a:solidFill>
                  <a:srgbClr val="1C4587"/>
                </a:solidFill>
              </a:rPr>
              <a:t>modificerbarhed</a:t>
            </a:r>
            <a:r>
              <a:rPr lang="en-US" sz="2800" dirty="0">
                <a:solidFill>
                  <a:srgbClr val="1C4587"/>
                </a:solidFill>
              </a:rPr>
              <a:t> og </a:t>
            </a:r>
            <a:r>
              <a:rPr lang="en-US" sz="2800" dirty="0" err="1">
                <a:solidFill>
                  <a:srgbClr val="1C4587"/>
                </a:solidFill>
              </a:rPr>
              <a:t>medieret</a:t>
            </a:r>
            <a:r>
              <a:rPr lang="en-US" sz="2800" dirty="0">
                <a:solidFill>
                  <a:srgbClr val="1C4587"/>
                </a:solidFill>
              </a:rPr>
              <a:t> </a:t>
            </a:r>
            <a:r>
              <a:rPr lang="en-US" sz="2800" dirty="0" err="1">
                <a:solidFill>
                  <a:srgbClr val="1C4587"/>
                </a:solidFill>
              </a:rPr>
              <a:t>læringserfaring</a:t>
            </a:r>
            <a:endParaRPr lang="en-US" sz="2800" dirty="0">
              <a:solidFill>
                <a:srgbClr val="1C4587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1023150" y="829800"/>
            <a:ext cx="46062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Fundamentale teorier</a:t>
            </a:r>
            <a:endParaRPr sz="3200" b="1" dirty="0">
              <a:solidFill>
                <a:srgbClr val="1C4587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33886" y="2039638"/>
            <a:ext cx="2273251" cy="294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821798" y="2571750"/>
            <a:ext cx="54051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" sz="3200" i="1" dirty="0">
                <a:solidFill>
                  <a:srgbClr val="1C4587"/>
                </a:solidFill>
              </a:rPr>
              <a:t>“Hvad hvis intelligens kan blive lært og hvad hvis det faktisk var evnen til at lære?”</a:t>
            </a:r>
            <a:endParaRPr sz="3200" i="1" dirty="0">
              <a:solidFill>
                <a:srgbClr val="1C4587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274" y="1282013"/>
            <a:ext cx="1896826" cy="257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 rot="160758">
            <a:off x="2314292" y="3185680"/>
            <a:ext cx="6429789" cy="1975861"/>
          </a:xfrm>
          <a:prstGeom prst="irregularSeal2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8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143439" y="509577"/>
            <a:ext cx="7190234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 err="1">
                <a:solidFill>
                  <a:srgbClr val="1C4587"/>
                </a:solidFill>
              </a:rPr>
              <a:t>Strukturel</a:t>
            </a:r>
            <a:r>
              <a:rPr lang="en-US" sz="3200" b="1" i="1" dirty="0">
                <a:solidFill>
                  <a:srgbClr val="1C4587"/>
                </a:solidFill>
              </a:rPr>
              <a:t> </a:t>
            </a:r>
            <a:r>
              <a:rPr lang="en-US" sz="3200" b="1" i="1" dirty="0" err="1">
                <a:solidFill>
                  <a:srgbClr val="1C4587"/>
                </a:solidFill>
              </a:rPr>
              <a:t>kognitiv</a:t>
            </a:r>
            <a:r>
              <a:rPr lang="en-US" sz="3200" b="1" i="1" dirty="0">
                <a:solidFill>
                  <a:srgbClr val="1C4587"/>
                </a:solidFill>
              </a:rPr>
              <a:t> </a:t>
            </a:r>
            <a:r>
              <a:rPr lang="en-US" sz="3200" b="1" i="1" dirty="0" err="1">
                <a:solidFill>
                  <a:srgbClr val="1C4587"/>
                </a:solidFill>
              </a:rPr>
              <a:t>modificerbarhed</a:t>
            </a:r>
            <a:r>
              <a:rPr lang="en-US" sz="2000" i="1" dirty="0">
                <a:solidFill>
                  <a:srgbClr val="EA631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 </a:t>
            </a:r>
            <a:r>
              <a:rPr lang="en-US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(neural 		       (</a:t>
            </a:r>
            <a:r>
              <a:rPr lang="en-US" sz="2000" b="1" i="1" dirty="0" err="1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tænkning</a:t>
            </a:r>
            <a:r>
              <a:rPr lang="en-US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)           		   (</a:t>
            </a:r>
            <a:r>
              <a:rPr lang="en-US" sz="2000" b="1" i="1" dirty="0" err="1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forandring</a:t>
            </a:r>
            <a:r>
              <a:rPr lang="en-US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baner</a:t>
            </a:r>
            <a:r>
              <a:rPr lang="en-US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)</a:t>
            </a:r>
            <a:endParaRPr lang="en-US" sz="3200" b="1" dirty="0">
              <a:solidFill>
                <a:srgbClr val="85200C"/>
              </a:solidFill>
            </a:endParaRPr>
          </a:p>
        </p:txBody>
      </p:sp>
      <p:sp>
        <p:nvSpPr>
          <p:cNvPr id="5" name="Google Shape;96;p18">
            <a:extLst>
              <a:ext uri="{FF2B5EF4-FFF2-40B4-BE49-F238E27FC236}">
                <a16:creationId xmlns:a16="http://schemas.microsoft.com/office/drawing/2014/main" id="{E0AEA91C-AC50-73EF-EB95-041BC5D3FC44}"/>
              </a:ext>
            </a:extLst>
          </p:cNvPr>
          <p:cNvSpPr txBox="1"/>
          <p:nvPr/>
        </p:nvSpPr>
        <p:spPr>
          <a:xfrm rot="-118">
            <a:off x="214800" y="2286587"/>
            <a:ext cx="8714400" cy="220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800" dirty="0">
                <a:solidFill>
                  <a:srgbClr val="1C4587"/>
                </a:solidFill>
              </a:rPr>
              <a:t>D</a:t>
            </a:r>
            <a:r>
              <a:rPr lang="en" sz="2800" dirty="0">
                <a:solidFill>
                  <a:srgbClr val="1C4587"/>
                </a:solidFill>
              </a:rPr>
              <a:t>en menneskelige hjerne ændres af læringserfaringer, og denne foranderlighed hjælper folk med fortsat at lære hvordan man lærer.</a:t>
            </a:r>
            <a:endParaRPr sz="2800" dirty="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1C4587"/>
              </a:solidFill>
            </a:endParaRPr>
          </a:p>
          <a:p>
            <a:pPr marL="3200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600" dirty="0">
                <a:solidFill>
                  <a:srgbClr val="1C4587"/>
                </a:solidFill>
              </a:rPr>
              <a:t> Neuroplasticitet</a:t>
            </a:r>
            <a:endParaRPr sz="36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186750" y="937938"/>
            <a:ext cx="6711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000" b="1" dirty="0">
                <a:solidFill>
                  <a:srgbClr val="1C4587"/>
                </a:solidFill>
              </a:rPr>
              <a:t>Medieret læringserfaring</a:t>
            </a:r>
            <a:endParaRPr lang="kl-GL" sz="3000" dirty="0">
              <a:solidFill>
                <a:srgbClr val="1C4587"/>
              </a:solidFill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299700" y="2376175"/>
            <a:ext cx="85446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En højkvalitets interaktion mellem lærende og mediator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Adskiller sig fra direkte undervisning - læreren forklarer og formidler information</a:t>
            </a:r>
            <a:endParaRPr lang="en-US" sz="2400" dirty="0">
              <a:solidFill>
                <a:srgbClr val="1C4587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199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2285999" y="1493044"/>
            <a:ext cx="5250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20"/>
          <p:cNvSpPr/>
          <p:nvPr/>
        </p:nvSpPr>
        <p:spPr>
          <a:xfrm>
            <a:off x="1178719" y="907256"/>
            <a:ext cx="6736500" cy="862800"/>
          </a:xfrm>
          <a:prstGeom prst="ellipse">
            <a:avLst/>
          </a:prstGeom>
          <a:solidFill>
            <a:srgbClr val="CFE2F3"/>
          </a:solidFill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1203721" y="2181612"/>
            <a:ext cx="6736500" cy="862800"/>
          </a:xfrm>
          <a:prstGeom prst="ellipse">
            <a:avLst/>
          </a:prstGeom>
          <a:solidFill>
            <a:srgbClr val="9FC5E8"/>
          </a:solidFill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1178719" y="3507581"/>
            <a:ext cx="6736500" cy="862800"/>
          </a:xfrm>
          <a:prstGeom prst="ellipse">
            <a:avLst/>
          </a:prstGeom>
          <a:solidFill>
            <a:srgbClr val="3D85C6"/>
          </a:solidFill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3629025" y="1119350"/>
            <a:ext cx="2334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				R</a:t>
            </a:r>
            <a:endParaRPr sz="1100">
              <a:solidFill>
                <a:srgbClr val="073763"/>
              </a:solidFill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3564730" y="2419521"/>
            <a:ext cx="280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		O		R</a:t>
            </a:r>
            <a:endParaRPr sz="1100" dirty="0">
              <a:solidFill>
                <a:srgbClr val="073763"/>
              </a:solidFill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2861071" y="3686141"/>
            <a:ext cx="3550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       H      O      H	     R</a:t>
            </a:r>
            <a:endParaRPr sz="1100"/>
          </a:p>
        </p:txBody>
      </p:sp>
      <p:sp>
        <p:nvSpPr>
          <p:cNvPr id="117" name="Google Shape;117;p20"/>
          <p:cNvSpPr txBox="1"/>
          <p:nvPr/>
        </p:nvSpPr>
        <p:spPr>
          <a:xfrm>
            <a:off x="2425300" y="1805504"/>
            <a:ext cx="49434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Adfærds Model 					(Skinner)</a:t>
            </a:r>
            <a:endParaRPr sz="1100" dirty="0">
              <a:solidFill>
                <a:srgbClr val="073763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2430659" y="4486286"/>
            <a:ext cx="548460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1500" dirty="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Medieret læringserfaring		(Feuerstein)</a:t>
            </a:r>
            <a:endParaRPr lang="kl-GL" sz="1100" dirty="0">
              <a:solidFill>
                <a:srgbClr val="073763"/>
              </a:solidFill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3629024" y="3636753"/>
            <a:ext cx="385800" cy="550200"/>
          </a:xfrm>
          <a:prstGeom prst="ellipse">
            <a:avLst/>
          </a:prstGeom>
          <a:noFill/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10000" sy="110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1735930" y="3037231"/>
            <a:ext cx="60864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EFD37E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</a:t>
            </a:r>
            <a:r>
              <a:rPr lang="en" sz="1500" dirty="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Kognitiv Model						(Piaget)</a:t>
            </a:r>
            <a:endParaRPr sz="1100" dirty="0">
              <a:solidFill>
                <a:srgbClr val="073763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2425300" y="195778"/>
            <a:ext cx="4437318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1C4587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Stimulus		Respons</a:t>
            </a:r>
            <a:endParaRPr sz="1100" b="1" dirty="0">
              <a:solidFill>
                <a:srgbClr val="1C4587"/>
              </a:solidFill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5150852" y="3636756"/>
            <a:ext cx="385800" cy="550200"/>
          </a:xfrm>
          <a:prstGeom prst="ellipse">
            <a:avLst/>
          </a:prstGeom>
          <a:noFill/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10000" sy="110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9449" y="4636713"/>
            <a:ext cx="1971676" cy="408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199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390075" y="558238"/>
            <a:ext cx="5930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1">
              <a:solidFill>
                <a:srgbClr val="1C4587"/>
              </a:solidFill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486600" y="1997425"/>
            <a:ext cx="7967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160750" y="2444425"/>
            <a:ext cx="88671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MLE hjælper eleven med at undersøge, udforske og opdage.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endParaRPr lang="da-DK"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Mediatoren udvælger, fremhæver, fokuserer, intensiverer og giver feedback.</a:t>
            </a:r>
            <a:endParaRPr lang="en-US" dirty="0"/>
          </a:p>
        </p:txBody>
      </p:sp>
      <p:sp>
        <p:nvSpPr>
          <p:cNvPr id="132" name="Google Shape;132;p21"/>
          <p:cNvSpPr txBox="1"/>
          <p:nvPr/>
        </p:nvSpPr>
        <p:spPr>
          <a:xfrm>
            <a:off x="390075" y="761950"/>
            <a:ext cx="62073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200" b="1" dirty="0">
                <a:solidFill>
                  <a:srgbClr val="1C4587"/>
                </a:solidFill>
              </a:rPr>
              <a:t>Medieret læringserfaring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995</Words>
  <Application>Microsoft Office PowerPoint</Application>
  <PresentationFormat>Skærmshow (16:9)</PresentationFormat>
  <Paragraphs>152</Paragraphs>
  <Slides>35</Slides>
  <Notes>35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40" baseType="lpstr">
      <vt:lpstr>Century Gothic</vt:lpstr>
      <vt:lpstr>Arial</vt:lpstr>
      <vt:lpstr>Franklin Gothic</vt:lpstr>
      <vt:lpstr>Times New Roman</vt:lpstr>
      <vt:lpstr>Simple Light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cp:lastModifiedBy>Karen Lerch</cp:lastModifiedBy>
  <cp:revision>6</cp:revision>
  <dcterms:modified xsi:type="dcterms:W3CDTF">2024-05-31T15:02:23Z</dcterms:modified>
</cp:coreProperties>
</file>