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14" y="82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ensus.gov/content/dam/Census/newsroom/press-kits/2023/paa/2023-paa-poster-demographic-disability-family.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e158d3f5b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e158d3f5b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From left to right:</a:t>
            </a:r>
            <a:endParaRPr/>
          </a:p>
          <a:p>
            <a:pPr marL="457200" lvl="0" indent="-298450" algn="l" rtl="0">
              <a:spcBef>
                <a:spcPts val="0"/>
              </a:spcBef>
              <a:spcAft>
                <a:spcPts val="0"/>
              </a:spcAft>
              <a:buSzPts val="1100"/>
              <a:buChar char="-"/>
            </a:pPr>
            <a:r>
              <a:rPr lang="en-GB"/>
              <a:t>Link to Malike webpage to introduce different tools to go to nature with people with mobility disabilities - In Finland many of the tourist hotspots have bought these tools together, bringing down the cost for individual business</a:t>
            </a:r>
            <a:endParaRPr/>
          </a:p>
          <a:p>
            <a:pPr marL="457200" lvl="0" indent="-298450" algn="l" rtl="0">
              <a:spcBef>
                <a:spcPts val="0"/>
              </a:spcBef>
              <a:spcAft>
                <a:spcPts val="0"/>
              </a:spcAft>
              <a:buSzPts val="1100"/>
              <a:buChar char="-"/>
            </a:pPr>
            <a:r>
              <a:rPr lang="en-GB"/>
              <a:t>Already a simple handrail makes a difference for many people, disabled, old or just tired from the days hike</a:t>
            </a:r>
            <a:endParaRPr/>
          </a:p>
          <a:p>
            <a:pPr marL="457200" lvl="0" indent="-298450" algn="l" rtl="0">
              <a:spcBef>
                <a:spcPts val="0"/>
              </a:spcBef>
              <a:spcAft>
                <a:spcPts val="0"/>
              </a:spcAft>
              <a:buSzPts val="1100"/>
              <a:buChar char="-"/>
            </a:pPr>
            <a:r>
              <a:rPr lang="en-GB"/>
              <a:t>Elevators help not only people on wheelchairs, but also your staff</a:t>
            </a:r>
            <a:endParaRPr/>
          </a:p>
          <a:p>
            <a:pPr marL="457200" lvl="0" indent="-298450" algn="l" rtl="0">
              <a:spcBef>
                <a:spcPts val="0"/>
              </a:spcBef>
              <a:spcAft>
                <a:spcPts val="0"/>
              </a:spcAft>
              <a:buSzPts val="1100"/>
              <a:buChar char="-"/>
            </a:pPr>
            <a:r>
              <a:rPr lang="en-GB"/>
              <a:t>Amount of toilets is like quality of food, if one has to queue long or feel uncomfortable in toilet, it dampens any joy from the experience. Having a selection of toilets is also important, adding few gender neutral inva-toilets supports people who’s assistant is different gender than themselves.</a:t>
            </a:r>
            <a:endParaRPr/>
          </a:p>
          <a:p>
            <a:pPr marL="457200" lvl="0" indent="-298450" algn="l" rtl="0">
              <a:spcBef>
                <a:spcPts val="0"/>
              </a:spcBef>
              <a:spcAft>
                <a:spcPts val="0"/>
              </a:spcAft>
              <a:buSzPts val="1100"/>
              <a:buChar char="-"/>
            </a:pPr>
            <a:r>
              <a:rPr lang="en-GB"/>
              <a:t>One of the easiest things to adjust is time. People with disabilities need more time for basic things like eating, toilet, rest in the middle of the day, but having more relaxed time-table tends to gather thanks for all participating</a:t>
            </a:r>
            <a:endParaRPr/>
          </a:p>
          <a:p>
            <a:pPr marL="457200" lvl="0" indent="-298450" algn="l" rtl="0">
              <a:spcBef>
                <a:spcPts val="0"/>
              </a:spcBef>
              <a:spcAft>
                <a:spcPts val="0"/>
              </a:spcAft>
              <a:buSzPts val="1100"/>
              <a:buChar char="-"/>
            </a:pPr>
            <a:r>
              <a:rPr lang="en-GB"/>
              <a:t>Openness is another easy thing to do. Not only does it make experience better for people with Tourette prone to have diverse tick-symptoms, but all of us have our own oddities</a:t>
            </a:r>
            <a:endParaRPr/>
          </a:p>
          <a:p>
            <a:pPr marL="457200" lvl="0" indent="-298450" algn="l" rtl="0">
              <a:spcBef>
                <a:spcPts val="0"/>
              </a:spcBef>
              <a:spcAft>
                <a:spcPts val="0"/>
              </a:spcAft>
              <a:buSzPts val="1100"/>
              <a:buChar char="-"/>
            </a:pPr>
            <a:r>
              <a:rPr lang="en-GB"/>
              <a:t>Communication is the key for good customer experience and even more so with people with disabilities. But they are also often very accustomed to explain their needs, offering important insights that support others on the way</a:t>
            </a:r>
            <a:endParaRPr/>
          </a:p>
          <a:p>
            <a:pPr marL="457200" lvl="0" indent="-298450" algn="l" rtl="0">
              <a:spcBef>
                <a:spcPts val="0"/>
              </a:spcBef>
              <a:spcAft>
                <a:spcPts val="0"/>
              </a:spcAft>
              <a:buSzPts val="1100"/>
              <a:buChar char="-"/>
            </a:pPr>
            <a:r>
              <a:rPr lang="en-GB"/>
              <a:t>Risk management is about making things possible while limiting the risk to acceptable level - important especially in snowy, cold environments for all activities</a:t>
            </a:r>
            <a:endParaRPr/>
          </a:p>
          <a:p>
            <a:pPr marL="457200" lvl="0" indent="-298450" algn="l" rtl="0">
              <a:spcBef>
                <a:spcPts val="0"/>
              </a:spcBef>
              <a:spcAft>
                <a:spcPts val="0"/>
              </a:spcAft>
              <a:buSzPts val="1100"/>
              <a:buChar char="-"/>
            </a:pPr>
            <a:r>
              <a:rPr lang="en-GB"/>
              <a:t>Saving from people and tools creates risks and exposes the service to bigger costs down the lane - injured single guide without proper First Aid kit endangering the whole group, be there people with disabilities or not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e158d3f5bb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e158d3f5b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Good way to start the change is for example to gather a pool of experts from people with disablities (and others facing other barriers) to help in planning and giving feedback on the tourism services. </a:t>
            </a:r>
            <a:endParaRPr/>
          </a:p>
          <a:p>
            <a:pPr marL="457200" lvl="0" indent="-298450" algn="l" rtl="0">
              <a:spcBef>
                <a:spcPts val="0"/>
              </a:spcBef>
              <a:spcAft>
                <a:spcPts val="0"/>
              </a:spcAft>
              <a:buSzPts val="1100"/>
              <a:buChar char="-"/>
            </a:pPr>
            <a:r>
              <a:rPr lang="en-GB"/>
              <a:t>There’s also a lot of knowledge out there, for example through Tilioq or ENAT</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e158d3f5bb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e158d3f5bb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1c9fbce585a3df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1c9fbce585a3df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Keeping it short - basically just saying out aloud things on the slide</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1c9fbce585a3df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1c9fbce585a3df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My presentation aims to explore the possibilities of tourism services designed for all</a:t>
            </a:r>
            <a:endParaRPr/>
          </a:p>
          <a:p>
            <a:pPr marL="457200" lvl="0" indent="-298450" algn="l" rtl="0">
              <a:spcBef>
                <a:spcPts val="0"/>
              </a:spcBef>
              <a:spcAft>
                <a:spcPts val="0"/>
              </a:spcAft>
              <a:buSzPts val="1100"/>
              <a:buChar char="-"/>
            </a:pPr>
            <a:r>
              <a:rPr lang="en-GB"/>
              <a:t>Universal design has already been described over the conference</a:t>
            </a:r>
            <a:endParaRPr/>
          </a:p>
          <a:p>
            <a:pPr marL="457200" lvl="0" indent="-298450" algn="l" rtl="0">
              <a:spcBef>
                <a:spcPts val="0"/>
              </a:spcBef>
              <a:spcAft>
                <a:spcPts val="0"/>
              </a:spcAft>
              <a:buSzPts val="1100"/>
              <a:buChar char="-"/>
            </a:pPr>
            <a:r>
              <a:rPr lang="en-GB"/>
              <a:t>I trust participants from the tourism sector to know their work. I will just showcase what has been done and learned elsewhere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1c9fbce585a3df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1c9fbce585a3df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Also these have been already discussed in other presentations. But I will use these 5 categories to explore tourism for all.</a:t>
            </a:r>
            <a:endParaRPr/>
          </a:p>
          <a:p>
            <a:pPr marL="457200" lvl="0" indent="-298450" algn="l" rtl="0">
              <a:spcBef>
                <a:spcPts val="0"/>
              </a:spcBef>
              <a:spcAft>
                <a:spcPts val="0"/>
              </a:spcAft>
              <a:buSzPts val="1100"/>
              <a:buChar char="-"/>
            </a:pPr>
            <a:r>
              <a:rPr lang="en-GB"/>
              <a:t>Shortly naming the things on the slide and telling more about them:</a:t>
            </a:r>
            <a:endParaRPr/>
          </a:p>
          <a:p>
            <a:pPr marL="914400" lvl="1" indent="-298450" algn="l" rtl="0">
              <a:spcBef>
                <a:spcPts val="0"/>
              </a:spcBef>
              <a:spcAft>
                <a:spcPts val="0"/>
              </a:spcAft>
              <a:buSzPts val="1100"/>
              <a:buChar char="-"/>
            </a:pPr>
            <a:r>
              <a:rPr lang="en-GB"/>
              <a:t>First two are about sensory disabilities related to vision and hearing. Other senses can also be disabled that can alter people’s participation, for example lack of sense of touch easily leads to accidents.</a:t>
            </a:r>
            <a:endParaRPr/>
          </a:p>
          <a:p>
            <a:pPr marL="914400" lvl="1" indent="-298450" algn="l" rtl="0">
              <a:spcBef>
                <a:spcPts val="0"/>
              </a:spcBef>
              <a:spcAft>
                <a:spcPts val="0"/>
              </a:spcAft>
              <a:buSzPts val="1100"/>
              <a:buChar char="-"/>
            </a:pPr>
            <a:r>
              <a:rPr lang="en-GB"/>
              <a:t>Physical accessibility is usually the most well known</a:t>
            </a:r>
            <a:endParaRPr/>
          </a:p>
          <a:p>
            <a:pPr marL="914400" lvl="1" indent="-298450" algn="l" rtl="0">
              <a:spcBef>
                <a:spcPts val="0"/>
              </a:spcBef>
              <a:spcAft>
                <a:spcPts val="0"/>
              </a:spcAft>
              <a:buSzPts val="1100"/>
              <a:buChar char="-"/>
            </a:pPr>
            <a:r>
              <a:rPr lang="en-GB"/>
              <a:t>Communication challenges can be due to multiple reasons, physical inability to form the sounds or challenges in understanding just to name two</a:t>
            </a:r>
            <a:endParaRPr/>
          </a:p>
          <a:p>
            <a:pPr marL="914400" lvl="1" indent="-298450" algn="l" rtl="0">
              <a:spcBef>
                <a:spcPts val="0"/>
              </a:spcBef>
              <a:spcAft>
                <a:spcPts val="0"/>
              </a:spcAft>
              <a:buSzPts val="1100"/>
              <a:buChar char="-"/>
            </a:pPr>
            <a:r>
              <a:rPr lang="en-GB"/>
              <a:t>Under neurodiversity I put wide range of things that are often dealt separately, but I ran out of space… Here are for example autism spectrum, learning difficulties, ADHD, Tourette, intellectual disability</a:t>
            </a:r>
            <a:endParaRPr/>
          </a:p>
          <a:p>
            <a:pPr marL="457200" lvl="0" indent="-298450" algn="l" rtl="0">
              <a:spcBef>
                <a:spcPts val="0"/>
              </a:spcBef>
              <a:spcAft>
                <a:spcPts val="0"/>
              </a:spcAft>
              <a:buSzPts val="1100"/>
              <a:buChar char="-"/>
            </a:pPr>
            <a:r>
              <a:rPr lang="en-GB"/>
              <a:t>In the field of inclusion and diversity there are plenty of other issues like cultural customs, gender and sexual identity issues, people breaking social norms etc. but in this presentation I will concentrate more to barriers caused by disability.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e14a26879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e14a26879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Left side:</a:t>
            </a:r>
            <a:endParaRPr/>
          </a:p>
          <a:p>
            <a:pPr marL="457200" lvl="0" indent="-298450" algn="l" rtl="0">
              <a:spcBef>
                <a:spcPts val="0"/>
              </a:spcBef>
              <a:spcAft>
                <a:spcPts val="0"/>
              </a:spcAft>
              <a:buSzPts val="1100"/>
              <a:buChar char="-"/>
            </a:pPr>
            <a:r>
              <a:rPr lang="en-GB"/>
              <a:t>Even just 15 % of the population makes a significant target group, but…</a:t>
            </a:r>
            <a:endParaRPr/>
          </a:p>
          <a:p>
            <a:pPr marL="457200" lvl="0" indent="-298450" algn="l" rtl="0">
              <a:spcBef>
                <a:spcPts val="0"/>
              </a:spcBef>
              <a:spcAft>
                <a:spcPts val="0"/>
              </a:spcAft>
              <a:buSzPts val="1100"/>
              <a:buChar char="-"/>
            </a:pPr>
            <a:r>
              <a:rPr lang="en-GB"/>
              <a:t>Over 25 % US households has a member with disability (</a:t>
            </a:r>
            <a:r>
              <a:rPr lang="en-GB" u="sng">
                <a:solidFill>
                  <a:schemeClr val="hlink"/>
                </a:solidFill>
                <a:hlinkClick r:id="rId3"/>
              </a:rPr>
              <a:t>https://www.census.gov/content/dam/Census/newsroom/press-kits/2023/paa/2023-paa-poster-demographic-disability-family.pdf</a:t>
            </a:r>
            <a:r>
              <a:rPr lang="en-GB"/>
              <a:t>)</a:t>
            </a:r>
            <a:endParaRPr/>
          </a:p>
          <a:p>
            <a:pPr marL="457200" lvl="0" indent="-298450" algn="l" rtl="0">
              <a:spcBef>
                <a:spcPts val="0"/>
              </a:spcBef>
              <a:spcAft>
                <a:spcPts val="0"/>
              </a:spcAft>
              <a:buSzPts val="1100"/>
              <a:buChar char="-"/>
            </a:pPr>
            <a:r>
              <a:rPr lang="en-GB"/>
              <a:t>…and that doesn’t count in the parents of adults with disabilities, friends etc. that might be looking for places to travel with their disabled close one.</a:t>
            </a:r>
            <a:endParaRPr/>
          </a:p>
          <a:p>
            <a:pPr marL="457200" lvl="0" indent="-298450" algn="l" rtl="0">
              <a:spcBef>
                <a:spcPts val="0"/>
              </a:spcBef>
              <a:spcAft>
                <a:spcPts val="0"/>
              </a:spcAft>
              <a:buSzPts val="1100"/>
              <a:buChar char="-"/>
            </a:pPr>
            <a:r>
              <a:rPr lang="en-GB"/>
              <a:t>Inclusive tourist services are still hard to find, so there’s a clear gap to fill.</a:t>
            </a:r>
            <a:endParaRPr/>
          </a:p>
          <a:p>
            <a:pPr marL="0" lvl="0" indent="0" algn="l" rtl="0">
              <a:spcBef>
                <a:spcPts val="0"/>
              </a:spcBef>
              <a:spcAft>
                <a:spcPts val="0"/>
              </a:spcAft>
              <a:buNone/>
            </a:pPr>
            <a:endParaRPr/>
          </a:p>
          <a:p>
            <a:pPr marL="0" lvl="0" indent="0" algn="l" rtl="0">
              <a:spcBef>
                <a:spcPts val="0"/>
              </a:spcBef>
              <a:spcAft>
                <a:spcPts val="0"/>
              </a:spcAft>
              <a:buNone/>
            </a:pPr>
            <a:r>
              <a:rPr lang="en-GB"/>
              <a:t>Right side:</a:t>
            </a:r>
            <a:endParaRPr/>
          </a:p>
          <a:p>
            <a:pPr marL="457200" lvl="0" indent="-298450" algn="l" rtl="0">
              <a:spcBef>
                <a:spcPts val="0"/>
              </a:spcBef>
              <a:spcAft>
                <a:spcPts val="0"/>
              </a:spcAft>
              <a:buSzPts val="1100"/>
              <a:buChar char="●"/>
            </a:pPr>
            <a:r>
              <a:rPr lang="en-GB"/>
              <a:t>I personally know lawyer, university researcher, psychotherapist, Europarliamentarist and several other high paid professionals with disabilities</a:t>
            </a:r>
            <a:endParaRPr/>
          </a:p>
          <a:p>
            <a:pPr marL="457200" lvl="0" indent="-298450" algn="l" rtl="0">
              <a:spcBef>
                <a:spcPts val="0"/>
              </a:spcBef>
              <a:spcAft>
                <a:spcPts val="0"/>
              </a:spcAft>
              <a:buSzPts val="1100"/>
              <a:buChar char="●"/>
            </a:pPr>
            <a:r>
              <a:rPr lang="en-GB"/>
              <a:t>In USA almost 20 % of 25-34 years old with disability have a bachelor's degree or higher and 95 % were employed.</a:t>
            </a:r>
            <a:endParaRPr/>
          </a:p>
          <a:p>
            <a:pPr marL="457200" lvl="0" indent="-298450" algn="l" rtl="0">
              <a:spcBef>
                <a:spcPts val="0"/>
              </a:spcBef>
              <a:spcAft>
                <a:spcPts val="0"/>
              </a:spcAft>
              <a:buSzPts val="1100"/>
              <a:buChar char="●"/>
            </a:pPr>
            <a:r>
              <a:rPr lang="en-GB"/>
              <a:t>Even wider groups of people with disabilities participate trips organized by disability organizations</a:t>
            </a:r>
            <a:endParaRPr/>
          </a:p>
          <a:p>
            <a:pPr marL="457200" lvl="0" indent="-298450" algn="l" rtl="0">
              <a:spcBef>
                <a:spcPts val="0"/>
              </a:spcBef>
              <a:spcAft>
                <a:spcPts val="0"/>
              </a:spcAft>
              <a:buSzPts val="1100"/>
              <a:buChar char="●"/>
            </a:pPr>
            <a:r>
              <a:rPr lang="en-GB"/>
              <a:t>There is also money in services like rehabilitation for people with disabilities (paid for example by insurance)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e0794ceba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e0794ceba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Left side:</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More or less all of the adjustments that might be needed will serve others too</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Just the boardwalk on the picture makes the route available for parents with strollers, for older people with bad legs…</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Other examples will be presented later</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GB"/>
              <a:t>Right side:</a:t>
            </a:r>
            <a:endParaRPr/>
          </a:p>
          <a:p>
            <a:pPr marL="457200" lvl="0" indent="-298450" algn="l" rtl="0">
              <a:spcBef>
                <a:spcPts val="0"/>
              </a:spcBef>
              <a:spcAft>
                <a:spcPts val="0"/>
              </a:spcAft>
              <a:buSzPts val="1100"/>
              <a:buChar char="-"/>
            </a:pPr>
            <a:r>
              <a:rPr lang="en-GB"/>
              <a:t>Design of soundscapes, touch experiences, fun new tools etc.</a:t>
            </a:r>
            <a:endParaRPr/>
          </a:p>
          <a:p>
            <a:pPr marL="457200" lvl="0" indent="-298450" algn="l" rtl="0">
              <a:spcBef>
                <a:spcPts val="0"/>
              </a:spcBef>
              <a:spcAft>
                <a:spcPts val="0"/>
              </a:spcAft>
              <a:buSzPts val="1100"/>
              <a:buChar char="-"/>
            </a:pPr>
            <a:r>
              <a:rPr lang="en-GB"/>
              <a:t>Innovation often comes from necessity to think things from different angle - how can I create an experience in magnificent landscape for a person that can’t see?</a:t>
            </a:r>
            <a:endParaRPr/>
          </a:p>
          <a:p>
            <a:pPr marL="457200" lvl="0" indent="-298450" algn="l" rtl="0">
              <a:spcBef>
                <a:spcPts val="0"/>
              </a:spcBef>
              <a:spcAft>
                <a:spcPts val="0"/>
              </a:spcAft>
              <a:buSzPts val="1100"/>
              <a:buChar char="-"/>
            </a:pPr>
            <a:r>
              <a:rPr lang="en-GB"/>
              <a:t>But of course once new experience has been created, it can be offered also for people with working eyes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e158d3f5bb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e158d3f5b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Left side:</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Be it thinking ways to keep immobile people warm, how to safeguard trip to person depending on extra oxygen to building routes that are safe to walk also for blind…</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…Anything similar can happen to any other customer, too: people get cold, have an medical emergency, stumble or get caught by dark</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GB"/>
              <a:t>Right side:</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e158d3f5b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e158d3f5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Left side:</a:t>
            </a:r>
            <a:endParaRPr/>
          </a:p>
          <a:p>
            <a:pPr marL="457200" lvl="0" indent="-298450" algn="l" rtl="0">
              <a:spcBef>
                <a:spcPts val="0"/>
              </a:spcBef>
              <a:spcAft>
                <a:spcPts val="0"/>
              </a:spcAft>
              <a:buSzPts val="1100"/>
              <a:buChar char="-"/>
            </a:pPr>
            <a:r>
              <a:rPr lang="en-GB"/>
              <a:t>Danish house of disability organisations has a lot of design features making the house accessible, still costing the same than similar office building built without the adjustments</a:t>
            </a:r>
            <a:endParaRPr/>
          </a:p>
          <a:p>
            <a:pPr marL="457200" lvl="0" indent="-298450" algn="l" rtl="0">
              <a:spcBef>
                <a:spcPts val="0"/>
              </a:spcBef>
              <a:spcAft>
                <a:spcPts val="0"/>
              </a:spcAft>
              <a:buSzPts val="1100"/>
              <a:buChar char="-"/>
            </a:pPr>
            <a:r>
              <a:rPr lang="en-GB"/>
              <a:t>Many barriers of inclusion and accessibility mainly require change of thinking, for example learning to guide a blind person on a trail path</a:t>
            </a:r>
            <a:endParaRPr/>
          </a:p>
          <a:p>
            <a:pPr marL="457200" lvl="0" indent="-298450" algn="l" rtl="0">
              <a:spcBef>
                <a:spcPts val="0"/>
              </a:spcBef>
              <a:spcAft>
                <a:spcPts val="0"/>
              </a:spcAft>
              <a:buSzPts val="1100"/>
              <a:buChar char="-"/>
            </a:pPr>
            <a:r>
              <a:rPr lang="en-GB"/>
              <a:t>Some things do cost, but like said earlier, many of the adjustments pay themselves back by serving all of your customers and making your service better, more innovative and safe</a:t>
            </a:r>
            <a:endParaRPr/>
          </a:p>
          <a:p>
            <a:pPr marL="0" lvl="0" indent="0" algn="l" rtl="0">
              <a:spcBef>
                <a:spcPts val="0"/>
              </a:spcBef>
              <a:spcAft>
                <a:spcPts val="0"/>
              </a:spcAft>
              <a:buNone/>
            </a:pPr>
            <a:endParaRPr/>
          </a:p>
          <a:p>
            <a:pPr marL="0" lvl="0" indent="0" algn="l" rtl="0">
              <a:spcBef>
                <a:spcPts val="0"/>
              </a:spcBef>
              <a:spcAft>
                <a:spcPts val="0"/>
              </a:spcAft>
              <a:buNone/>
            </a:pPr>
            <a:r>
              <a:rPr lang="en-GB"/>
              <a:t>Right side:</a:t>
            </a:r>
            <a:endParaRPr/>
          </a:p>
          <a:p>
            <a:pPr marL="457200" lvl="0" indent="-298450" algn="l" rtl="0">
              <a:spcBef>
                <a:spcPts val="0"/>
              </a:spcBef>
              <a:spcAft>
                <a:spcPts val="0"/>
              </a:spcAft>
              <a:buSzPts val="1100"/>
              <a:buChar char="-"/>
            </a:pPr>
            <a:r>
              <a:rPr lang="en-GB"/>
              <a:t>Usually it is better to be one of the first ones to lead the way, than be one of the lasts to be forced to make the changes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e158d3f5b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e158d3f5b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From left to right:</a:t>
            </a:r>
            <a:endParaRPr/>
          </a:p>
          <a:p>
            <a:pPr marL="457200" lvl="0" indent="-298450" algn="l" rtl="0">
              <a:spcBef>
                <a:spcPts val="0"/>
              </a:spcBef>
              <a:spcAft>
                <a:spcPts val="0"/>
              </a:spcAft>
              <a:buSzPts val="1100"/>
              <a:buChar char="-"/>
            </a:pPr>
            <a:r>
              <a:rPr lang="en-GB"/>
              <a:t>Offering audio-guidance helps plenty of people apart deaf. Some just enjoy it more, but audio offers the possibility to also add to the experience with soundscapes etc.</a:t>
            </a:r>
            <a:endParaRPr/>
          </a:p>
          <a:p>
            <a:pPr marL="457200" lvl="0" indent="-298450" algn="l" rtl="0">
              <a:spcBef>
                <a:spcPts val="0"/>
              </a:spcBef>
              <a:spcAft>
                <a:spcPts val="0"/>
              </a:spcAft>
              <a:buSzPts val="1100"/>
              <a:buChar char="-"/>
            </a:pPr>
            <a:r>
              <a:rPr lang="en-GB"/>
              <a:t>Induction loop for people using compatible hearing device makes a big difference on services relying on guides. Many of the users are senior citizen</a:t>
            </a:r>
            <a:endParaRPr/>
          </a:p>
          <a:p>
            <a:pPr marL="457200" lvl="0" indent="-298450" algn="l" rtl="0">
              <a:spcBef>
                <a:spcPts val="0"/>
              </a:spcBef>
              <a:spcAft>
                <a:spcPts val="0"/>
              </a:spcAft>
              <a:buSzPts val="1100"/>
              <a:buChar char="-"/>
            </a:pPr>
            <a:r>
              <a:rPr lang="en-GB"/>
              <a:t>Offering tactile experiences like 3D models attracts the interest of children and adults alike, not just blind people</a:t>
            </a:r>
            <a:endParaRPr/>
          </a:p>
          <a:p>
            <a:pPr marL="457200" lvl="0" indent="-298450" algn="l" rtl="0">
              <a:spcBef>
                <a:spcPts val="0"/>
              </a:spcBef>
              <a:spcAft>
                <a:spcPts val="0"/>
              </a:spcAft>
              <a:buSzPts val="1100"/>
              <a:buChar char="-"/>
            </a:pPr>
            <a:r>
              <a:rPr lang="en-GB"/>
              <a:t>High contrast pictures can help some of the partially sighted, but are also highly visible to all</a:t>
            </a:r>
            <a:endParaRPr/>
          </a:p>
          <a:p>
            <a:pPr marL="457200" lvl="0" indent="-298450" algn="l" rtl="0">
              <a:spcBef>
                <a:spcPts val="0"/>
              </a:spcBef>
              <a:spcAft>
                <a:spcPts val="0"/>
              </a:spcAft>
              <a:buSzPts val="1100"/>
              <a:buChar char="-"/>
            </a:pPr>
            <a:r>
              <a:rPr lang="en-GB"/>
              <a:t>Using pictures to support text where ever possible serves not only people with intellectual disabilities, but also people not speaking (or reading) the local languages</a:t>
            </a:r>
            <a:endParaRPr/>
          </a:p>
          <a:p>
            <a:pPr marL="457200" lvl="0" indent="-298450" algn="l" rtl="0">
              <a:spcBef>
                <a:spcPts val="0"/>
              </a:spcBef>
              <a:spcAft>
                <a:spcPts val="0"/>
              </a:spcAft>
              <a:buSzPts val="1100"/>
              <a:buChar char="-"/>
            </a:pPr>
            <a:r>
              <a:rPr lang="en-GB"/>
              <a:t>Easy-to-read language is clear, easy for all and supports not only people with learning difficulties or intellectual disabilities, but also those speaking only little English or local languages</a:t>
            </a:r>
            <a:endParaRPr/>
          </a:p>
          <a:p>
            <a:pPr marL="457200" lvl="0" indent="-298450" algn="l" rtl="0">
              <a:spcBef>
                <a:spcPts val="0"/>
              </a:spcBef>
              <a:spcAft>
                <a:spcPts val="0"/>
              </a:spcAft>
              <a:buSzPts val="1100"/>
              <a:buChar char="-"/>
            </a:pPr>
            <a:r>
              <a:rPr lang="en-GB"/>
              <a:t>Trails that have even ground and good guides on both sides are safe, easy for all - including families with small children and protect the nature around as people are less prone to wander off.</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ukiliitto.fi/malike/toimintavalineita/kokeile-toimintavalineita/" TargetMode="External"/><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hyperlink" Target="https://www.accessibletourism.or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kempkjaer.com/green-foundations-grants-and-support-schemes-in-denmark-and-the-eu/" TargetMode="External"/><Relationship Id="rId4" Type="http://schemas.openxmlformats.org/officeDocument/2006/relationships/hyperlink" Target="https://www.apmollerfonde.dk/projekter/"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creativecommons.org/publicdomain/zero/1.0/deed.en" TargetMode="External"/><Relationship Id="rId4" Type="http://schemas.openxmlformats.org/officeDocument/2006/relationships/hyperlink" Target="https://creativecommons.org/licenses/by-sa/4.0/deed.en" TargetMode="Externa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creativecommons.org/licenses/by-sa/3.0/deed.en" TargetMode="External"/><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creativecommons.org/licenses/by-sa/4.0/deed.en"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ada.gov/law-and-regs/ada/" TargetMode="External"/><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www.iso.org/standard/72126.html" TargetMode="External"/><Relationship Id="rId5" Type="http://schemas.openxmlformats.org/officeDocument/2006/relationships/hyperlink" Target="https://eur-lex.europa.eu/eli/dir/2019/882/oj" TargetMode="External"/><Relationship Id="rId4" Type="http://schemas.openxmlformats.org/officeDocument/2006/relationships/hyperlink" Target="https://www.ohchr.org/en/instruments-mechanisms/instruments/convention-rights-persons-disabilitie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g"/><Relationship Id="rId7" Type="http://schemas.openxmlformats.org/officeDocument/2006/relationships/hyperlink" Target="https://creativecommons.org/licenses/by/4.0/deed.en"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www.w3.org/WAI/" TargetMode="External"/><Relationship Id="rId11" Type="http://schemas.openxmlformats.org/officeDocument/2006/relationships/image" Target="../media/image25.png"/><Relationship Id="rId5" Type="http://schemas.openxmlformats.org/officeDocument/2006/relationships/image" Target="../media/image21.jp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dirty="0" err="1"/>
              <a:t>Universelt</a:t>
            </a:r>
            <a:r>
              <a:rPr lang="en-GB" dirty="0"/>
              <a:t> Design </a:t>
            </a:r>
            <a:r>
              <a:rPr lang="en-GB" dirty="0" err="1"/>
              <a:t>i</a:t>
            </a:r>
            <a:r>
              <a:rPr lang="en-GB" dirty="0"/>
              <a:t> </a:t>
            </a:r>
            <a:r>
              <a:rPr lang="en-GB" dirty="0" err="1"/>
              <a:t>turisme</a:t>
            </a:r>
            <a:endParaRPr dirty="0"/>
          </a:p>
        </p:txBody>
      </p:sp>
      <p:sp>
        <p:nvSpPr>
          <p:cNvPr id="55" name="Google Shape;55;p13"/>
          <p:cNvSpPr txBox="1">
            <a:spLocks noGrp="1"/>
          </p:cNvSpPr>
          <p:nvPr>
            <p:ph type="subTitle" idx="1"/>
          </p:nvPr>
        </p:nvSpPr>
        <p:spPr>
          <a:xfrm>
            <a:off x="311700" y="2834125"/>
            <a:ext cx="8520600" cy="10749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GB" dirty="0"/>
              <a:t>Tilioqs </a:t>
            </a:r>
            <a:r>
              <a:rPr lang="en-GB" dirty="0" err="1"/>
              <a:t>konference</a:t>
            </a:r>
            <a:r>
              <a:rPr lang="en-GB" dirty="0"/>
              <a:t> om </a:t>
            </a:r>
            <a:r>
              <a:rPr lang="en-GB" dirty="0" err="1"/>
              <a:t>universelt</a:t>
            </a:r>
            <a:r>
              <a:rPr lang="en-GB" dirty="0"/>
              <a:t> design </a:t>
            </a:r>
            <a:r>
              <a:rPr lang="en-GB" dirty="0" err="1"/>
              <a:t>i</a:t>
            </a:r>
            <a:r>
              <a:rPr lang="en-GB" dirty="0"/>
              <a:t> 2024</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GB" dirty="0"/>
              <a:t>Kalle Ristikartano</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err="1"/>
              <a:t>Nogle</a:t>
            </a:r>
            <a:r>
              <a:rPr lang="en-GB" dirty="0"/>
              <a:t> </a:t>
            </a:r>
            <a:r>
              <a:rPr lang="en-GB" dirty="0" err="1"/>
              <a:t>løsninger</a:t>
            </a:r>
            <a:endParaRPr dirty="0"/>
          </a:p>
        </p:txBody>
      </p:sp>
      <p:sp>
        <p:nvSpPr>
          <p:cNvPr id="154" name="Google Shape;154;p22">
            <a:hlinkClick r:id="rId3"/>
          </p:cNvPr>
          <p:cNvSpPr txBox="1">
            <a:spLocks noGrp="1"/>
          </p:cNvSpPr>
          <p:nvPr>
            <p:ph type="body" idx="1"/>
          </p:nvPr>
        </p:nvSpPr>
        <p:spPr>
          <a:xfrm>
            <a:off x="392550" y="1134150"/>
            <a:ext cx="3710400" cy="1437600"/>
          </a:xfrm>
          <a:prstGeom prst="rect">
            <a:avLst/>
          </a:prstGeom>
        </p:spPr>
        <p:txBody>
          <a:bodyPr spcFirstLastPara="1" wrap="square" lIns="91425" tIns="91425" rIns="91425" bIns="91425" anchor="ctr" anchorCtr="0">
            <a:normAutofit/>
          </a:bodyPr>
          <a:lstStyle/>
          <a:p>
            <a:pPr marL="0" lvl="0" indent="0" algn="ctr" rtl="0">
              <a:spcBef>
                <a:spcPts val="0"/>
              </a:spcBef>
              <a:spcAft>
                <a:spcPts val="1200"/>
              </a:spcAft>
              <a:buNone/>
            </a:pPr>
            <a:r>
              <a:rPr lang="en-GB" sz="7000" b="1">
                <a:solidFill>
                  <a:srgbClr val="FF9900"/>
                </a:solidFill>
                <a:uFill>
                  <a:noFill/>
                </a:uFill>
                <a:hlinkClick r:id="rId3">
                  <a:extLst>
                    <a:ext uri="{A12FA001-AC4F-418D-AE19-62706E023703}">
                      <ahyp:hlinkClr xmlns:ahyp="http://schemas.microsoft.com/office/drawing/2018/hyperlinkcolor" val="tx"/>
                    </a:ext>
                  </a:extLst>
                </a:hlinkClick>
              </a:rPr>
              <a:t>MALIKE</a:t>
            </a:r>
            <a:endParaRPr sz="7000" b="1">
              <a:solidFill>
                <a:srgbClr val="FF9900"/>
              </a:solidFill>
            </a:endParaRPr>
          </a:p>
        </p:txBody>
      </p:sp>
      <p:pic>
        <p:nvPicPr>
          <p:cNvPr id="155" name="Google Shape;155;p22"/>
          <p:cNvPicPr preferRelativeResize="0"/>
          <p:nvPr/>
        </p:nvPicPr>
        <p:blipFill>
          <a:blip r:embed="rId4">
            <a:alphaModFix/>
          </a:blip>
          <a:stretch>
            <a:fillRect/>
          </a:stretch>
        </p:blipFill>
        <p:spPr>
          <a:xfrm>
            <a:off x="3514000" y="2724150"/>
            <a:ext cx="1487638" cy="1943849"/>
          </a:xfrm>
          <a:prstGeom prst="rect">
            <a:avLst/>
          </a:prstGeom>
          <a:noFill/>
          <a:ln>
            <a:noFill/>
          </a:ln>
        </p:spPr>
      </p:pic>
      <p:sp>
        <p:nvSpPr>
          <p:cNvPr id="156" name="Google Shape;156;p22"/>
          <p:cNvSpPr txBox="1"/>
          <p:nvPr/>
        </p:nvSpPr>
        <p:spPr>
          <a:xfrm>
            <a:off x="0" y="4820400"/>
            <a:ext cx="5337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t>© O'Dea at Wikimedia Commons, CC BY-SA 4.0, Papunet - KUVAKO</a:t>
            </a:r>
            <a:endParaRPr sz="900"/>
          </a:p>
        </p:txBody>
      </p:sp>
      <p:pic>
        <p:nvPicPr>
          <p:cNvPr id="157" name="Google Shape;157;p22"/>
          <p:cNvPicPr preferRelativeResize="0"/>
          <p:nvPr/>
        </p:nvPicPr>
        <p:blipFill rotWithShape="1">
          <a:blip r:embed="rId5">
            <a:alphaModFix/>
          </a:blip>
          <a:srcRect r="50927"/>
          <a:stretch/>
        </p:blipFill>
        <p:spPr>
          <a:xfrm>
            <a:off x="392550" y="2724150"/>
            <a:ext cx="1403041" cy="1912587"/>
          </a:xfrm>
          <a:prstGeom prst="rect">
            <a:avLst/>
          </a:prstGeom>
          <a:noFill/>
          <a:ln>
            <a:noFill/>
          </a:ln>
        </p:spPr>
      </p:pic>
      <p:pic>
        <p:nvPicPr>
          <p:cNvPr id="158" name="Google Shape;158;p22"/>
          <p:cNvPicPr preferRelativeResize="0"/>
          <p:nvPr/>
        </p:nvPicPr>
        <p:blipFill rotWithShape="1">
          <a:blip r:embed="rId6">
            <a:alphaModFix/>
          </a:blip>
          <a:srcRect l="25882" t="7345" r="21221" b="6544"/>
          <a:stretch/>
        </p:blipFill>
        <p:spPr>
          <a:xfrm>
            <a:off x="1823286" y="2724150"/>
            <a:ext cx="1690717" cy="1943851"/>
          </a:xfrm>
          <a:prstGeom prst="rect">
            <a:avLst/>
          </a:prstGeom>
          <a:noFill/>
          <a:ln>
            <a:noFill/>
          </a:ln>
        </p:spPr>
      </p:pic>
      <p:pic>
        <p:nvPicPr>
          <p:cNvPr id="159" name="Google Shape;159;p22"/>
          <p:cNvPicPr preferRelativeResize="0"/>
          <p:nvPr/>
        </p:nvPicPr>
        <p:blipFill>
          <a:blip r:embed="rId7">
            <a:alphaModFix/>
          </a:blip>
          <a:stretch>
            <a:fillRect/>
          </a:stretch>
        </p:blipFill>
        <p:spPr>
          <a:xfrm>
            <a:off x="4173713" y="445025"/>
            <a:ext cx="2073962" cy="2073962"/>
          </a:xfrm>
          <a:prstGeom prst="rect">
            <a:avLst/>
          </a:prstGeom>
          <a:noFill/>
          <a:ln>
            <a:noFill/>
          </a:ln>
        </p:spPr>
      </p:pic>
      <p:sp>
        <p:nvSpPr>
          <p:cNvPr id="160" name="Google Shape;160;p22"/>
          <p:cNvSpPr txBox="1"/>
          <p:nvPr/>
        </p:nvSpPr>
        <p:spPr>
          <a:xfrm>
            <a:off x="6318450" y="828550"/>
            <a:ext cx="2655900" cy="38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err="1">
                <a:solidFill>
                  <a:schemeClr val="dk2"/>
                </a:solidFill>
              </a:rPr>
              <a:t>Åbenhed</a:t>
            </a:r>
            <a:r>
              <a:rPr lang="en-GB" sz="1800" dirty="0">
                <a:solidFill>
                  <a:schemeClr val="dk2"/>
                </a:solidFill>
              </a:rPr>
              <a:t> for </a:t>
            </a:r>
            <a:r>
              <a:rPr lang="en-GB" sz="1800" dirty="0" err="1">
                <a:solidFill>
                  <a:schemeClr val="dk2"/>
                </a:solidFill>
              </a:rPr>
              <a:t>mangfoldighed</a:t>
            </a:r>
            <a:endParaRPr lang="en-GB" sz="1800" dirty="0">
              <a:solidFill>
                <a:schemeClr val="dk2"/>
              </a:solidFill>
            </a:endParaRPr>
          </a:p>
          <a:p>
            <a:pPr marL="0" lvl="0" indent="0" algn="l" rtl="0">
              <a:spcBef>
                <a:spcPts val="0"/>
              </a:spcBef>
              <a:spcAft>
                <a:spcPts val="0"/>
              </a:spcAft>
              <a:buNone/>
            </a:pPr>
            <a:endParaRPr sz="1800" dirty="0">
              <a:solidFill>
                <a:schemeClr val="dk2"/>
              </a:solidFill>
            </a:endParaRPr>
          </a:p>
          <a:p>
            <a:pPr marL="0" lvl="0" indent="0" algn="l" rtl="0">
              <a:spcBef>
                <a:spcPts val="0"/>
              </a:spcBef>
              <a:spcAft>
                <a:spcPts val="0"/>
              </a:spcAft>
              <a:buNone/>
            </a:pPr>
            <a:r>
              <a:rPr lang="en-GB" sz="1800" dirty="0" err="1">
                <a:solidFill>
                  <a:schemeClr val="dk2"/>
                </a:solidFill>
              </a:rPr>
              <a:t>Kommunication</a:t>
            </a:r>
            <a:endParaRPr sz="1800" dirty="0">
              <a:solidFill>
                <a:schemeClr val="dk2"/>
              </a:solidFill>
            </a:endParaRPr>
          </a:p>
          <a:p>
            <a:pPr marL="0" lvl="0" indent="0" algn="l" rtl="0">
              <a:spcBef>
                <a:spcPts val="0"/>
              </a:spcBef>
              <a:spcAft>
                <a:spcPts val="0"/>
              </a:spcAft>
              <a:buNone/>
            </a:pPr>
            <a:endParaRPr sz="1800" dirty="0">
              <a:solidFill>
                <a:schemeClr val="dk2"/>
              </a:solidFill>
            </a:endParaRPr>
          </a:p>
          <a:p>
            <a:pPr marL="0" lvl="0" indent="0" algn="l" rtl="0">
              <a:spcBef>
                <a:spcPts val="0"/>
              </a:spcBef>
              <a:spcAft>
                <a:spcPts val="0"/>
              </a:spcAft>
              <a:buNone/>
            </a:pPr>
            <a:r>
              <a:rPr lang="en-GB" sz="1800" b="1" dirty="0" err="1">
                <a:solidFill>
                  <a:schemeClr val="dk2"/>
                </a:solidFill>
              </a:rPr>
              <a:t>Risikostyring</a:t>
            </a:r>
            <a:endParaRPr sz="1800" b="1" dirty="0">
              <a:solidFill>
                <a:schemeClr val="dk2"/>
              </a:solidFill>
            </a:endParaRPr>
          </a:p>
          <a:p>
            <a:pPr marL="0" lvl="0" indent="0" algn="l" rtl="0">
              <a:spcBef>
                <a:spcPts val="0"/>
              </a:spcBef>
              <a:spcAft>
                <a:spcPts val="0"/>
              </a:spcAft>
              <a:buNone/>
            </a:pPr>
            <a:endParaRPr sz="1800" b="1" dirty="0">
              <a:solidFill>
                <a:schemeClr val="dk2"/>
              </a:solidFill>
            </a:endParaRPr>
          </a:p>
          <a:p>
            <a:pPr marL="0" lvl="0" indent="0" algn="l" rtl="0">
              <a:spcBef>
                <a:spcPts val="0"/>
              </a:spcBef>
              <a:spcAft>
                <a:spcPts val="0"/>
              </a:spcAft>
              <a:buNone/>
            </a:pPr>
            <a:r>
              <a:rPr lang="en-GB" sz="1800" dirty="0">
                <a:solidFill>
                  <a:schemeClr val="dk2"/>
                </a:solidFill>
              </a:rPr>
              <a:t>Nok </a:t>
            </a:r>
            <a:r>
              <a:rPr lang="en-GB" sz="1800" dirty="0" err="1">
                <a:solidFill>
                  <a:schemeClr val="dk2"/>
                </a:solidFill>
              </a:rPr>
              <a:t>hænder</a:t>
            </a:r>
            <a:r>
              <a:rPr lang="en-GB" sz="1800" dirty="0">
                <a:solidFill>
                  <a:schemeClr val="dk2"/>
                </a:solidFill>
              </a:rPr>
              <a:t> og det </a:t>
            </a:r>
            <a:r>
              <a:rPr lang="en-GB" sz="1800" dirty="0" err="1">
                <a:solidFill>
                  <a:schemeClr val="dk2"/>
                </a:solidFill>
              </a:rPr>
              <a:t>rigtige</a:t>
            </a:r>
            <a:r>
              <a:rPr lang="en-GB" sz="1800" dirty="0">
                <a:solidFill>
                  <a:schemeClr val="dk2"/>
                </a:solidFill>
              </a:rPr>
              <a:t> </a:t>
            </a:r>
            <a:r>
              <a:rPr lang="en-GB" sz="1800" dirty="0" err="1">
                <a:solidFill>
                  <a:schemeClr val="dk2"/>
                </a:solidFill>
              </a:rPr>
              <a:t>værktøj</a:t>
            </a:r>
            <a:endParaRPr lang="en-GB" sz="1800" dirty="0">
              <a:solidFill>
                <a:schemeClr val="dk2"/>
              </a:solidFill>
            </a:endParaRPr>
          </a:p>
          <a:p>
            <a:pPr marL="0" lvl="0" indent="0" algn="l" rtl="0">
              <a:spcBef>
                <a:spcPts val="0"/>
              </a:spcBef>
              <a:spcAft>
                <a:spcPts val="0"/>
              </a:spcAft>
              <a:buNone/>
            </a:pPr>
            <a:endParaRPr sz="1800" dirty="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err="1"/>
              <a:t>Hvordan</a:t>
            </a:r>
            <a:r>
              <a:rPr lang="en-GB" dirty="0"/>
              <a:t>?</a:t>
            </a:r>
            <a:endParaRPr dirty="0"/>
          </a:p>
        </p:txBody>
      </p:sp>
      <p:sp>
        <p:nvSpPr>
          <p:cNvPr id="166" name="Google Shape;166;p23"/>
          <p:cNvSpPr txBox="1">
            <a:spLocks noGrp="1"/>
          </p:cNvSpPr>
          <p:nvPr>
            <p:ph type="body" idx="1"/>
          </p:nvPr>
        </p:nvSpPr>
        <p:spPr>
          <a:xfrm>
            <a:off x="311700" y="1152475"/>
            <a:ext cx="8520600" cy="368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sz="2200" dirty="0" err="1"/>
              <a:t>Spørg</a:t>
            </a:r>
            <a:r>
              <a:rPr lang="en-US" sz="2200" dirty="0"/>
              <a:t> folk med handicap</a:t>
            </a:r>
            <a:endParaRPr sz="2200" dirty="0"/>
          </a:p>
          <a:p>
            <a:pPr marL="0" lvl="0" indent="0" algn="ctr" rtl="0">
              <a:spcBef>
                <a:spcPts val="1200"/>
              </a:spcBef>
              <a:spcAft>
                <a:spcPts val="0"/>
              </a:spcAft>
              <a:buClr>
                <a:schemeClr val="dk1"/>
              </a:buClr>
              <a:buSzPts val="1100"/>
              <a:buFont typeface="Arial"/>
              <a:buNone/>
            </a:pPr>
            <a:r>
              <a:rPr lang="en-GB" sz="2200" dirty="0"/>
              <a:t>Tilioq</a:t>
            </a:r>
            <a:endParaRPr sz="2200" dirty="0"/>
          </a:p>
          <a:p>
            <a:pPr marL="0" lvl="0" indent="0" algn="ctr" rtl="0">
              <a:spcBef>
                <a:spcPts val="1200"/>
              </a:spcBef>
              <a:spcAft>
                <a:spcPts val="0"/>
              </a:spcAft>
              <a:buNone/>
            </a:pPr>
            <a:r>
              <a:rPr lang="en-GB" sz="2200" dirty="0"/>
              <a:t>European Network for Accessible Tourism: </a:t>
            </a:r>
            <a:r>
              <a:rPr lang="en-GB" sz="2200" u="sng" dirty="0">
                <a:solidFill>
                  <a:schemeClr val="hlink"/>
                </a:solidFill>
                <a:hlinkClick r:id="rId3"/>
              </a:rPr>
              <a:t>https://www.accessibletourism.org/</a:t>
            </a:r>
            <a:r>
              <a:rPr lang="en-GB" sz="2200" dirty="0"/>
              <a:t> </a:t>
            </a:r>
            <a:endParaRPr sz="2200" dirty="0"/>
          </a:p>
          <a:p>
            <a:pPr marL="0" lvl="0" indent="0" algn="ctr" rtl="0">
              <a:spcBef>
                <a:spcPts val="1200"/>
              </a:spcBef>
              <a:spcAft>
                <a:spcPts val="0"/>
              </a:spcAft>
              <a:buClr>
                <a:schemeClr val="dk1"/>
              </a:buClr>
              <a:buSzPts val="1100"/>
              <a:buFont typeface="Arial"/>
              <a:buNone/>
            </a:pPr>
            <a:r>
              <a:rPr lang="en-GB" sz="2200" u="sng" dirty="0">
                <a:solidFill>
                  <a:schemeClr val="hlink"/>
                </a:solidFill>
                <a:hlinkClick r:id="rId4"/>
              </a:rPr>
              <a:t>A.P. </a:t>
            </a:r>
            <a:r>
              <a:rPr lang="en-GB" sz="2200" u="sng" dirty="0" err="1">
                <a:solidFill>
                  <a:schemeClr val="hlink"/>
                </a:solidFill>
                <a:hlinkClick r:id="rId4"/>
              </a:rPr>
              <a:t>Møller</a:t>
            </a:r>
            <a:r>
              <a:rPr lang="en-GB" sz="2200" u="sng" dirty="0">
                <a:solidFill>
                  <a:schemeClr val="hlink"/>
                </a:solidFill>
                <a:hlinkClick r:id="rId4"/>
              </a:rPr>
              <a:t> </a:t>
            </a:r>
            <a:r>
              <a:rPr lang="en-GB" sz="2200" u="sng" dirty="0" err="1">
                <a:solidFill>
                  <a:schemeClr val="hlink"/>
                </a:solidFill>
                <a:hlinkClick r:id="rId4"/>
              </a:rPr>
              <a:t>Fonden</a:t>
            </a:r>
            <a:r>
              <a:rPr lang="en-GB" sz="2208" dirty="0"/>
              <a:t>  </a:t>
            </a:r>
            <a:endParaRPr sz="2208" dirty="0"/>
          </a:p>
          <a:p>
            <a:pPr marL="0" lvl="0" indent="0" algn="ctr" rtl="0">
              <a:spcBef>
                <a:spcPts val="1200"/>
              </a:spcBef>
              <a:spcAft>
                <a:spcPts val="0"/>
              </a:spcAft>
              <a:buClr>
                <a:schemeClr val="dk1"/>
              </a:buClr>
              <a:buSzPts val="1100"/>
              <a:buFont typeface="Arial"/>
              <a:buNone/>
            </a:pPr>
            <a:r>
              <a:rPr lang="en-GB" sz="2208" u="sng" dirty="0">
                <a:solidFill>
                  <a:schemeClr val="hlink"/>
                </a:solidFill>
                <a:hlinkClick r:id="rId5"/>
              </a:rPr>
              <a:t>Other funding options</a:t>
            </a:r>
            <a:r>
              <a:rPr lang="en-GB" sz="2208" dirty="0"/>
              <a:t> (in Kemp &amp; </a:t>
            </a:r>
            <a:r>
              <a:rPr lang="en-GB" sz="2208" dirty="0" err="1"/>
              <a:t>Kjær</a:t>
            </a:r>
            <a:r>
              <a:rPr lang="en-GB" sz="2208" dirty="0"/>
              <a:t> webpage)   </a:t>
            </a:r>
            <a:endParaRPr sz="2208" dirty="0"/>
          </a:p>
          <a:p>
            <a:pPr marL="0" lvl="0" indent="0" algn="ctr" rtl="0">
              <a:spcBef>
                <a:spcPts val="1200"/>
              </a:spcBef>
              <a:spcAft>
                <a:spcPts val="1200"/>
              </a:spcAft>
              <a:buNone/>
            </a:pPr>
            <a:endParaRPr sz="2208"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Mange </a:t>
            </a:r>
            <a:r>
              <a:rPr lang="en-GB" dirty="0" err="1"/>
              <a:t>tak</a:t>
            </a:r>
            <a:endParaRPr dirty="0"/>
          </a:p>
        </p:txBody>
      </p:sp>
      <p:sp>
        <p:nvSpPr>
          <p:cNvPr id="172" name="Google Shape;172;p24"/>
          <p:cNvSpPr txBox="1">
            <a:spLocks noGrp="1"/>
          </p:cNvSpPr>
          <p:nvPr>
            <p:ph type="body" idx="1"/>
          </p:nvPr>
        </p:nvSpPr>
        <p:spPr>
          <a:xfrm>
            <a:off x="935800" y="2077875"/>
            <a:ext cx="3508200" cy="1462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Kalle Ristikartano</a:t>
            </a:r>
            <a:endParaRPr/>
          </a:p>
          <a:p>
            <a:pPr marL="0" lvl="0" indent="0" algn="l" rtl="0">
              <a:spcBef>
                <a:spcPts val="1200"/>
              </a:spcBef>
              <a:spcAft>
                <a:spcPts val="0"/>
              </a:spcAft>
              <a:buNone/>
            </a:pPr>
            <a:r>
              <a:rPr lang="en-GB"/>
              <a:t>Tel. +358 40 554 1091</a:t>
            </a:r>
            <a:endParaRPr/>
          </a:p>
          <a:p>
            <a:pPr marL="0" lvl="0" indent="0" algn="l" rtl="0">
              <a:spcBef>
                <a:spcPts val="1200"/>
              </a:spcBef>
              <a:spcAft>
                <a:spcPts val="1200"/>
              </a:spcAft>
              <a:buNone/>
            </a:pPr>
            <a:r>
              <a:rPr lang="en-GB"/>
              <a:t>Email: kalle.ristikartano@iki.fi</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1439175" y="3845200"/>
            <a:ext cx="27909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dirty="0" err="1"/>
              <a:t>Kort</a:t>
            </a:r>
            <a:r>
              <a:rPr lang="en-GB" dirty="0"/>
              <a:t> om </a:t>
            </a:r>
            <a:r>
              <a:rPr lang="en-GB" dirty="0" err="1"/>
              <a:t>mig</a:t>
            </a:r>
            <a:endParaRPr dirty="0"/>
          </a:p>
        </p:txBody>
      </p:sp>
      <p:sp>
        <p:nvSpPr>
          <p:cNvPr id="61" name="Google Shape;61;p14"/>
          <p:cNvSpPr txBox="1">
            <a:spLocks noGrp="1"/>
          </p:cNvSpPr>
          <p:nvPr>
            <p:ph type="body" idx="1"/>
          </p:nvPr>
        </p:nvSpPr>
        <p:spPr>
          <a:xfrm>
            <a:off x="4572000" y="1069500"/>
            <a:ext cx="3960300" cy="30045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GB" dirty="0"/>
              <a:t>22 </a:t>
            </a:r>
            <a:r>
              <a:rPr lang="en-GB" dirty="0" err="1"/>
              <a:t>år</a:t>
            </a:r>
            <a:r>
              <a:rPr lang="en-GB" dirty="0"/>
              <a:t> </a:t>
            </a:r>
            <a:r>
              <a:rPr lang="en-GB" dirty="0" err="1"/>
              <a:t>indenfor</a:t>
            </a:r>
            <a:r>
              <a:rPr lang="en-GB" dirty="0"/>
              <a:t> inclusion og </a:t>
            </a:r>
            <a:r>
              <a:rPr lang="en-GB" dirty="0" err="1"/>
              <a:t>diversitet</a:t>
            </a:r>
            <a:endParaRPr lang="en-GB" dirty="0"/>
          </a:p>
          <a:p>
            <a:pPr marL="457200" lvl="0" indent="-342900" algn="l" rtl="0">
              <a:spcBef>
                <a:spcPts val="0"/>
              </a:spcBef>
              <a:spcAft>
                <a:spcPts val="0"/>
              </a:spcAft>
              <a:buSzPts val="1800"/>
              <a:buChar char="●"/>
            </a:pPr>
            <a:r>
              <a:rPr lang="en-US" dirty="0" err="1"/>
              <a:t>Arbejdet</a:t>
            </a:r>
            <a:r>
              <a:rPr lang="en-US" dirty="0"/>
              <a:t> for 36 </a:t>
            </a:r>
            <a:r>
              <a:rPr lang="en-US" dirty="0" err="1"/>
              <a:t>offentlige</a:t>
            </a:r>
            <a:r>
              <a:rPr lang="en-US" dirty="0"/>
              <a:t>, private og </a:t>
            </a:r>
            <a:r>
              <a:rPr lang="en-US" dirty="0" err="1"/>
              <a:t>civilsamfundsorganisationer</a:t>
            </a:r>
            <a:endParaRPr dirty="0"/>
          </a:p>
          <a:p>
            <a:pPr marL="457200" lvl="0" indent="-342900" algn="l" rtl="0">
              <a:spcBef>
                <a:spcPts val="0"/>
              </a:spcBef>
              <a:spcAft>
                <a:spcPts val="0"/>
              </a:spcAft>
              <a:buSzPts val="1800"/>
              <a:buChar char="●"/>
            </a:pPr>
            <a:r>
              <a:rPr lang="en-GB" dirty="0" err="1"/>
              <a:t>Designet</a:t>
            </a:r>
            <a:r>
              <a:rPr lang="en-GB" dirty="0"/>
              <a:t> og </a:t>
            </a:r>
            <a:r>
              <a:rPr lang="en-GB" dirty="0" err="1"/>
              <a:t>ledt</a:t>
            </a:r>
            <a:r>
              <a:rPr lang="en-GB" dirty="0"/>
              <a:t> </a:t>
            </a:r>
            <a:r>
              <a:rPr lang="en-GB" dirty="0" err="1"/>
              <a:t>aktiviteter</a:t>
            </a:r>
            <a:r>
              <a:rPr lang="en-GB" dirty="0"/>
              <a:t> </a:t>
            </a:r>
            <a:r>
              <a:rPr lang="en-GB" dirty="0" err="1"/>
              <a:t>tilpasset</a:t>
            </a:r>
            <a:r>
              <a:rPr lang="en-GB" dirty="0"/>
              <a:t> for </a:t>
            </a:r>
            <a:r>
              <a:rPr lang="en-GB" dirty="0" err="1"/>
              <a:t>fysisk</a:t>
            </a:r>
            <a:r>
              <a:rPr lang="en-GB" dirty="0"/>
              <a:t>, </a:t>
            </a:r>
            <a:r>
              <a:rPr lang="en-GB" dirty="0" err="1"/>
              <a:t>sensorisk</a:t>
            </a:r>
            <a:r>
              <a:rPr lang="en-GB" dirty="0"/>
              <a:t> og </a:t>
            </a:r>
            <a:r>
              <a:rPr lang="en-GB" dirty="0" err="1"/>
              <a:t>intellektuelle</a:t>
            </a:r>
            <a:r>
              <a:rPr lang="en-GB" dirty="0"/>
              <a:t> handicap, neurodiverse </a:t>
            </a:r>
            <a:r>
              <a:rPr lang="en-GB" dirty="0" err="1"/>
              <a:t>mennesker</a:t>
            </a:r>
            <a:r>
              <a:rPr lang="en-GB" dirty="0"/>
              <a:t> og folk med </a:t>
            </a:r>
            <a:r>
              <a:rPr lang="da-DK" dirty="0"/>
              <a:t>indlæringsvanskeligheder</a:t>
            </a:r>
            <a:r>
              <a:rPr lang="en-GB" dirty="0"/>
              <a:t>.</a:t>
            </a:r>
          </a:p>
        </p:txBody>
      </p:sp>
      <p:pic>
        <p:nvPicPr>
          <p:cNvPr id="62" name="Google Shape;62;p14" title="IMG_0462.HEIC"/>
          <p:cNvPicPr preferRelativeResize="0"/>
          <p:nvPr/>
        </p:nvPicPr>
        <p:blipFill>
          <a:blip r:embed="rId3">
            <a:alphaModFix/>
          </a:blip>
          <a:stretch>
            <a:fillRect/>
          </a:stretch>
        </p:blipFill>
        <p:spPr>
          <a:xfrm>
            <a:off x="1526775" y="725600"/>
            <a:ext cx="2388549" cy="3180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1641825" y="1588500"/>
            <a:ext cx="2379300" cy="1966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da-DK" sz="3800" dirty="0"/>
              <a:t>Universelt</a:t>
            </a:r>
            <a:r>
              <a:rPr lang="en-GB" sz="3800" dirty="0"/>
              <a:t> Design </a:t>
            </a:r>
            <a:r>
              <a:rPr lang="en-GB" sz="3800" dirty="0" err="1"/>
              <a:t>i</a:t>
            </a:r>
            <a:r>
              <a:rPr lang="en-GB" sz="3800" dirty="0"/>
              <a:t> </a:t>
            </a:r>
            <a:r>
              <a:rPr lang="en-GB" sz="3800" dirty="0" err="1"/>
              <a:t>turisme</a:t>
            </a:r>
            <a:endParaRPr sz="3800" dirty="0"/>
          </a:p>
        </p:txBody>
      </p:sp>
      <p:grpSp>
        <p:nvGrpSpPr>
          <p:cNvPr id="68" name="Google Shape;68;p15"/>
          <p:cNvGrpSpPr/>
          <p:nvPr/>
        </p:nvGrpSpPr>
        <p:grpSpPr>
          <a:xfrm>
            <a:off x="4255200" y="2343313"/>
            <a:ext cx="633600" cy="456875"/>
            <a:chOff x="4317450" y="2304150"/>
            <a:chExt cx="633600" cy="456875"/>
          </a:xfrm>
        </p:grpSpPr>
        <p:sp>
          <p:nvSpPr>
            <p:cNvPr id="69" name="Google Shape;69;p15"/>
            <p:cNvSpPr/>
            <p:nvPr/>
          </p:nvSpPr>
          <p:spPr>
            <a:xfrm>
              <a:off x="4317450" y="2304150"/>
              <a:ext cx="633600" cy="172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 name="Google Shape;70;p15"/>
            <p:cNvSpPr/>
            <p:nvPr/>
          </p:nvSpPr>
          <p:spPr>
            <a:xfrm>
              <a:off x="4317450" y="2588225"/>
              <a:ext cx="633600" cy="172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71" name="Google Shape;71;p15"/>
          <p:cNvSpPr txBox="1">
            <a:spLocks noGrp="1"/>
          </p:cNvSpPr>
          <p:nvPr>
            <p:ph type="title"/>
          </p:nvPr>
        </p:nvSpPr>
        <p:spPr>
          <a:xfrm>
            <a:off x="5122875" y="1588500"/>
            <a:ext cx="2379300" cy="196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800" dirty="0" err="1"/>
              <a:t>Tilbud</a:t>
            </a:r>
            <a:r>
              <a:rPr lang="en-GB" sz="3800" dirty="0"/>
              <a:t> </a:t>
            </a:r>
            <a:r>
              <a:rPr lang="en-GB" sz="3800" dirty="0" err="1"/>
              <a:t>designet</a:t>
            </a:r>
            <a:r>
              <a:rPr lang="en-GB" sz="3800" dirty="0"/>
              <a:t> </a:t>
            </a:r>
            <a:r>
              <a:rPr lang="en-GB" sz="3800" dirty="0" err="1"/>
              <a:t>til</a:t>
            </a:r>
            <a:r>
              <a:rPr lang="en-GB" sz="3800" dirty="0"/>
              <a:t> alle</a:t>
            </a:r>
            <a:endParaRPr sz="3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DK" sz="2300" dirty="0"/>
              <a:t>Opsummering</a:t>
            </a:r>
            <a:r>
              <a:rPr lang="en-GB" sz="2300" dirty="0"/>
              <a:t>: ting man </a:t>
            </a:r>
            <a:r>
              <a:rPr lang="en-GB" sz="2300" dirty="0" err="1"/>
              <a:t>skal</a:t>
            </a:r>
            <a:r>
              <a:rPr lang="en-GB" sz="2300" dirty="0"/>
              <a:t> </a:t>
            </a:r>
            <a:r>
              <a:rPr lang="en-GB" sz="2300" dirty="0" err="1"/>
              <a:t>betragte</a:t>
            </a:r>
            <a:r>
              <a:rPr lang="en-GB" sz="2300" dirty="0"/>
              <a:t> </a:t>
            </a:r>
            <a:r>
              <a:rPr lang="en-GB" sz="2300" dirty="0" err="1"/>
              <a:t>inden</a:t>
            </a:r>
            <a:r>
              <a:rPr lang="en-GB" sz="2300" dirty="0"/>
              <a:t> man designer </a:t>
            </a:r>
            <a:r>
              <a:rPr lang="en-GB" sz="2300" dirty="0" err="1"/>
              <a:t>tilbud</a:t>
            </a:r>
            <a:endParaRPr sz="2300" dirty="0"/>
          </a:p>
        </p:txBody>
      </p:sp>
      <p:sp>
        <p:nvSpPr>
          <p:cNvPr id="77" name="Google Shape;77;p16"/>
          <p:cNvSpPr txBox="1">
            <a:spLocks noGrp="1"/>
          </p:cNvSpPr>
          <p:nvPr>
            <p:ph type="body" idx="1"/>
          </p:nvPr>
        </p:nvSpPr>
        <p:spPr>
          <a:xfrm>
            <a:off x="38363" y="3295163"/>
            <a:ext cx="1758900" cy="6876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n-US" dirty="0"/>
              <a:t>Blind </a:t>
            </a:r>
            <a:r>
              <a:rPr lang="en-US" dirty="0" err="1"/>
              <a:t>eller</a:t>
            </a:r>
            <a:r>
              <a:rPr lang="en-US" dirty="0"/>
              <a:t> </a:t>
            </a:r>
            <a:r>
              <a:rPr lang="en-US" dirty="0" err="1"/>
              <a:t>svagtseende</a:t>
            </a:r>
            <a:endParaRPr dirty="0"/>
          </a:p>
        </p:txBody>
      </p:sp>
      <p:pic>
        <p:nvPicPr>
          <p:cNvPr id="78" name="Google Shape;78;p16"/>
          <p:cNvPicPr preferRelativeResize="0"/>
          <p:nvPr/>
        </p:nvPicPr>
        <p:blipFill rotWithShape="1">
          <a:blip r:embed="rId3">
            <a:alphaModFix/>
          </a:blip>
          <a:srcRect t="11213" b="10318"/>
          <a:stretch/>
        </p:blipFill>
        <p:spPr>
          <a:xfrm>
            <a:off x="132650" y="1893878"/>
            <a:ext cx="1570326" cy="1232241"/>
          </a:xfrm>
          <a:prstGeom prst="rect">
            <a:avLst/>
          </a:prstGeom>
          <a:noFill/>
          <a:ln>
            <a:noFill/>
          </a:ln>
        </p:spPr>
      </p:pic>
      <p:sp>
        <p:nvSpPr>
          <p:cNvPr id="79" name="Google Shape;79;p16"/>
          <p:cNvSpPr txBox="1">
            <a:spLocks noGrp="1"/>
          </p:cNvSpPr>
          <p:nvPr>
            <p:ph type="body" idx="1"/>
          </p:nvPr>
        </p:nvSpPr>
        <p:spPr>
          <a:xfrm>
            <a:off x="4398000" y="4821600"/>
            <a:ext cx="4746000" cy="321900"/>
          </a:xfrm>
          <a:prstGeom prst="rect">
            <a:avLst/>
          </a:prstGeom>
        </p:spPr>
        <p:txBody>
          <a:bodyPr spcFirstLastPara="1" wrap="square" lIns="91425" tIns="91425" rIns="91425" bIns="91425" anchor="t" anchorCtr="0">
            <a:normAutofit fontScale="92500"/>
          </a:bodyPr>
          <a:lstStyle/>
          <a:p>
            <a:pPr marL="0" lvl="0" indent="0" algn="r" rtl="0">
              <a:spcBef>
                <a:spcPts val="0"/>
              </a:spcBef>
              <a:spcAft>
                <a:spcPts val="1200"/>
              </a:spcAft>
              <a:buSzPct val="94722"/>
              <a:buNone/>
            </a:pPr>
            <a:r>
              <a:rPr lang="en-GB" sz="900"/>
              <a:t>Copyright: Papunet / Sclera, Wikipedia / </a:t>
            </a:r>
            <a:r>
              <a:rPr lang="en-GB" sz="900" u="sng">
                <a:solidFill>
                  <a:schemeClr val="hlink"/>
                </a:solidFill>
                <a:hlinkClick r:id="rId4"/>
              </a:rPr>
              <a:t>CC by-as 4.0 Deed</a:t>
            </a:r>
            <a:r>
              <a:rPr lang="en-GB" sz="900"/>
              <a:t> / E mln e &amp; </a:t>
            </a:r>
            <a:r>
              <a:rPr lang="en-GB" sz="900" u="sng">
                <a:solidFill>
                  <a:schemeClr val="hlink"/>
                </a:solidFill>
                <a:hlinkClick r:id="rId5"/>
              </a:rPr>
              <a:t>CC0 1.0 DEED</a:t>
            </a:r>
            <a:r>
              <a:rPr lang="en-GB" sz="900"/>
              <a:t> / Mrmw</a:t>
            </a:r>
            <a:endParaRPr sz="900"/>
          </a:p>
        </p:txBody>
      </p:sp>
      <p:pic>
        <p:nvPicPr>
          <p:cNvPr id="80" name="Google Shape;80;p16"/>
          <p:cNvPicPr preferRelativeResize="0"/>
          <p:nvPr/>
        </p:nvPicPr>
        <p:blipFill>
          <a:blip r:embed="rId6">
            <a:alphaModFix/>
          </a:blip>
          <a:stretch>
            <a:fillRect/>
          </a:stretch>
        </p:blipFill>
        <p:spPr>
          <a:xfrm>
            <a:off x="3729688" y="1724838"/>
            <a:ext cx="1570324" cy="1570324"/>
          </a:xfrm>
          <a:prstGeom prst="rect">
            <a:avLst/>
          </a:prstGeom>
          <a:noFill/>
          <a:ln>
            <a:noFill/>
          </a:ln>
        </p:spPr>
      </p:pic>
      <p:sp>
        <p:nvSpPr>
          <p:cNvPr id="81" name="Google Shape;81;p16"/>
          <p:cNvSpPr txBox="1">
            <a:spLocks noGrp="1"/>
          </p:cNvSpPr>
          <p:nvPr>
            <p:ph type="body" idx="1"/>
          </p:nvPr>
        </p:nvSpPr>
        <p:spPr>
          <a:xfrm>
            <a:off x="3703050" y="3295163"/>
            <a:ext cx="1623600" cy="819300"/>
          </a:xfrm>
          <a:prstGeom prst="rect">
            <a:avLst/>
          </a:prstGeom>
        </p:spPr>
        <p:txBody>
          <a:bodyPr spcFirstLastPara="1" wrap="square" lIns="91425" tIns="91425" rIns="91425" bIns="91425" anchor="t" anchorCtr="0">
            <a:normAutofit fontScale="92500"/>
          </a:bodyPr>
          <a:lstStyle/>
          <a:p>
            <a:pPr marL="0" lvl="0" indent="0" algn="ctr" rtl="0">
              <a:spcBef>
                <a:spcPts val="0"/>
              </a:spcBef>
              <a:spcAft>
                <a:spcPts val="0"/>
              </a:spcAft>
              <a:buNone/>
            </a:pPr>
            <a:r>
              <a:rPr lang="en-US" dirty="0" err="1"/>
              <a:t>Fysisk</a:t>
            </a:r>
            <a:r>
              <a:rPr lang="en-US" dirty="0"/>
              <a:t> </a:t>
            </a:r>
            <a:r>
              <a:rPr lang="en-US" dirty="0" err="1"/>
              <a:t>tilgængelighed</a:t>
            </a:r>
            <a:endParaRPr dirty="0"/>
          </a:p>
        </p:txBody>
      </p:sp>
      <p:pic>
        <p:nvPicPr>
          <p:cNvPr id="82" name="Google Shape;82;p16"/>
          <p:cNvPicPr preferRelativeResize="0"/>
          <p:nvPr/>
        </p:nvPicPr>
        <p:blipFill>
          <a:blip r:embed="rId7">
            <a:alphaModFix/>
          </a:blip>
          <a:stretch>
            <a:fillRect/>
          </a:stretch>
        </p:blipFill>
        <p:spPr>
          <a:xfrm>
            <a:off x="1873220" y="1724838"/>
            <a:ext cx="1570325" cy="1570325"/>
          </a:xfrm>
          <a:prstGeom prst="rect">
            <a:avLst/>
          </a:prstGeom>
          <a:noFill/>
          <a:ln>
            <a:noFill/>
          </a:ln>
        </p:spPr>
      </p:pic>
      <p:sp>
        <p:nvSpPr>
          <p:cNvPr id="83" name="Google Shape;83;p16"/>
          <p:cNvSpPr txBox="1">
            <a:spLocks noGrp="1"/>
          </p:cNvSpPr>
          <p:nvPr>
            <p:ph type="body" idx="1"/>
          </p:nvPr>
        </p:nvSpPr>
        <p:spPr>
          <a:xfrm>
            <a:off x="1740688" y="3295163"/>
            <a:ext cx="1835400" cy="819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dirty="0" err="1"/>
              <a:t>Døvhed</a:t>
            </a:r>
            <a:r>
              <a:rPr lang="en-GB" dirty="0"/>
              <a:t> </a:t>
            </a:r>
            <a:r>
              <a:rPr lang="en-GB" dirty="0" err="1"/>
              <a:t>eller</a:t>
            </a:r>
            <a:r>
              <a:rPr lang="en-GB" dirty="0"/>
              <a:t> </a:t>
            </a:r>
            <a:r>
              <a:rPr lang="en-GB" dirty="0" err="1"/>
              <a:t>hørehæmmet</a:t>
            </a:r>
            <a:endParaRPr dirty="0"/>
          </a:p>
        </p:txBody>
      </p:sp>
      <p:sp>
        <p:nvSpPr>
          <p:cNvPr id="84" name="Google Shape;84;p16"/>
          <p:cNvSpPr txBox="1">
            <a:spLocks noGrp="1"/>
          </p:cNvSpPr>
          <p:nvPr>
            <p:ph type="body" idx="1"/>
          </p:nvPr>
        </p:nvSpPr>
        <p:spPr>
          <a:xfrm>
            <a:off x="7232425" y="3295163"/>
            <a:ext cx="1835400" cy="4626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0"/>
              </a:spcAft>
              <a:buNone/>
            </a:pPr>
            <a:r>
              <a:rPr lang="en-GB" dirty="0" err="1"/>
              <a:t>Neurodiversitet</a:t>
            </a:r>
            <a:endParaRPr dirty="0"/>
          </a:p>
        </p:txBody>
      </p:sp>
      <p:pic>
        <p:nvPicPr>
          <p:cNvPr id="85" name="Google Shape;85;p16"/>
          <p:cNvPicPr preferRelativeResize="0"/>
          <p:nvPr/>
        </p:nvPicPr>
        <p:blipFill>
          <a:blip r:embed="rId8">
            <a:alphaModFix/>
          </a:blip>
          <a:stretch>
            <a:fillRect/>
          </a:stretch>
        </p:blipFill>
        <p:spPr>
          <a:xfrm>
            <a:off x="7326725" y="2162101"/>
            <a:ext cx="1638625" cy="819300"/>
          </a:xfrm>
          <a:prstGeom prst="rect">
            <a:avLst/>
          </a:prstGeom>
          <a:noFill/>
          <a:ln>
            <a:noFill/>
          </a:ln>
        </p:spPr>
      </p:pic>
      <p:pic>
        <p:nvPicPr>
          <p:cNvPr id="86" name="Google Shape;86;p16"/>
          <p:cNvPicPr preferRelativeResize="0"/>
          <p:nvPr/>
        </p:nvPicPr>
        <p:blipFill>
          <a:blip r:embed="rId9">
            <a:alphaModFix/>
          </a:blip>
          <a:stretch>
            <a:fillRect/>
          </a:stretch>
        </p:blipFill>
        <p:spPr>
          <a:xfrm>
            <a:off x="5586125" y="1681300"/>
            <a:ext cx="1570324" cy="1570325"/>
          </a:xfrm>
          <a:prstGeom prst="rect">
            <a:avLst/>
          </a:prstGeom>
          <a:noFill/>
          <a:ln>
            <a:noFill/>
          </a:ln>
        </p:spPr>
      </p:pic>
      <p:sp>
        <p:nvSpPr>
          <p:cNvPr id="87" name="Google Shape;87;p16"/>
          <p:cNvSpPr txBox="1">
            <a:spLocks noGrp="1"/>
          </p:cNvSpPr>
          <p:nvPr>
            <p:ph type="body" idx="1"/>
          </p:nvPr>
        </p:nvSpPr>
        <p:spPr>
          <a:xfrm>
            <a:off x="5453588" y="3307882"/>
            <a:ext cx="1835400" cy="7068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n-US" dirty="0" err="1"/>
              <a:t>Problemer</a:t>
            </a:r>
            <a:r>
              <a:rPr lang="en-US" dirty="0"/>
              <a:t> med at </a:t>
            </a:r>
            <a:r>
              <a:rPr lang="en-US" dirty="0" err="1"/>
              <a:t>kommunikere</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381080" y="445025"/>
            <a:ext cx="845122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300" dirty="0" err="1"/>
              <a:t>Hvorfor</a:t>
            </a:r>
            <a:r>
              <a:rPr lang="en-GB" sz="2300" dirty="0"/>
              <a:t> </a:t>
            </a:r>
            <a:r>
              <a:rPr lang="en-GB" sz="2300" dirty="0" err="1"/>
              <a:t>skal</a:t>
            </a:r>
            <a:r>
              <a:rPr lang="en-GB" sz="2300" dirty="0"/>
              <a:t> vi </a:t>
            </a:r>
            <a:r>
              <a:rPr lang="en-GB" sz="2300" dirty="0" err="1"/>
              <a:t>nedbryde</a:t>
            </a:r>
            <a:r>
              <a:rPr lang="en-GB" sz="2300" dirty="0"/>
              <a:t> </a:t>
            </a:r>
            <a:r>
              <a:rPr lang="en-GB" sz="2300" dirty="0" err="1"/>
              <a:t>barrierer</a:t>
            </a:r>
            <a:r>
              <a:rPr lang="en-GB" sz="2300" dirty="0"/>
              <a:t>?  - </a:t>
            </a:r>
            <a:r>
              <a:rPr lang="en-GB" sz="2300" dirty="0" err="1"/>
              <a:t>uudnyttet</a:t>
            </a:r>
            <a:r>
              <a:rPr lang="en-GB" sz="2300" dirty="0"/>
              <a:t> </a:t>
            </a:r>
            <a:r>
              <a:rPr lang="en-GB" sz="2300" dirty="0" err="1"/>
              <a:t>kundekreds</a:t>
            </a:r>
            <a:endParaRPr sz="2300" dirty="0"/>
          </a:p>
        </p:txBody>
      </p:sp>
      <p:sp>
        <p:nvSpPr>
          <p:cNvPr id="93" name="Google Shape;93;p17"/>
          <p:cNvSpPr txBox="1">
            <a:spLocks noGrp="1"/>
          </p:cNvSpPr>
          <p:nvPr>
            <p:ph type="body" idx="1"/>
          </p:nvPr>
        </p:nvSpPr>
        <p:spPr>
          <a:xfrm>
            <a:off x="311699" y="1152475"/>
            <a:ext cx="4158701"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dirty="0" err="1"/>
              <a:t>Personer</a:t>
            </a:r>
            <a:r>
              <a:rPr lang="en-GB" dirty="0"/>
              <a:t> med handicap </a:t>
            </a:r>
            <a:r>
              <a:rPr lang="en-GB" dirty="0" err="1"/>
              <a:t>udgør</a:t>
            </a:r>
            <a:r>
              <a:rPr lang="en-GB" dirty="0"/>
              <a:t> 15 % </a:t>
            </a:r>
            <a:r>
              <a:rPr lang="en-GB" dirty="0" err="1"/>
              <a:t>af</a:t>
            </a:r>
            <a:r>
              <a:rPr lang="en-GB" dirty="0"/>
              <a:t> </a:t>
            </a:r>
            <a:r>
              <a:rPr lang="en-GB" dirty="0" err="1"/>
              <a:t>verdensbefolkningen</a:t>
            </a:r>
            <a:r>
              <a:rPr lang="en-GB" dirty="0"/>
              <a:t> (og </a:t>
            </a:r>
            <a:r>
              <a:rPr lang="en-GB" dirty="0" err="1"/>
              <a:t>tilgængelighed</a:t>
            </a:r>
            <a:r>
              <a:rPr lang="en-GB" dirty="0"/>
              <a:t> er </a:t>
            </a:r>
            <a:r>
              <a:rPr lang="en-GB" dirty="0" err="1"/>
              <a:t>en</a:t>
            </a:r>
            <a:r>
              <a:rPr lang="en-GB" dirty="0"/>
              <a:t> </a:t>
            </a:r>
            <a:r>
              <a:rPr lang="en-GB" dirty="0" err="1"/>
              <a:t>stor</a:t>
            </a:r>
            <a:r>
              <a:rPr lang="en-GB" dirty="0"/>
              <a:t> </a:t>
            </a:r>
            <a:r>
              <a:rPr lang="en-GB" dirty="0" err="1"/>
              <a:t>faktor</a:t>
            </a:r>
            <a:r>
              <a:rPr lang="en-GB" dirty="0"/>
              <a:t> for </a:t>
            </a:r>
            <a:r>
              <a:rPr lang="en-GB" dirty="0" err="1"/>
              <a:t>hvor</a:t>
            </a:r>
            <a:r>
              <a:rPr lang="en-GB" dirty="0"/>
              <a:t> de </a:t>
            </a:r>
            <a:r>
              <a:rPr lang="en-GB" dirty="0" err="1"/>
              <a:t>besøger</a:t>
            </a:r>
            <a:r>
              <a:rPr lang="en-GB" dirty="0"/>
              <a:t> med </a:t>
            </a:r>
            <a:r>
              <a:rPr lang="en-GB" dirty="0" err="1"/>
              <a:t>deres</a:t>
            </a:r>
            <a:r>
              <a:rPr lang="en-GB" dirty="0"/>
              <a:t> </a:t>
            </a:r>
            <a:r>
              <a:rPr lang="en-GB" dirty="0" err="1"/>
              <a:t>venner</a:t>
            </a:r>
            <a:r>
              <a:rPr lang="en-GB" dirty="0"/>
              <a:t> og </a:t>
            </a:r>
            <a:r>
              <a:rPr lang="en-GB" dirty="0" err="1"/>
              <a:t>familie</a:t>
            </a:r>
            <a:r>
              <a:rPr lang="en-GB" dirty="0"/>
              <a:t>)</a:t>
            </a:r>
            <a:endParaRPr dirty="0"/>
          </a:p>
        </p:txBody>
      </p:sp>
      <p:sp>
        <p:nvSpPr>
          <p:cNvPr id="94" name="Google Shape;94;p17"/>
          <p:cNvSpPr txBox="1">
            <a:spLocks noGrp="1"/>
          </p:cNvSpPr>
          <p:nvPr>
            <p:ph type="body" idx="2"/>
          </p:nvPr>
        </p:nvSpPr>
        <p:spPr>
          <a:xfrm>
            <a:off x="4747200" y="1152475"/>
            <a:ext cx="4085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dirty="0" err="1"/>
              <a:t>Personer</a:t>
            </a:r>
            <a:r>
              <a:rPr lang="en-GB" dirty="0"/>
              <a:t> med handicap </a:t>
            </a:r>
            <a:r>
              <a:rPr lang="en-GB" dirty="0" err="1"/>
              <a:t>har</a:t>
            </a:r>
            <a:r>
              <a:rPr lang="en-GB" dirty="0"/>
              <a:t> </a:t>
            </a:r>
            <a:r>
              <a:rPr lang="en-GB" dirty="0" err="1"/>
              <a:t>penge</a:t>
            </a:r>
            <a:r>
              <a:rPr lang="en-GB" dirty="0"/>
              <a:t> og de </a:t>
            </a:r>
            <a:r>
              <a:rPr lang="en-GB" dirty="0" err="1"/>
              <a:t>kommer</a:t>
            </a:r>
            <a:r>
              <a:rPr lang="en-GB" dirty="0"/>
              <a:t> med </a:t>
            </a:r>
            <a:r>
              <a:rPr lang="en-GB" dirty="0" err="1"/>
              <a:t>endnu</a:t>
            </a:r>
            <a:r>
              <a:rPr lang="en-GB" dirty="0"/>
              <a:t> </a:t>
            </a:r>
            <a:r>
              <a:rPr lang="en-GB" dirty="0" err="1"/>
              <a:t>flere</a:t>
            </a:r>
            <a:r>
              <a:rPr lang="en-GB" dirty="0"/>
              <a:t> </a:t>
            </a:r>
            <a:r>
              <a:rPr lang="en-GB" dirty="0" err="1"/>
              <a:t>penge</a:t>
            </a:r>
            <a:r>
              <a:rPr lang="en-GB" dirty="0"/>
              <a:t>.</a:t>
            </a:r>
            <a:endParaRPr lang="en-US" dirty="0"/>
          </a:p>
        </p:txBody>
      </p:sp>
      <p:pic>
        <p:nvPicPr>
          <p:cNvPr id="95" name="Google Shape;95;p17" title="Points scored"/>
          <p:cNvPicPr preferRelativeResize="0"/>
          <p:nvPr/>
        </p:nvPicPr>
        <p:blipFill>
          <a:blip r:embed="rId3">
            <a:alphaModFix/>
          </a:blip>
          <a:stretch>
            <a:fillRect/>
          </a:stretch>
        </p:blipFill>
        <p:spPr>
          <a:xfrm>
            <a:off x="655783" y="2373744"/>
            <a:ext cx="3655817" cy="2123307"/>
          </a:xfrm>
          <a:prstGeom prst="rect">
            <a:avLst/>
          </a:prstGeom>
          <a:noFill/>
          <a:ln>
            <a:noFill/>
          </a:ln>
        </p:spPr>
      </p:pic>
      <p:sp>
        <p:nvSpPr>
          <p:cNvPr id="96" name="Google Shape;96;p17"/>
          <p:cNvSpPr txBox="1">
            <a:spLocks noGrp="1"/>
          </p:cNvSpPr>
          <p:nvPr>
            <p:ph type="body" idx="2"/>
          </p:nvPr>
        </p:nvSpPr>
        <p:spPr>
          <a:xfrm>
            <a:off x="0" y="4804800"/>
            <a:ext cx="2952600" cy="338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900"/>
              <a:t>UN: https://www.un.org/en/content/disabilitystrategy/</a:t>
            </a:r>
            <a:endParaRPr sz="900"/>
          </a:p>
        </p:txBody>
      </p:sp>
      <p:grpSp>
        <p:nvGrpSpPr>
          <p:cNvPr id="97" name="Google Shape;97;p17"/>
          <p:cNvGrpSpPr/>
          <p:nvPr/>
        </p:nvGrpSpPr>
        <p:grpSpPr>
          <a:xfrm>
            <a:off x="4865711" y="2105892"/>
            <a:ext cx="3848078" cy="2298796"/>
            <a:chOff x="5050333" y="1850775"/>
            <a:chExt cx="3781968" cy="2420424"/>
          </a:xfrm>
        </p:grpSpPr>
        <p:pic>
          <p:nvPicPr>
            <p:cNvPr id="98" name="Google Shape;98;p17"/>
            <p:cNvPicPr preferRelativeResize="0"/>
            <p:nvPr/>
          </p:nvPicPr>
          <p:blipFill rotWithShape="1">
            <a:blip r:embed="rId4">
              <a:alphaModFix/>
            </a:blip>
            <a:srcRect l="8315" r="36175"/>
            <a:stretch/>
          </p:blipFill>
          <p:spPr>
            <a:xfrm>
              <a:off x="6816970" y="1850775"/>
              <a:ext cx="2015331" cy="2420424"/>
            </a:xfrm>
            <a:prstGeom prst="rect">
              <a:avLst/>
            </a:prstGeom>
            <a:noFill/>
            <a:ln>
              <a:noFill/>
            </a:ln>
          </p:spPr>
        </p:pic>
        <p:pic>
          <p:nvPicPr>
            <p:cNvPr id="99" name="Google Shape;99;p17"/>
            <p:cNvPicPr preferRelativeResize="0"/>
            <p:nvPr/>
          </p:nvPicPr>
          <p:blipFill rotWithShape="1">
            <a:blip r:embed="rId5">
              <a:alphaModFix/>
            </a:blip>
            <a:srcRect l="7903" t="28785" r="18028" b="14133"/>
            <a:stretch/>
          </p:blipFill>
          <p:spPr>
            <a:xfrm>
              <a:off x="5050333" y="1850775"/>
              <a:ext cx="1766641" cy="2420424"/>
            </a:xfrm>
            <a:prstGeom prst="rect">
              <a:avLst/>
            </a:prstGeom>
            <a:noFill/>
            <a:ln>
              <a:noFill/>
            </a:ln>
          </p:spPr>
        </p:pic>
      </p:grpSp>
      <p:sp>
        <p:nvSpPr>
          <p:cNvPr id="100" name="Google Shape;100;p17"/>
          <p:cNvSpPr txBox="1"/>
          <p:nvPr/>
        </p:nvSpPr>
        <p:spPr>
          <a:xfrm>
            <a:off x="4311600" y="4812600"/>
            <a:ext cx="48324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a:t>https://www.bestcolleges.com/research/students-with-disabilities-higher-education-statistics/</a:t>
            </a:r>
            <a:endParaRPr sz="9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DK" sz="2800" dirty="0"/>
              <a:t>Hvorfor skal vi nedbryde barrierer? </a:t>
            </a:r>
            <a:r>
              <a:rPr lang="da-DK" dirty="0"/>
              <a:t>– bedre tilbud til alle</a:t>
            </a:r>
          </a:p>
        </p:txBody>
      </p:sp>
      <p:sp>
        <p:nvSpPr>
          <p:cNvPr id="106" name="Google Shape;106;p18"/>
          <p:cNvSpPr txBox="1">
            <a:spLocks noGrp="1"/>
          </p:cNvSpPr>
          <p:nvPr>
            <p:ph type="body" idx="1"/>
          </p:nvPr>
        </p:nvSpPr>
        <p:spPr>
          <a:xfrm>
            <a:off x="311700" y="1152475"/>
            <a:ext cx="4085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1"/>
              </a:buClr>
              <a:buSzPts val="1100"/>
              <a:buFont typeface="Arial"/>
              <a:buNone/>
            </a:pPr>
            <a:r>
              <a:rPr lang="da-DK" dirty="0"/>
              <a:t>Hvis man designer tilbud til personer med handicap, vil de være tilgængelige for alle</a:t>
            </a:r>
          </a:p>
        </p:txBody>
      </p:sp>
      <p:sp>
        <p:nvSpPr>
          <p:cNvPr id="107" name="Google Shape;107;p18"/>
          <p:cNvSpPr txBox="1">
            <a:spLocks noGrp="1"/>
          </p:cNvSpPr>
          <p:nvPr>
            <p:ph type="body" idx="2"/>
          </p:nvPr>
        </p:nvSpPr>
        <p:spPr>
          <a:xfrm>
            <a:off x="4747200" y="1152475"/>
            <a:ext cx="4085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DK" dirty="0"/>
              <a:t>… Og at designe med og for personer med handicap kan skabe en bedre oplevelse for alle</a:t>
            </a:r>
          </a:p>
        </p:txBody>
      </p:sp>
      <p:pic>
        <p:nvPicPr>
          <p:cNvPr id="108" name="Google Shape;108;p18"/>
          <p:cNvPicPr preferRelativeResize="0"/>
          <p:nvPr/>
        </p:nvPicPr>
        <p:blipFill>
          <a:blip r:embed="rId3">
            <a:alphaModFix/>
          </a:blip>
          <a:stretch>
            <a:fillRect/>
          </a:stretch>
        </p:blipFill>
        <p:spPr>
          <a:xfrm>
            <a:off x="330099" y="1949974"/>
            <a:ext cx="3724851" cy="2571751"/>
          </a:xfrm>
          <a:prstGeom prst="rect">
            <a:avLst/>
          </a:prstGeom>
          <a:noFill/>
          <a:ln>
            <a:noFill/>
          </a:ln>
        </p:spPr>
      </p:pic>
      <p:grpSp>
        <p:nvGrpSpPr>
          <p:cNvPr id="109" name="Google Shape;109;p18"/>
          <p:cNvGrpSpPr/>
          <p:nvPr/>
        </p:nvGrpSpPr>
        <p:grpSpPr>
          <a:xfrm>
            <a:off x="4949725" y="1924425"/>
            <a:ext cx="3680052" cy="2571751"/>
            <a:chOff x="4971350" y="1924425"/>
            <a:chExt cx="3680052" cy="2571751"/>
          </a:xfrm>
        </p:grpSpPr>
        <p:pic>
          <p:nvPicPr>
            <p:cNvPr id="110" name="Google Shape;110;p18"/>
            <p:cNvPicPr preferRelativeResize="0"/>
            <p:nvPr/>
          </p:nvPicPr>
          <p:blipFill rotWithShape="1">
            <a:blip r:embed="rId4">
              <a:alphaModFix/>
            </a:blip>
            <a:srcRect l="33700"/>
            <a:stretch/>
          </p:blipFill>
          <p:spPr>
            <a:xfrm>
              <a:off x="4971350" y="1924425"/>
              <a:ext cx="2563858" cy="2571751"/>
            </a:xfrm>
            <a:prstGeom prst="rect">
              <a:avLst/>
            </a:prstGeom>
            <a:noFill/>
            <a:ln>
              <a:noFill/>
            </a:ln>
          </p:spPr>
        </p:pic>
        <p:pic>
          <p:nvPicPr>
            <p:cNvPr id="111" name="Google Shape;111;p18"/>
            <p:cNvPicPr preferRelativeResize="0"/>
            <p:nvPr/>
          </p:nvPicPr>
          <p:blipFill>
            <a:blip r:embed="rId5">
              <a:alphaModFix/>
            </a:blip>
            <a:stretch>
              <a:fillRect/>
            </a:stretch>
          </p:blipFill>
          <p:spPr>
            <a:xfrm>
              <a:off x="6760900" y="3235850"/>
              <a:ext cx="1890501" cy="1260324"/>
            </a:xfrm>
            <a:prstGeom prst="rect">
              <a:avLst/>
            </a:prstGeom>
            <a:noFill/>
            <a:ln>
              <a:noFill/>
            </a:ln>
          </p:spPr>
        </p:pic>
        <p:pic>
          <p:nvPicPr>
            <p:cNvPr id="112" name="Google Shape;112;p18"/>
            <p:cNvPicPr preferRelativeResize="0"/>
            <p:nvPr/>
          </p:nvPicPr>
          <p:blipFill rotWithShape="1">
            <a:blip r:embed="rId6">
              <a:alphaModFix/>
            </a:blip>
            <a:srcRect l="5849" t="3912" r="37634" b="25590"/>
            <a:stretch/>
          </p:blipFill>
          <p:spPr>
            <a:xfrm>
              <a:off x="7250480" y="1924425"/>
              <a:ext cx="1400921" cy="1311425"/>
            </a:xfrm>
            <a:prstGeom prst="rect">
              <a:avLst/>
            </a:prstGeom>
            <a:noFill/>
            <a:ln>
              <a:noFill/>
            </a:ln>
          </p:spPr>
        </p:pic>
      </p:grpSp>
      <p:sp>
        <p:nvSpPr>
          <p:cNvPr id="113" name="Google Shape;113;p18"/>
          <p:cNvSpPr txBox="1"/>
          <p:nvPr/>
        </p:nvSpPr>
        <p:spPr>
          <a:xfrm>
            <a:off x="6144000" y="4820400"/>
            <a:ext cx="3000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da-DK" sz="900" dirty="0"/>
              <a:t>Jason </a:t>
            </a:r>
            <a:r>
              <a:rPr lang="da-DK" sz="900" dirty="0" err="1"/>
              <a:t>Hollinger</a:t>
            </a:r>
            <a:endParaRPr lang="da-DK" sz="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a:spLocks noGrp="1"/>
          </p:cNvSpPr>
          <p:nvPr>
            <p:ph type="title"/>
          </p:nvPr>
        </p:nvSpPr>
        <p:spPr>
          <a:xfrm>
            <a:off x="311700" y="296532"/>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DK" sz="2800" dirty="0"/>
              <a:t>Hvorfor skal vi nedbryde barrierer? </a:t>
            </a:r>
            <a:r>
              <a:rPr lang="da-DK" dirty="0"/>
              <a:t>– forbedret sikkerhed og omdømme</a:t>
            </a:r>
          </a:p>
        </p:txBody>
      </p:sp>
      <p:sp>
        <p:nvSpPr>
          <p:cNvPr id="119" name="Google Shape;119;p19"/>
          <p:cNvSpPr txBox="1">
            <a:spLocks noGrp="1"/>
          </p:cNvSpPr>
          <p:nvPr>
            <p:ph type="body" idx="1"/>
          </p:nvPr>
        </p:nvSpPr>
        <p:spPr>
          <a:xfrm>
            <a:off x="311700" y="1152475"/>
            <a:ext cx="4085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DK" dirty="0"/>
              <a:t>Ved at designe tilbud til at være mere inclusive for personer med handicap gør mange risikoer mere synlige, hvilket skaber mere sikkerhed og tryghed for alle. </a:t>
            </a:r>
          </a:p>
        </p:txBody>
      </p:sp>
      <p:sp>
        <p:nvSpPr>
          <p:cNvPr id="120" name="Google Shape;120;p19"/>
          <p:cNvSpPr txBox="1">
            <a:spLocks noGrp="1"/>
          </p:cNvSpPr>
          <p:nvPr>
            <p:ph type="body" idx="2"/>
          </p:nvPr>
        </p:nvSpPr>
        <p:spPr>
          <a:xfrm>
            <a:off x="4747200" y="1152475"/>
            <a:ext cx="4085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DK" dirty="0"/>
              <a:t>Hvis I ved at personer med handicap har det godt og sjovt med jeres tilbud, viser I også at I er interesseret og dedikeret til at yde tilbud til alle. </a:t>
            </a:r>
          </a:p>
        </p:txBody>
      </p:sp>
      <p:sp>
        <p:nvSpPr>
          <p:cNvPr id="121" name="Google Shape;121;p19"/>
          <p:cNvSpPr txBox="1">
            <a:spLocks noGrp="1"/>
          </p:cNvSpPr>
          <p:nvPr>
            <p:ph type="body" idx="2"/>
          </p:nvPr>
        </p:nvSpPr>
        <p:spPr>
          <a:xfrm>
            <a:off x="0" y="4804800"/>
            <a:ext cx="8285700" cy="3387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1200"/>
              </a:spcAft>
              <a:buNone/>
            </a:pPr>
            <a:r>
              <a:rPr lang="da-DK" sz="900" dirty="0"/>
              <a:t>Wikimedia Commons: ~</a:t>
            </a:r>
            <a:r>
              <a:rPr lang="da-DK" sz="900" dirty="0" err="1"/>
              <a:t>riley</a:t>
            </a:r>
            <a:r>
              <a:rPr lang="da-DK" sz="900" dirty="0"/>
              <a:t>; Jana </a:t>
            </a:r>
            <a:r>
              <a:rPr lang="da-DK" sz="900" dirty="0" err="1"/>
              <a:t>Henychová</a:t>
            </a:r>
            <a:r>
              <a:rPr lang="da-DK" sz="900" dirty="0"/>
              <a:t>; </a:t>
            </a:r>
            <a:r>
              <a:rPr lang="da-DK" sz="900" dirty="0" err="1"/>
              <a:t>Australian</a:t>
            </a:r>
            <a:r>
              <a:rPr lang="da-DK" sz="900" dirty="0"/>
              <a:t> </a:t>
            </a:r>
            <a:r>
              <a:rPr lang="da-DK" sz="900" dirty="0" err="1"/>
              <a:t>Paralympic</a:t>
            </a:r>
            <a:r>
              <a:rPr lang="da-DK" sz="900" dirty="0"/>
              <a:t> </a:t>
            </a:r>
            <a:r>
              <a:rPr lang="da-DK" sz="900" dirty="0" err="1"/>
              <a:t>Committee</a:t>
            </a:r>
            <a:r>
              <a:rPr lang="da-DK" sz="900" dirty="0"/>
              <a:t> </a:t>
            </a:r>
            <a:r>
              <a:rPr lang="da-DK" sz="900" u="sng" dirty="0">
                <a:solidFill>
                  <a:schemeClr val="hlink"/>
                </a:solidFill>
                <a:hlinkClick r:id="rId3"/>
              </a:rPr>
              <a:t>CC BY-SA 3.0 DEED</a:t>
            </a:r>
            <a:r>
              <a:rPr lang="da-DK" sz="900" dirty="0"/>
              <a:t>, Antony-22 </a:t>
            </a:r>
            <a:r>
              <a:rPr lang="da-DK" sz="900" u="sng" dirty="0">
                <a:solidFill>
                  <a:schemeClr val="hlink"/>
                </a:solidFill>
                <a:hlinkClick r:id="rId4"/>
              </a:rPr>
              <a:t>CC BY-SA 4.0 DEED</a:t>
            </a:r>
            <a:endParaRPr lang="da-DK" sz="900" dirty="0"/>
          </a:p>
        </p:txBody>
      </p:sp>
      <p:pic>
        <p:nvPicPr>
          <p:cNvPr id="122" name="Google Shape;122;p19"/>
          <p:cNvPicPr preferRelativeResize="0"/>
          <p:nvPr/>
        </p:nvPicPr>
        <p:blipFill rotWithShape="1">
          <a:blip r:embed="rId5">
            <a:alphaModFix/>
          </a:blip>
          <a:srcRect t="30545" r="28212"/>
          <a:stretch/>
        </p:blipFill>
        <p:spPr>
          <a:xfrm>
            <a:off x="311700" y="2297600"/>
            <a:ext cx="1943501" cy="2507200"/>
          </a:xfrm>
          <a:prstGeom prst="rect">
            <a:avLst/>
          </a:prstGeom>
          <a:noFill/>
          <a:ln>
            <a:noFill/>
          </a:ln>
        </p:spPr>
      </p:pic>
      <p:pic>
        <p:nvPicPr>
          <p:cNvPr id="123" name="Google Shape;123;p19"/>
          <p:cNvPicPr preferRelativeResize="0"/>
          <p:nvPr/>
        </p:nvPicPr>
        <p:blipFill>
          <a:blip r:embed="rId6">
            <a:alphaModFix/>
          </a:blip>
          <a:stretch>
            <a:fillRect/>
          </a:stretch>
        </p:blipFill>
        <p:spPr>
          <a:xfrm>
            <a:off x="4876505" y="2179638"/>
            <a:ext cx="3818082" cy="2507199"/>
          </a:xfrm>
          <a:prstGeom prst="rect">
            <a:avLst/>
          </a:prstGeom>
          <a:noFill/>
          <a:ln>
            <a:noFill/>
          </a:ln>
        </p:spPr>
      </p:pic>
      <p:pic>
        <p:nvPicPr>
          <p:cNvPr id="124" name="Google Shape;124;p19"/>
          <p:cNvPicPr preferRelativeResize="0"/>
          <p:nvPr/>
        </p:nvPicPr>
        <p:blipFill rotWithShape="1">
          <a:blip r:embed="rId7">
            <a:alphaModFix/>
          </a:blip>
          <a:srcRect l="20992"/>
          <a:stretch/>
        </p:blipFill>
        <p:spPr>
          <a:xfrm>
            <a:off x="2002403" y="2395864"/>
            <a:ext cx="2461149" cy="2076776"/>
          </a:xfrm>
          <a:prstGeom prst="rect">
            <a:avLst/>
          </a:prstGeom>
          <a:noFill/>
          <a:ln>
            <a:noFill/>
          </a:ln>
        </p:spPr>
      </p:pic>
      <p:pic>
        <p:nvPicPr>
          <p:cNvPr id="125" name="Google Shape;125;p19"/>
          <p:cNvPicPr preferRelativeResize="0"/>
          <p:nvPr/>
        </p:nvPicPr>
        <p:blipFill>
          <a:blip r:embed="rId8">
            <a:alphaModFix/>
          </a:blip>
          <a:stretch>
            <a:fillRect/>
          </a:stretch>
        </p:blipFill>
        <p:spPr>
          <a:xfrm>
            <a:off x="1589450" y="3466600"/>
            <a:ext cx="1025350" cy="12572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300" dirty="0" err="1"/>
              <a:t>Hvorfor</a:t>
            </a:r>
            <a:r>
              <a:rPr lang="en-GB" sz="2300" dirty="0"/>
              <a:t> </a:t>
            </a:r>
            <a:r>
              <a:rPr lang="en-GB" sz="2300" dirty="0" err="1"/>
              <a:t>skal</a:t>
            </a:r>
            <a:r>
              <a:rPr lang="en-GB" sz="2300" dirty="0"/>
              <a:t> vi </a:t>
            </a:r>
            <a:r>
              <a:rPr lang="en-GB" sz="2300" dirty="0" err="1"/>
              <a:t>nedbryde</a:t>
            </a:r>
            <a:r>
              <a:rPr lang="en-GB" sz="2300" dirty="0"/>
              <a:t> </a:t>
            </a:r>
            <a:r>
              <a:rPr lang="en-GB" sz="2300" dirty="0" err="1"/>
              <a:t>barrierer</a:t>
            </a:r>
            <a:r>
              <a:rPr lang="en-GB" sz="2300" dirty="0"/>
              <a:t>? – </a:t>
            </a:r>
            <a:r>
              <a:rPr lang="en-GB" sz="2300" dirty="0" err="1"/>
              <a:t>omkostninger</a:t>
            </a:r>
            <a:r>
              <a:rPr lang="en-GB" sz="2300" dirty="0"/>
              <a:t> og </a:t>
            </a:r>
            <a:r>
              <a:rPr lang="en-GB" sz="2300" dirty="0" err="1"/>
              <a:t>ansvar</a:t>
            </a:r>
            <a:endParaRPr sz="2300" dirty="0"/>
          </a:p>
        </p:txBody>
      </p:sp>
      <p:sp>
        <p:nvSpPr>
          <p:cNvPr id="131" name="Google Shape;131;p2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DK" dirty="0"/>
              <a:t>Det er blevet bevist at designe nye bygninger tilgængelige ikke er dyrere – et godt eksempel er Handicaporganisationers hus:</a:t>
            </a:r>
          </a:p>
        </p:txBody>
      </p:sp>
      <p:sp>
        <p:nvSpPr>
          <p:cNvPr id="132" name="Google Shape;132;p20"/>
          <p:cNvSpPr txBox="1">
            <a:spLocks noGrp="1"/>
          </p:cNvSpPr>
          <p:nvPr>
            <p:ph type="body" idx="2"/>
          </p:nvPr>
        </p:nvSpPr>
        <p:spPr>
          <a:xfrm>
            <a:off x="4747200" y="1152475"/>
            <a:ext cx="40851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da-DK" sz="1500" dirty="0"/>
              <a:t>Det er også I højere grad reguleret i samfundene</a:t>
            </a:r>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457200" lvl="0" indent="-310832" algn="l" rtl="0">
              <a:spcBef>
                <a:spcPts val="1200"/>
              </a:spcBef>
              <a:spcAft>
                <a:spcPts val="0"/>
              </a:spcAft>
              <a:buSzPct val="100000"/>
              <a:buChar char="●"/>
            </a:pPr>
            <a:r>
              <a:rPr lang="en-GB" b="1" u="sng" dirty="0">
                <a:solidFill>
                  <a:schemeClr val="hlink"/>
                </a:solidFill>
                <a:hlinkClick r:id="rId3"/>
              </a:rPr>
              <a:t>Americans with Disabilities Act</a:t>
            </a:r>
            <a:r>
              <a:rPr lang="en-GB" b="1" dirty="0"/>
              <a:t> 1990</a:t>
            </a:r>
            <a:endParaRPr b="1" dirty="0"/>
          </a:p>
          <a:p>
            <a:pPr marL="457200" lvl="0" indent="-310832" algn="l" rtl="0">
              <a:spcBef>
                <a:spcPts val="1000"/>
              </a:spcBef>
              <a:spcAft>
                <a:spcPts val="0"/>
              </a:spcAft>
              <a:buSzPct val="100000"/>
              <a:buChar char="●"/>
            </a:pPr>
            <a:r>
              <a:rPr lang="en-GB" b="1" dirty="0"/>
              <a:t>United Nations </a:t>
            </a:r>
            <a:r>
              <a:rPr lang="en-GB" b="1" u="sng" dirty="0">
                <a:solidFill>
                  <a:schemeClr val="hlink"/>
                </a:solidFill>
                <a:hlinkClick r:id="rId4"/>
              </a:rPr>
              <a:t>Convention on the Rights of Persons with Disabilities</a:t>
            </a:r>
            <a:r>
              <a:rPr lang="en-GB" b="1" dirty="0"/>
              <a:t> 2008</a:t>
            </a:r>
            <a:endParaRPr b="1" dirty="0"/>
          </a:p>
          <a:p>
            <a:pPr marL="457200" lvl="0" indent="-310832" algn="l" rtl="0">
              <a:spcBef>
                <a:spcPts val="1000"/>
              </a:spcBef>
              <a:spcAft>
                <a:spcPts val="0"/>
              </a:spcAft>
              <a:buSzPct val="100000"/>
              <a:buChar char="●"/>
            </a:pPr>
            <a:r>
              <a:rPr lang="en-GB" b="1" dirty="0"/>
              <a:t>European Accessibility Act: </a:t>
            </a:r>
            <a:r>
              <a:rPr lang="en-GB" b="1" u="sng" dirty="0">
                <a:solidFill>
                  <a:schemeClr val="hlink"/>
                </a:solidFill>
                <a:hlinkClick r:id="rId5"/>
              </a:rPr>
              <a:t>EU directive 2019/882</a:t>
            </a:r>
            <a:endParaRPr b="1" dirty="0"/>
          </a:p>
          <a:p>
            <a:pPr marL="457200" lvl="0" indent="-310832" algn="l" rtl="0">
              <a:spcBef>
                <a:spcPts val="1000"/>
              </a:spcBef>
              <a:spcAft>
                <a:spcPts val="0"/>
              </a:spcAft>
              <a:buSzPct val="100000"/>
              <a:buChar char="●"/>
            </a:pPr>
            <a:r>
              <a:rPr lang="en-GB" b="1" u="sng" dirty="0">
                <a:solidFill>
                  <a:schemeClr val="hlink"/>
                </a:solidFill>
                <a:hlinkClick r:id="rId6"/>
              </a:rPr>
              <a:t>ISO 21902:2021</a:t>
            </a:r>
            <a:r>
              <a:rPr lang="en-GB" b="1" dirty="0"/>
              <a:t> - Accessible Tourism for All</a:t>
            </a:r>
            <a:endParaRPr b="1" dirty="0"/>
          </a:p>
          <a:p>
            <a:pPr marL="457200" lvl="0" indent="-310832" algn="l" rtl="0">
              <a:spcBef>
                <a:spcPts val="1000"/>
              </a:spcBef>
              <a:spcAft>
                <a:spcPts val="1000"/>
              </a:spcAft>
              <a:buSzPct val="100000"/>
              <a:buChar char="●"/>
            </a:pPr>
            <a:r>
              <a:rPr lang="en-GB" b="1" dirty="0"/>
              <a:t>Og mange </a:t>
            </a:r>
            <a:r>
              <a:rPr lang="en-GB" b="1" dirty="0" err="1"/>
              <a:t>flere</a:t>
            </a:r>
            <a:r>
              <a:rPr lang="en-GB" b="1" dirty="0"/>
              <a:t> love og </a:t>
            </a:r>
            <a:r>
              <a:rPr lang="en-GB" b="1" dirty="0" err="1"/>
              <a:t>reguleringer</a:t>
            </a:r>
            <a:endParaRPr b="1" dirty="0"/>
          </a:p>
        </p:txBody>
      </p:sp>
      <p:pic>
        <p:nvPicPr>
          <p:cNvPr id="133" name="Google Shape;133;p20"/>
          <p:cNvPicPr preferRelativeResize="0"/>
          <p:nvPr/>
        </p:nvPicPr>
        <p:blipFill>
          <a:blip r:embed="rId7">
            <a:alphaModFix/>
          </a:blip>
          <a:stretch>
            <a:fillRect/>
          </a:stretch>
        </p:blipFill>
        <p:spPr>
          <a:xfrm>
            <a:off x="404662" y="2185083"/>
            <a:ext cx="3813976" cy="2288376"/>
          </a:xfrm>
          <a:prstGeom prst="rect">
            <a:avLst/>
          </a:prstGeom>
          <a:noFill/>
          <a:ln>
            <a:noFill/>
          </a:ln>
        </p:spPr>
      </p:pic>
      <p:sp>
        <p:nvSpPr>
          <p:cNvPr id="134" name="Google Shape;134;p20"/>
          <p:cNvSpPr txBox="1"/>
          <p:nvPr/>
        </p:nvSpPr>
        <p:spPr>
          <a:xfrm>
            <a:off x="0" y="4820400"/>
            <a:ext cx="3540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t>https://handicap.dk/about/the-worlds-most-accessible-house</a:t>
            </a:r>
            <a:endParaRPr sz="9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1"/>
          <p:cNvPicPr preferRelativeResize="0"/>
          <p:nvPr/>
        </p:nvPicPr>
        <p:blipFill>
          <a:blip r:embed="rId3">
            <a:alphaModFix/>
          </a:blip>
          <a:stretch>
            <a:fillRect/>
          </a:stretch>
        </p:blipFill>
        <p:spPr>
          <a:xfrm>
            <a:off x="3755050" y="1126562"/>
            <a:ext cx="2829204" cy="1779301"/>
          </a:xfrm>
          <a:prstGeom prst="rect">
            <a:avLst/>
          </a:prstGeom>
          <a:noFill/>
          <a:ln>
            <a:noFill/>
          </a:ln>
        </p:spPr>
      </p:pic>
      <p:sp>
        <p:nvSpPr>
          <p:cNvPr id="140" name="Google Shape;14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err="1"/>
              <a:t>Nogle</a:t>
            </a:r>
            <a:r>
              <a:rPr lang="en-GB" dirty="0"/>
              <a:t> </a:t>
            </a:r>
            <a:r>
              <a:rPr lang="en-GB" dirty="0" err="1"/>
              <a:t>løsninger</a:t>
            </a:r>
            <a:endParaRPr dirty="0"/>
          </a:p>
        </p:txBody>
      </p:sp>
      <p:pic>
        <p:nvPicPr>
          <p:cNvPr id="141" name="Google Shape;141;p21"/>
          <p:cNvPicPr preferRelativeResize="0"/>
          <p:nvPr/>
        </p:nvPicPr>
        <p:blipFill rotWithShape="1">
          <a:blip r:embed="rId4">
            <a:alphaModFix/>
          </a:blip>
          <a:srcRect l="22536" r="16930"/>
          <a:stretch/>
        </p:blipFill>
        <p:spPr>
          <a:xfrm>
            <a:off x="473450" y="1191650"/>
            <a:ext cx="1769451" cy="1649125"/>
          </a:xfrm>
          <a:prstGeom prst="rect">
            <a:avLst/>
          </a:prstGeom>
          <a:noFill/>
          <a:ln>
            <a:noFill/>
          </a:ln>
        </p:spPr>
      </p:pic>
      <p:pic>
        <p:nvPicPr>
          <p:cNvPr id="142" name="Google Shape;142;p21" title="IMG_0969.HEIC"/>
          <p:cNvPicPr preferRelativeResize="0"/>
          <p:nvPr/>
        </p:nvPicPr>
        <p:blipFill rotWithShape="1">
          <a:blip r:embed="rId5">
            <a:alphaModFix/>
          </a:blip>
          <a:srcRect t="14770" b="13979"/>
          <a:stretch/>
        </p:blipFill>
        <p:spPr>
          <a:xfrm rot="3094491">
            <a:off x="1844525" y="2254472"/>
            <a:ext cx="2238920" cy="2127055"/>
          </a:xfrm>
          <a:prstGeom prst="rect">
            <a:avLst/>
          </a:prstGeom>
          <a:noFill/>
          <a:ln>
            <a:noFill/>
          </a:ln>
        </p:spPr>
      </p:pic>
      <p:sp>
        <p:nvSpPr>
          <p:cNvPr id="143" name="Google Shape;143;p21"/>
          <p:cNvSpPr txBox="1">
            <a:spLocks noGrp="1"/>
          </p:cNvSpPr>
          <p:nvPr>
            <p:ph type="body" idx="1"/>
          </p:nvPr>
        </p:nvSpPr>
        <p:spPr>
          <a:xfrm>
            <a:off x="6020275" y="183300"/>
            <a:ext cx="2620500" cy="959700"/>
          </a:xfrm>
          <a:prstGeom prst="rect">
            <a:avLst/>
          </a:prstGeom>
        </p:spPr>
        <p:txBody>
          <a:bodyPr spcFirstLastPara="1" wrap="square" lIns="91425" tIns="91425" rIns="91425" bIns="91425" anchor="ctr" anchorCtr="0">
            <a:normAutofit fontScale="55000"/>
          </a:bodyPr>
          <a:lstStyle/>
          <a:p>
            <a:pPr marL="0" lvl="0" indent="0" algn="ctr" rtl="0">
              <a:spcBef>
                <a:spcPts val="0"/>
              </a:spcBef>
              <a:spcAft>
                <a:spcPts val="1200"/>
              </a:spcAft>
              <a:buNone/>
            </a:pPr>
            <a:r>
              <a:rPr lang="en-GB" sz="7000" b="1">
                <a:solidFill>
                  <a:srgbClr val="3366BB"/>
                </a:solidFill>
                <a:uFill>
                  <a:noFill/>
                </a:uFill>
                <a:hlinkClick r:id="rId6">
                  <a:extLst>
                    <a:ext uri="{A12FA001-AC4F-418D-AE19-62706E023703}">
                      <ahyp:hlinkClr xmlns:ahyp="http://schemas.microsoft.com/office/drawing/2018/hyperlinkcolor" val="tx"/>
                    </a:ext>
                  </a:extLst>
                </a:hlinkClick>
              </a:rPr>
              <a:t>W3C WAI</a:t>
            </a:r>
            <a:endParaRPr sz="7000" b="1">
              <a:solidFill>
                <a:srgbClr val="3366BB"/>
              </a:solidFill>
            </a:endParaRPr>
          </a:p>
        </p:txBody>
      </p:sp>
      <p:sp>
        <p:nvSpPr>
          <p:cNvPr id="144" name="Google Shape;144;p21"/>
          <p:cNvSpPr txBox="1"/>
          <p:nvPr/>
        </p:nvSpPr>
        <p:spPr>
          <a:xfrm>
            <a:off x="64575" y="4823025"/>
            <a:ext cx="5391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t>Papunet: Sclera, </a:t>
            </a:r>
            <a:r>
              <a:rPr lang="en-GB" sz="900">
                <a:solidFill>
                  <a:schemeClr val="dk1"/>
                </a:solidFill>
              </a:rPr>
              <a:t>Planet Takeout, Inclusion Europe, Sean Marshall, Carl Holderness </a:t>
            </a:r>
            <a:r>
              <a:rPr lang="en-GB" sz="900" u="sng">
                <a:solidFill>
                  <a:schemeClr val="hlink"/>
                </a:solidFill>
                <a:hlinkClick r:id="rId7"/>
              </a:rPr>
              <a:t>CC BY 4.0 DEED</a:t>
            </a:r>
            <a:endParaRPr sz="900"/>
          </a:p>
        </p:txBody>
      </p:sp>
      <p:pic>
        <p:nvPicPr>
          <p:cNvPr id="145" name="Google Shape;145;p21"/>
          <p:cNvPicPr preferRelativeResize="0"/>
          <p:nvPr/>
        </p:nvPicPr>
        <p:blipFill>
          <a:blip r:embed="rId8">
            <a:alphaModFix/>
          </a:blip>
          <a:stretch>
            <a:fillRect/>
          </a:stretch>
        </p:blipFill>
        <p:spPr>
          <a:xfrm>
            <a:off x="6672524" y="1133000"/>
            <a:ext cx="1779301" cy="1766423"/>
          </a:xfrm>
          <a:prstGeom prst="rect">
            <a:avLst/>
          </a:prstGeom>
          <a:noFill/>
          <a:ln>
            <a:noFill/>
          </a:ln>
        </p:spPr>
      </p:pic>
      <p:pic>
        <p:nvPicPr>
          <p:cNvPr id="146" name="Google Shape;146;p21"/>
          <p:cNvPicPr preferRelativeResize="0"/>
          <p:nvPr/>
        </p:nvPicPr>
        <p:blipFill rotWithShape="1">
          <a:blip r:embed="rId9">
            <a:alphaModFix/>
          </a:blip>
          <a:srcRect l="26151" t="43094" r="31620"/>
          <a:stretch/>
        </p:blipFill>
        <p:spPr>
          <a:xfrm>
            <a:off x="6020275" y="3034700"/>
            <a:ext cx="1769452" cy="1788330"/>
          </a:xfrm>
          <a:prstGeom prst="rect">
            <a:avLst/>
          </a:prstGeom>
          <a:noFill/>
          <a:ln>
            <a:noFill/>
          </a:ln>
        </p:spPr>
      </p:pic>
      <p:pic>
        <p:nvPicPr>
          <p:cNvPr id="147" name="Google Shape;147;p21"/>
          <p:cNvPicPr preferRelativeResize="0"/>
          <p:nvPr/>
        </p:nvPicPr>
        <p:blipFill>
          <a:blip r:embed="rId10">
            <a:alphaModFix/>
          </a:blip>
          <a:stretch>
            <a:fillRect/>
          </a:stretch>
        </p:blipFill>
        <p:spPr>
          <a:xfrm>
            <a:off x="4124074" y="3014713"/>
            <a:ext cx="1779301" cy="1779301"/>
          </a:xfrm>
          <a:prstGeom prst="rect">
            <a:avLst/>
          </a:prstGeom>
          <a:noFill/>
          <a:ln>
            <a:noFill/>
          </a:ln>
        </p:spPr>
      </p:pic>
      <p:pic>
        <p:nvPicPr>
          <p:cNvPr id="148" name="Google Shape;148;p21"/>
          <p:cNvPicPr preferRelativeResize="0"/>
          <p:nvPr/>
        </p:nvPicPr>
        <p:blipFill>
          <a:blip r:embed="rId11">
            <a:alphaModFix/>
          </a:blip>
          <a:stretch>
            <a:fillRect/>
          </a:stretch>
        </p:blipFill>
        <p:spPr>
          <a:xfrm>
            <a:off x="-124675" y="2905875"/>
            <a:ext cx="2367577" cy="274367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1773</Words>
  <Application>Microsoft Office PowerPoint</Application>
  <PresentationFormat>Skærmshow (16:9)</PresentationFormat>
  <Paragraphs>127</Paragraphs>
  <Slides>12</Slides>
  <Notes>12</Notes>
  <HiddenSlides>0</HiddenSlides>
  <MMClips>0</MMClips>
  <ScaleCrop>false</ScaleCrop>
  <HeadingPairs>
    <vt:vector size="6" baseType="variant">
      <vt:variant>
        <vt:lpstr>Benyttede skrifttyper</vt:lpstr>
      </vt:variant>
      <vt:variant>
        <vt:i4>1</vt:i4>
      </vt:variant>
      <vt:variant>
        <vt:lpstr>Tema</vt:lpstr>
      </vt:variant>
      <vt:variant>
        <vt:i4>1</vt:i4>
      </vt:variant>
      <vt:variant>
        <vt:lpstr>Slidetitler</vt:lpstr>
      </vt:variant>
      <vt:variant>
        <vt:i4>12</vt:i4>
      </vt:variant>
    </vt:vector>
  </HeadingPairs>
  <TitlesOfParts>
    <vt:vector size="14" baseType="lpstr">
      <vt:lpstr>Arial</vt:lpstr>
      <vt:lpstr>Simple Light</vt:lpstr>
      <vt:lpstr>Universelt Design i turisme</vt:lpstr>
      <vt:lpstr>Kort om mig</vt:lpstr>
      <vt:lpstr>Universelt Design i turisme</vt:lpstr>
      <vt:lpstr>Opsummering: ting man skal betragte inden man designer tilbud</vt:lpstr>
      <vt:lpstr>Hvorfor skal vi nedbryde barrierer?  - uudnyttet kundekreds</vt:lpstr>
      <vt:lpstr>Hvorfor skal vi nedbryde barrierer? – bedre tilbud til alle</vt:lpstr>
      <vt:lpstr>Hvorfor skal vi nedbryde barrierer? – forbedret sikkerhed og omdømme</vt:lpstr>
      <vt:lpstr>Hvorfor skal vi nedbryde barrierer? – omkostninger og ansvar</vt:lpstr>
      <vt:lpstr>Nogle løsninger</vt:lpstr>
      <vt:lpstr>Nogle løsninger</vt:lpstr>
      <vt:lpstr>Hvordan?</vt:lpstr>
      <vt:lpstr>Mange tak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Universelt Design i turisme</dc:title>
  <cp:lastModifiedBy>Emma Christensen</cp:lastModifiedBy>
  <cp:revision>3</cp:revision>
  <dcterms:modified xsi:type="dcterms:W3CDTF">2024-05-31T17:08:37Z</dcterms:modified>
</cp:coreProperties>
</file>