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9" r:id="rId2"/>
    <p:sldId id="318" r:id="rId3"/>
    <p:sldId id="298" r:id="rId4"/>
    <p:sldId id="310" r:id="rId5"/>
    <p:sldId id="308" r:id="rId6"/>
    <p:sldId id="311" r:id="rId7"/>
    <p:sldId id="312" r:id="rId8"/>
    <p:sldId id="319" r:id="rId9"/>
    <p:sldId id="305" r:id="rId10"/>
    <p:sldId id="313" r:id="rId11"/>
    <p:sldId id="314" r:id="rId12"/>
    <p:sldId id="303" r:id="rId13"/>
    <p:sldId id="316" r:id="rId14"/>
    <p:sldId id="299" r:id="rId15"/>
    <p:sldId id="295" r:id="rId16"/>
    <p:sldId id="296" r:id="rId17"/>
    <p:sldId id="293" r:id="rId18"/>
    <p:sldId id="301" r:id="rId19"/>
    <p:sldId id="317" r:id="rId20"/>
    <p:sldId id="297" r:id="rId21"/>
  </p:sldIdLst>
  <p:sldSz cx="12192000" cy="6858000"/>
  <p:notesSz cx="6797675" cy="9926638"/>
  <p:defaultTextStyle>
    <a:defPPr>
      <a:defRPr lang="kl-G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608"/>
    <a:srgbClr val="2287C6"/>
    <a:srgbClr val="06A8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6064" autoAdjust="0"/>
  </p:normalViewPr>
  <p:slideViewPr>
    <p:cSldViewPr snapToGrid="0">
      <p:cViewPr varScale="1">
        <p:scale>
          <a:sx n="117" d="100"/>
          <a:sy n="117" d="100"/>
        </p:scale>
        <p:origin x="619"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81B5D1-78B9-4E2D-AB97-1FC6CDC5C827}"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883A845D-E038-4910-B5F6-CA8D460D0431}">
      <dgm:prSet/>
      <dgm:spPr/>
      <dgm:t>
        <a:bodyPr/>
        <a:lstStyle/>
        <a:p>
          <a:r>
            <a:rPr lang="kl-GL" dirty="0">
              <a:solidFill>
                <a:srgbClr val="002060"/>
              </a:solidFill>
              <a:effectLst/>
              <a:latin typeface="Roboto" panose="02000000000000000000" pitchFamily="2" charset="0"/>
              <a:ea typeface="Roboto" panose="02000000000000000000" pitchFamily="2" charset="0"/>
              <a:cs typeface="Roboto" panose="02000000000000000000" pitchFamily="2" charset="0"/>
            </a:rPr>
            <a:t>Der blev drøftet, at der er for få hjemmehjælpere i hele landet, og at dette problem er stigende og kræver en styrket indsats.</a:t>
          </a:r>
        </a:p>
      </dgm:t>
    </dgm:pt>
    <dgm:pt modelId="{1B2F24CB-1E75-4E28-89B2-0A1D5954D1BF}" type="parTrans" cxnId="{C73EAB51-644F-4D76-913A-51B77151F2AA}">
      <dgm:prSet/>
      <dgm:spPr/>
      <dgm:t>
        <a:bodyPr/>
        <a:lstStyle/>
        <a:p>
          <a:endParaRPr lang="kl-GL"/>
        </a:p>
      </dgm:t>
    </dgm:pt>
    <dgm:pt modelId="{837965FC-9D02-4DD8-9F40-994A53760B10}" type="sibTrans" cxnId="{C73EAB51-644F-4D76-913A-51B77151F2AA}">
      <dgm:prSet/>
      <dgm:spPr/>
      <dgm:t>
        <a:bodyPr/>
        <a:lstStyle/>
        <a:p>
          <a:endParaRPr lang="kl-GL"/>
        </a:p>
      </dgm:t>
    </dgm:pt>
    <dgm:pt modelId="{7E57BE9B-28D4-457E-A206-26302A05F62C}">
      <dgm:prSet/>
      <dgm:spPr/>
      <dgm:t>
        <a:bodyPr/>
        <a:lstStyle/>
        <a:p>
          <a:r>
            <a:rPr lang="da-DK" dirty="0">
              <a:solidFill>
                <a:srgbClr val="002060"/>
              </a:solidFill>
              <a:latin typeface="Roboto" panose="02000000000000000000" pitchFamily="2" charset="0"/>
              <a:ea typeface="Roboto" panose="02000000000000000000" pitchFamily="2" charset="0"/>
              <a:cs typeface="Roboto" panose="02000000000000000000" pitchFamily="2" charset="0"/>
            </a:rPr>
            <a:t>De betydelige forskelle i ældres vilkår på tværs af landet kræver handling</a:t>
          </a:r>
          <a:r>
            <a:rPr lang="da-DK"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kl-GL"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660B1FDF-04CC-4B3F-8461-85F1B0C91DE4}" type="parTrans" cxnId="{37803D0B-DED2-4377-ADEF-0C4913FBAAB4}">
      <dgm:prSet/>
      <dgm:spPr/>
      <dgm:t>
        <a:bodyPr/>
        <a:lstStyle/>
        <a:p>
          <a:endParaRPr lang="kl-GL"/>
        </a:p>
      </dgm:t>
    </dgm:pt>
    <dgm:pt modelId="{1A81D421-B2A3-48B6-B288-1691FCC728B1}" type="sibTrans" cxnId="{37803D0B-DED2-4377-ADEF-0C4913FBAAB4}">
      <dgm:prSet/>
      <dgm:spPr/>
      <dgm:t>
        <a:bodyPr/>
        <a:lstStyle/>
        <a:p>
          <a:endParaRPr lang="kl-GL"/>
        </a:p>
      </dgm:t>
    </dgm:pt>
    <dgm:pt modelId="{349177F8-B622-480E-9724-3A5854D0F402}">
      <dgm:prSet/>
      <dgm:spPr/>
      <dgm:t>
        <a:bodyPr/>
        <a:lstStyle/>
        <a:p>
          <a:r>
            <a:rPr lang="da-DK" dirty="0">
              <a:solidFill>
                <a:srgbClr val="002060"/>
              </a:solidFill>
              <a:latin typeface="Roboto" panose="02000000000000000000" pitchFamily="2" charset="0"/>
              <a:ea typeface="Roboto" panose="02000000000000000000" pitchFamily="2" charset="0"/>
              <a:cs typeface="Roboto" panose="02000000000000000000" pitchFamily="2" charset="0"/>
            </a:rPr>
            <a:t>Myndighedernes bestemmelser vedrørende ældre, herunder de juridiske rammer, som er kommunens ansvar og som skal beskytte de ældre, er for besværlige og ufærdige, hvilket gør det svært for de ældre at få den nødvendige hjælp.</a:t>
          </a:r>
          <a:endParaRPr lang="kl-GL" dirty="0">
            <a:solidFill>
              <a:srgbClr val="002060"/>
            </a:solidFill>
            <a:latin typeface="Roboto" panose="02000000000000000000" pitchFamily="2" charset="0"/>
            <a:ea typeface="Roboto" panose="02000000000000000000" pitchFamily="2" charset="0"/>
            <a:cs typeface="Roboto" panose="02000000000000000000" pitchFamily="2" charset="0"/>
          </a:endParaRPr>
        </a:p>
      </dgm:t>
    </dgm:pt>
    <dgm:pt modelId="{977060E7-0B4D-4A94-83D3-40A00C54C44A}" type="parTrans" cxnId="{8F9EBE91-4A94-44EF-8353-46E5F3324BB4}">
      <dgm:prSet/>
      <dgm:spPr/>
      <dgm:t>
        <a:bodyPr/>
        <a:lstStyle/>
        <a:p>
          <a:endParaRPr lang="kl-GL"/>
        </a:p>
      </dgm:t>
    </dgm:pt>
    <dgm:pt modelId="{AA4F6806-7F38-44A8-A944-1F19D3F9C918}" type="sibTrans" cxnId="{8F9EBE91-4A94-44EF-8353-46E5F3324BB4}">
      <dgm:prSet/>
      <dgm:spPr/>
      <dgm:t>
        <a:bodyPr/>
        <a:lstStyle/>
        <a:p>
          <a:endParaRPr lang="kl-GL"/>
        </a:p>
      </dgm:t>
    </dgm:pt>
    <dgm:pt modelId="{F8AE4308-400F-43D7-BD3A-3C40EB41C7C9}" type="pres">
      <dgm:prSet presAssocID="{3181B5D1-78B9-4E2D-AB97-1FC6CDC5C827}" presName="linear" presStyleCnt="0">
        <dgm:presLayoutVars>
          <dgm:animLvl val="lvl"/>
          <dgm:resizeHandles val="exact"/>
        </dgm:presLayoutVars>
      </dgm:prSet>
      <dgm:spPr/>
    </dgm:pt>
    <dgm:pt modelId="{EF218C8C-8232-45CB-B765-6A72D01A2BAA}" type="pres">
      <dgm:prSet presAssocID="{883A845D-E038-4910-B5F6-CA8D460D0431}" presName="parentText" presStyleLbl="node1" presStyleIdx="0" presStyleCnt="3">
        <dgm:presLayoutVars>
          <dgm:chMax val="0"/>
          <dgm:bulletEnabled val="1"/>
        </dgm:presLayoutVars>
      </dgm:prSet>
      <dgm:spPr/>
    </dgm:pt>
    <dgm:pt modelId="{E82A038A-52CB-45B9-A9DD-FB81852F5B96}" type="pres">
      <dgm:prSet presAssocID="{837965FC-9D02-4DD8-9F40-994A53760B10}" presName="spacer" presStyleCnt="0"/>
      <dgm:spPr/>
    </dgm:pt>
    <dgm:pt modelId="{29CDD3A7-9447-4E2B-9AAF-D6A7107826BC}" type="pres">
      <dgm:prSet presAssocID="{7E57BE9B-28D4-457E-A206-26302A05F62C}" presName="parentText" presStyleLbl="node1" presStyleIdx="1" presStyleCnt="3">
        <dgm:presLayoutVars>
          <dgm:chMax val="0"/>
          <dgm:bulletEnabled val="1"/>
        </dgm:presLayoutVars>
      </dgm:prSet>
      <dgm:spPr/>
    </dgm:pt>
    <dgm:pt modelId="{939FA674-4039-4D7E-929C-7B4C10DB2A5C}" type="pres">
      <dgm:prSet presAssocID="{1A81D421-B2A3-48B6-B288-1691FCC728B1}" presName="spacer" presStyleCnt="0"/>
      <dgm:spPr/>
    </dgm:pt>
    <dgm:pt modelId="{E5C3B806-22C6-4959-AF45-8CDDF04014CB}" type="pres">
      <dgm:prSet presAssocID="{349177F8-B622-480E-9724-3A5854D0F402}" presName="parentText" presStyleLbl="node1" presStyleIdx="2" presStyleCnt="3">
        <dgm:presLayoutVars>
          <dgm:chMax val="0"/>
          <dgm:bulletEnabled val="1"/>
        </dgm:presLayoutVars>
      </dgm:prSet>
      <dgm:spPr/>
    </dgm:pt>
  </dgm:ptLst>
  <dgm:cxnLst>
    <dgm:cxn modelId="{37803D0B-DED2-4377-ADEF-0C4913FBAAB4}" srcId="{3181B5D1-78B9-4E2D-AB97-1FC6CDC5C827}" destId="{7E57BE9B-28D4-457E-A206-26302A05F62C}" srcOrd="1" destOrd="0" parTransId="{660B1FDF-04CC-4B3F-8461-85F1B0C91DE4}" sibTransId="{1A81D421-B2A3-48B6-B288-1691FCC728B1}"/>
    <dgm:cxn modelId="{C73EAB51-644F-4D76-913A-51B77151F2AA}" srcId="{3181B5D1-78B9-4E2D-AB97-1FC6CDC5C827}" destId="{883A845D-E038-4910-B5F6-CA8D460D0431}" srcOrd="0" destOrd="0" parTransId="{1B2F24CB-1E75-4E28-89B2-0A1D5954D1BF}" sibTransId="{837965FC-9D02-4DD8-9F40-994A53760B10}"/>
    <dgm:cxn modelId="{00EE7E76-D38D-4D0F-8219-230037B5DB0B}" type="presOf" srcId="{883A845D-E038-4910-B5F6-CA8D460D0431}" destId="{EF218C8C-8232-45CB-B765-6A72D01A2BAA}" srcOrd="0" destOrd="0" presId="urn:microsoft.com/office/officeart/2005/8/layout/vList2"/>
    <dgm:cxn modelId="{6A5E0A84-BE34-42F0-96FC-CC31383E5C7E}" type="presOf" srcId="{349177F8-B622-480E-9724-3A5854D0F402}" destId="{E5C3B806-22C6-4959-AF45-8CDDF04014CB}" srcOrd="0" destOrd="0" presId="urn:microsoft.com/office/officeart/2005/8/layout/vList2"/>
    <dgm:cxn modelId="{8F9EBE91-4A94-44EF-8353-46E5F3324BB4}" srcId="{3181B5D1-78B9-4E2D-AB97-1FC6CDC5C827}" destId="{349177F8-B622-480E-9724-3A5854D0F402}" srcOrd="2" destOrd="0" parTransId="{977060E7-0B4D-4A94-83D3-40A00C54C44A}" sibTransId="{AA4F6806-7F38-44A8-A944-1F19D3F9C918}"/>
    <dgm:cxn modelId="{467519EA-01AC-4888-90B8-AE6E65CC0511}" type="presOf" srcId="{7E57BE9B-28D4-457E-A206-26302A05F62C}" destId="{29CDD3A7-9447-4E2B-9AAF-D6A7107826BC}" srcOrd="0" destOrd="0" presId="urn:microsoft.com/office/officeart/2005/8/layout/vList2"/>
    <dgm:cxn modelId="{231834FE-8CDB-408C-9ADC-DA9CDC80B600}" type="presOf" srcId="{3181B5D1-78B9-4E2D-AB97-1FC6CDC5C827}" destId="{F8AE4308-400F-43D7-BD3A-3C40EB41C7C9}" srcOrd="0" destOrd="0" presId="urn:microsoft.com/office/officeart/2005/8/layout/vList2"/>
    <dgm:cxn modelId="{EDC7D802-FDD3-46C3-9FA3-365C7B705713}" type="presParOf" srcId="{F8AE4308-400F-43D7-BD3A-3C40EB41C7C9}" destId="{EF218C8C-8232-45CB-B765-6A72D01A2BAA}" srcOrd="0" destOrd="0" presId="urn:microsoft.com/office/officeart/2005/8/layout/vList2"/>
    <dgm:cxn modelId="{EF038A46-BD37-44CA-BAB6-122771A88728}" type="presParOf" srcId="{F8AE4308-400F-43D7-BD3A-3C40EB41C7C9}" destId="{E82A038A-52CB-45B9-A9DD-FB81852F5B96}" srcOrd="1" destOrd="0" presId="urn:microsoft.com/office/officeart/2005/8/layout/vList2"/>
    <dgm:cxn modelId="{14844396-2B6B-4146-BF27-205CB2C5FF2D}" type="presParOf" srcId="{F8AE4308-400F-43D7-BD3A-3C40EB41C7C9}" destId="{29CDD3A7-9447-4E2B-9AAF-D6A7107826BC}" srcOrd="2" destOrd="0" presId="urn:microsoft.com/office/officeart/2005/8/layout/vList2"/>
    <dgm:cxn modelId="{29877923-EBB1-4A73-8B09-CE795ED5E940}" type="presParOf" srcId="{F8AE4308-400F-43D7-BD3A-3C40EB41C7C9}" destId="{939FA674-4039-4D7E-929C-7B4C10DB2A5C}" srcOrd="3" destOrd="0" presId="urn:microsoft.com/office/officeart/2005/8/layout/vList2"/>
    <dgm:cxn modelId="{7CA504E6-B253-44C0-AABD-4B9AF4A8D6C7}" type="presParOf" srcId="{F8AE4308-400F-43D7-BD3A-3C40EB41C7C9}" destId="{E5C3B806-22C6-4959-AF45-8CDDF04014C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81B5D1-78B9-4E2D-AB97-1FC6CDC5C827}"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4FCD7EB6-91DC-4148-A582-82E16D214AE9}">
      <dgm:prSet/>
      <dgm:spPr/>
      <dgm:t>
        <a:bodyPr/>
        <a:lstStyle/>
        <a:p>
          <a:r>
            <a:rPr lang="kl-GL" dirty="0">
              <a:solidFill>
                <a:srgbClr val="002060"/>
              </a:solidFill>
              <a:latin typeface="Roboto" panose="02000000000000000000" pitchFamily="2" charset="0"/>
              <a:ea typeface="Roboto" panose="02000000000000000000" pitchFamily="2" charset="0"/>
              <a:cs typeface="Roboto" panose="02000000000000000000" pitchFamily="2" charset="0"/>
            </a:rPr>
            <a:t>Naalakkersuisut’s Ældre strategi.</a:t>
          </a:r>
        </a:p>
        <a:p>
          <a:r>
            <a:rPr lang="kl-GL" dirty="0">
              <a:solidFill>
                <a:srgbClr val="002060"/>
              </a:solidFill>
              <a:latin typeface="Roboto" panose="02000000000000000000" pitchFamily="2" charset="0"/>
              <a:ea typeface="Roboto" panose="02000000000000000000" pitchFamily="2" charset="0"/>
              <a:cs typeface="Roboto" panose="02000000000000000000" pitchFamily="2" charset="0"/>
            </a:rPr>
            <a:t>  Ældrestøtteloven. </a:t>
          </a:r>
        </a:p>
        <a:p>
          <a:r>
            <a:rPr lang="kl-GL" dirty="0">
              <a:solidFill>
                <a:srgbClr val="002060"/>
              </a:solidFill>
              <a:latin typeface="Roboto" panose="02000000000000000000" pitchFamily="2" charset="0"/>
              <a:ea typeface="Roboto" panose="02000000000000000000" pitchFamily="2" charset="0"/>
              <a:cs typeface="Roboto" panose="02000000000000000000" pitchFamily="2" charset="0"/>
            </a:rPr>
            <a:t>Tidligindsats, rehabilitering.</a:t>
          </a:r>
        </a:p>
        <a:p>
          <a:r>
            <a:rPr lang="kl-GL" dirty="0">
              <a:solidFill>
                <a:srgbClr val="002060"/>
              </a:solidFill>
              <a:latin typeface="Roboto" panose="02000000000000000000" pitchFamily="2" charset="0"/>
              <a:ea typeface="Roboto" panose="02000000000000000000" pitchFamily="2" charset="0"/>
              <a:cs typeface="Roboto" panose="02000000000000000000" pitchFamily="2" charset="0"/>
            </a:rPr>
            <a:t>Tilpassende behov.</a:t>
          </a:r>
        </a:p>
      </dgm:t>
    </dgm:pt>
    <dgm:pt modelId="{A537755A-3DC5-4BE8-94E6-A200E3BB5C34}" type="parTrans" cxnId="{91BEEDE7-9E30-44DB-B3B9-16C048E3B1CA}">
      <dgm:prSet/>
      <dgm:spPr/>
      <dgm:t>
        <a:bodyPr/>
        <a:lstStyle/>
        <a:p>
          <a:endParaRPr lang="kl-GL"/>
        </a:p>
      </dgm:t>
    </dgm:pt>
    <dgm:pt modelId="{E7ECDEF3-BA9B-468F-901D-BCA126FFF576}" type="sibTrans" cxnId="{91BEEDE7-9E30-44DB-B3B9-16C048E3B1CA}">
      <dgm:prSet/>
      <dgm:spPr/>
      <dgm:t>
        <a:bodyPr/>
        <a:lstStyle/>
        <a:p>
          <a:endParaRPr lang="kl-GL"/>
        </a:p>
      </dgm:t>
    </dgm:pt>
    <dgm:pt modelId="{9FC22497-9F7C-4E8B-A235-403BF7B35BA5}">
      <dgm:prSet/>
      <dgm:spPr/>
      <dgm:t>
        <a:bodyPr/>
        <a:lstStyle/>
        <a:p>
          <a:r>
            <a:rPr lang="da-DK" strike="sngStrike" dirty="0">
              <a:solidFill>
                <a:srgbClr val="002060"/>
              </a:solidFill>
              <a:latin typeface="Roboto" panose="02000000000000000000" pitchFamily="2" charset="0"/>
              <a:ea typeface="Roboto" panose="02000000000000000000" pitchFamily="2" charset="0"/>
              <a:cs typeface="Roboto" panose="02000000000000000000" pitchFamily="2" charset="0"/>
            </a:rPr>
            <a:t> </a:t>
          </a:r>
        </a:p>
        <a:p>
          <a:r>
            <a:rPr lang="da-DK" strike="noStrike" dirty="0">
              <a:solidFill>
                <a:srgbClr val="002060"/>
              </a:solidFill>
              <a:latin typeface="Roboto" panose="02000000000000000000" pitchFamily="2" charset="0"/>
              <a:ea typeface="Roboto" panose="02000000000000000000" pitchFamily="2" charset="0"/>
              <a:cs typeface="Roboto" panose="02000000000000000000" pitchFamily="2" charset="0"/>
            </a:rPr>
            <a:t>Hvor gamle skal man være, at have ret til under alle omstændigheder at kunne modtage besøg</a:t>
          </a:r>
        </a:p>
        <a:p>
          <a:r>
            <a:rPr lang="da-DK" dirty="0">
              <a:solidFill>
                <a:srgbClr val="002060"/>
              </a:solidFill>
              <a:latin typeface="Roboto" panose="02000000000000000000" pitchFamily="2" charset="0"/>
              <a:ea typeface="Roboto" panose="02000000000000000000" pitchFamily="2" charset="0"/>
              <a:cs typeface="Roboto" panose="02000000000000000000" pitchFamily="2" charset="0"/>
            </a:rPr>
            <a:t>Hvem s</a:t>
          </a:r>
          <a:r>
            <a:rPr lang="da-DK" strike="noStrike" dirty="0">
              <a:solidFill>
                <a:srgbClr val="002060"/>
              </a:solidFill>
              <a:latin typeface="Roboto" panose="02000000000000000000" pitchFamily="2" charset="0"/>
              <a:ea typeface="Roboto" panose="02000000000000000000" pitchFamily="2" charset="0"/>
              <a:cs typeface="Roboto" panose="02000000000000000000" pitchFamily="2" charset="0"/>
            </a:rPr>
            <a:t>kal have ansvaret?</a:t>
          </a:r>
          <a:endParaRPr lang="kl-GL" strike="sngStrike" dirty="0">
            <a:solidFill>
              <a:srgbClr val="002060"/>
            </a:solidFill>
            <a:latin typeface="Roboto" panose="02000000000000000000" pitchFamily="2" charset="0"/>
            <a:ea typeface="Roboto" panose="02000000000000000000" pitchFamily="2" charset="0"/>
            <a:cs typeface="Roboto" panose="02000000000000000000" pitchFamily="2" charset="0"/>
          </a:endParaRPr>
        </a:p>
      </dgm:t>
    </dgm:pt>
    <dgm:pt modelId="{2D084AF5-2A94-447B-9D2E-ADE93A52499C}" type="parTrans" cxnId="{ACAC8F71-E3C5-4215-8D90-8C4ED8A2707A}">
      <dgm:prSet/>
      <dgm:spPr/>
      <dgm:t>
        <a:bodyPr/>
        <a:lstStyle/>
        <a:p>
          <a:endParaRPr lang="kl-GL"/>
        </a:p>
      </dgm:t>
    </dgm:pt>
    <dgm:pt modelId="{87485372-F5F3-4A0F-BC5E-A0AA7C46E3C1}" type="sibTrans" cxnId="{ACAC8F71-E3C5-4215-8D90-8C4ED8A2707A}">
      <dgm:prSet/>
      <dgm:spPr/>
      <dgm:t>
        <a:bodyPr/>
        <a:lstStyle/>
        <a:p>
          <a:endParaRPr lang="kl-GL"/>
        </a:p>
      </dgm:t>
    </dgm:pt>
    <dgm:pt modelId="{8CA5013A-7D93-47AE-B80E-2552FE1C8B2B}">
      <dgm:prSet/>
      <dgm:spPr/>
      <dgm:t>
        <a:bodyPr/>
        <a:lstStyle/>
        <a:p>
          <a:r>
            <a:rPr lang="kl-GL" strike="sngStrike" dirty="0">
              <a:solidFill>
                <a:srgbClr val="002060"/>
              </a:solidFill>
              <a:latin typeface="Roboto" panose="02000000000000000000" pitchFamily="2" charset="0"/>
              <a:ea typeface="Roboto" panose="02000000000000000000" pitchFamily="2" charset="0"/>
              <a:cs typeface="Roboto" panose="02000000000000000000" pitchFamily="2" charset="0"/>
            </a:rPr>
            <a:t> </a:t>
          </a:r>
          <a:endParaRPr lang="kl-GL" dirty="0">
            <a:solidFill>
              <a:srgbClr val="002060"/>
            </a:solidFill>
            <a:latin typeface="Roboto" panose="02000000000000000000" pitchFamily="2" charset="0"/>
            <a:ea typeface="Roboto" panose="02000000000000000000" pitchFamily="2" charset="0"/>
            <a:cs typeface="Roboto" panose="02000000000000000000" pitchFamily="2" charset="0"/>
          </a:endParaRPr>
        </a:p>
        <a:p>
          <a:r>
            <a:rPr lang="kl-GL" dirty="0">
              <a:solidFill>
                <a:srgbClr val="002060"/>
              </a:solidFill>
              <a:latin typeface="Roboto" panose="02000000000000000000" pitchFamily="2" charset="0"/>
              <a:ea typeface="Roboto" panose="02000000000000000000" pitchFamily="2" charset="0"/>
              <a:cs typeface="Roboto" panose="02000000000000000000" pitchFamily="2" charset="0"/>
            </a:rPr>
            <a:t>Hvordan skal vi at sikre er arbejdstyrken er tilstede?</a:t>
          </a:r>
        </a:p>
      </dgm:t>
    </dgm:pt>
    <dgm:pt modelId="{612DDB9F-F271-41B3-AE1E-8887393221D9}" type="parTrans" cxnId="{2E32D37E-4ED1-4F11-9C81-A844004923F7}">
      <dgm:prSet/>
      <dgm:spPr/>
      <dgm:t>
        <a:bodyPr/>
        <a:lstStyle/>
        <a:p>
          <a:endParaRPr lang="kl-GL"/>
        </a:p>
      </dgm:t>
    </dgm:pt>
    <dgm:pt modelId="{91DA8E7B-FBE0-423E-A744-EA1870F6D4A6}" type="sibTrans" cxnId="{2E32D37E-4ED1-4F11-9C81-A844004923F7}">
      <dgm:prSet/>
      <dgm:spPr/>
      <dgm:t>
        <a:bodyPr/>
        <a:lstStyle/>
        <a:p>
          <a:endParaRPr lang="kl-GL"/>
        </a:p>
      </dgm:t>
    </dgm:pt>
    <dgm:pt modelId="{4274CCB3-9DF5-4487-909D-061382CC3E64}" type="pres">
      <dgm:prSet presAssocID="{3181B5D1-78B9-4E2D-AB97-1FC6CDC5C827}" presName="diagram" presStyleCnt="0">
        <dgm:presLayoutVars>
          <dgm:dir/>
          <dgm:resizeHandles val="exact"/>
        </dgm:presLayoutVars>
      </dgm:prSet>
      <dgm:spPr/>
    </dgm:pt>
    <dgm:pt modelId="{C2FA0B60-3032-4476-B9E8-D9E743680C35}" type="pres">
      <dgm:prSet presAssocID="{4FCD7EB6-91DC-4148-A582-82E16D214AE9}" presName="node" presStyleLbl="node1" presStyleIdx="0" presStyleCnt="3">
        <dgm:presLayoutVars>
          <dgm:bulletEnabled val="1"/>
        </dgm:presLayoutVars>
      </dgm:prSet>
      <dgm:spPr/>
    </dgm:pt>
    <dgm:pt modelId="{6598F19D-DA0D-4581-AB8D-47E1CF98C7F3}" type="pres">
      <dgm:prSet presAssocID="{E7ECDEF3-BA9B-468F-901D-BCA126FFF576}" presName="sibTrans" presStyleCnt="0"/>
      <dgm:spPr/>
    </dgm:pt>
    <dgm:pt modelId="{F98EAF94-16AD-4324-9A03-F94CC0A211FF}" type="pres">
      <dgm:prSet presAssocID="{9FC22497-9F7C-4E8B-A235-403BF7B35BA5}" presName="node" presStyleLbl="node1" presStyleIdx="1" presStyleCnt="3">
        <dgm:presLayoutVars>
          <dgm:bulletEnabled val="1"/>
        </dgm:presLayoutVars>
      </dgm:prSet>
      <dgm:spPr/>
    </dgm:pt>
    <dgm:pt modelId="{1627073C-8D4A-4525-B656-884FAF338CC7}" type="pres">
      <dgm:prSet presAssocID="{87485372-F5F3-4A0F-BC5E-A0AA7C46E3C1}" presName="sibTrans" presStyleCnt="0"/>
      <dgm:spPr/>
    </dgm:pt>
    <dgm:pt modelId="{1ECFD0B5-5520-4A4E-BCE6-DA856BBCBDA9}" type="pres">
      <dgm:prSet presAssocID="{8CA5013A-7D93-47AE-B80E-2552FE1C8B2B}" presName="node" presStyleLbl="node1" presStyleIdx="2" presStyleCnt="3">
        <dgm:presLayoutVars>
          <dgm:bulletEnabled val="1"/>
        </dgm:presLayoutVars>
      </dgm:prSet>
      <dgm:spPr/>
    </dgm:pt>
  </dgm:ptLst>
  <dgm:cxnLst>
    <dgm:cxn modelId="{E4FD6F04-06F2-4FA6-AF49-CC2D3B1270CF}" type="presOf" srcId="{8CA5013A-7D93-47AE-B80E-2552FE1C8B2B}" destId="{1ECFD0B5-5520-4A4E-BCE6-DA856BBCBDA9}" srcOrd="0" destOrd="0" presId="urn:microsoft.com/office/officeart/2005/8/layout/default"/>
    <dgm:cxn modelId="{1E1C1509-D6A5-46E2-8773-A7F5E528AF98}" type="presOf" srcId="{3181B5D1-78B9-4E2D-AB97-1FC6CDC5C827}" destId="{4274CCB3-9DF5-4487-909D-061382CC3E64}" srcOrd="0" destOrd="0" presId="urn:microsoft.com/office/officeart/2005/8/layout/default"/>
    <dgm:cxn modelId="{E96FB05B-E691-45AE-BDFA-AEF1B27F55E5}" type="presOf" srcId="{9FC22497-9F7C-4E8B-A235-403BF7B35BA5}" destId="{F98EAF94-16AD-4324-9A03-F94CC0A211FF}" srcOrd="0" destOrd="0" presId="urn:microsoft.com/office/officeart/2005/8/layout/default"/>
    <dgm:cxn modelId="{ACAC8F71-E3C5-4215-8D90-8C4ED8A2707A}" srcId="{3181B5D1-78B9-4E2D-AB97-1FC6CDC5C827}" destId="{9FC22497-9F7C-4E8B-A235-403BF7B35BA5}" srcOrd="1" destOrd="0" parTransId="{2D084AF5-2A94-447B-9D2E-ADE93A52499C}" sibTransId="{87485372-F5F3-4A0F-BC5E-A0AA7C46E3C1}"/>
    <dgm:cxn modelId="{2E32D37E-4ED1-4F11-9C81-A844004923F7}" srcId="{3181B5D1-78B9-4E2D-AB97-1FC6CDC5C827}" destId="{8CA5013A-7D93-47AE-B80E-2552FE1C8B2B}" srcOrd="2" destOrd="0" parTransId="{612DDB9F-F271-41B3-AE1E-8887393221D9}" sibTransId="{91DA8E7B-FBE0-423E-A744-EA1870F6D4A6}"/>
    <dgm:cxn modelId="{028786C5-2CB9-45BD-BA95-0D73273104E0}" type="presOf" srcId="{4FCD7EB6-91DC-4148-A582-82E16D214AE9}" destId="{C2FA0B60-3032-4476-B9E8-D9E743680C35}" srcOrd="0" destOrd="0" presId="urn:microsoft.com/office/officeart/2005/8/layout/default"/>
    <dgm:cxn modelId="{91BEEDE7-9E30-44DB-B3B9-16C048E3B1CA}" srcId="{3181B5D1-78B9-4E2D-AB97-1FC6CDC5C827}" destId="{4FCD7EB6-91DC-4148-A582-82E16D214AE9}" srcOrd="0" destOrd="0" parTransId="{A537755A-3DC5-4BE8-94E6-A200E3BB5C34}" sibTransId="{E7ECDEF3-BA9B-468F-901D-BCA126FFF576}"/>
    <dgm:cxn modelId="{2B3D2F93-0E96-4700-9335-AE717030DE50}" type="presParOf" srcId="{4274CCB3-9DF5-4487-909D-061382CC3E64}" destId="{C2FA0B60-3032-4476-B9E8-D9E743680C35}" srcOrd="0" destOrd="0" presId="urn:microsoft.com/office/officeart/2005/8/layout/default"/>
    <dgm:cxn modelId="{44B9DDEE-E978-4E6F-803B-50C843870243}" type="presParOf" srcId="{4274CCB3-9DF5-4487-909D-061382CC3E64}" destId="{6598F19D-DA0D-4581-AB8D-47E1CF98C7F3}" srcOrd="1" destOrd="0" presId="urn:microsoft.com/office/officeart/2005/8/layout/default"/>
    <dgm:cxn modelId="{5E83F2E8-D258-4669-82F9-358BD678D973}" type="presParOf" srcId="{4274CCB3-9DF5-4487-909D-061382CC3E64}" destId="{F98EAF94-16AD-4324-9A03-F94CC0A211FF}" srcOrd="2" destOrd="0" presId="urn:microsoft.com/office/officeart/2005/8/layout/default"/>
    <dgm:cxn modelId="{CEED779E-3019-4959-8777-0BF775E4C20D}" type="presParOf" srcId="{4274CCB3-9DF5-4487-909D-061382CC3E64}" destId="{1627073C-8D4A-4525-B656-884FAF338CC7}" srcOrd="3" destOrd="0" presId="urn:microsoft.com/office/officeart/2005/8/layout/default"/>
    <dgm:cxn modelId="{9FEFAF7E-74BB-45DE-814D-8E0EF31EDC94}" type="presParOf" srcId="{4274CCB3-9DF5-4487-909D-061382CC3E64}" destId="{1ECFD0B5-5520-4A4E-BCE6-DA856BBCBDA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18C8C-8232-45CB-B765-6A72D01A2BAA}">
      <dsp:nvSpPr>
        <dsp:cNvPr id="0" name=""/>
        <dsp:cNvSpPr/>
      </dsp:nvSpPr>
      <dsp:spPr>
        <a:xfrm>
          <a:off x="0" y="149145"/>
          <a:ext cx="6502845" cy="125307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kl-GL" sz="1800" kern="1200" dirty="0">
              <a:solidFill>
                <a:srgbClr val="002060"/>
              </a:solidFill>
              <a:effectLst/>
              <a:latin typeface="Roboto" panose="02000000000000000000" pitchFamily="2" charset="0"/>
              <a:ea typeface="Roboto" panose="02000000000000000000" pitchFamily="2" charset="0"/>
              <a:cs typeface="Roboto" panose="02000000000000000000" pitchFamily="2" charset="0"/>
            </a:rPr>
            <a:t>Der blev drøftet, at der er for få hjemmehjælpere i hele landet, og at dette problem er stigende og kræver en styrket indsats.</a:t>
          </a:r>
        </a:p>
      </dsp:txBody>
      <dsp:txXfrm>
        <a:off x="61170" y="210315"/>
        <a:ext cx="6380505" cy="1130730"/>
      </dsp:txXfrm>
    </dsp:sp>
    <dsp:sp modelId="{29CDD3A7-9447-4E2B-9AAF-D6A7107826BC}">
      <dsp:nvSpPr>
        <dsp:cNvPr id="0" name=""/>
        <dsp:cNvSpPr/>
      </dsp:nvSpPr>
      <dsp:spPr>
        <a:xfrm>
          <a:off x="0" y="1454055"/>
          <a:ext cx="6502845" cy="125307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dirty="0">
              <a:solidFill>
                <a:srgbClr val="002060"/>
              </a:solidFill>
              <a:latin typeface="Roboto" panose="02000000000000000000" pitchFamily="2" charset="0"/>
              <a:ea typeface="Roboto" panose="02000000000000000000" pitchFamily="2" charset="0"/>
              <a:cs typeface="Roboto" panose="02000000000000000000" pitchFamily="2" charset="0"/>
            </a:rPr>
            <a:t>De betydelige forskelle i ældres vilkår på tværs af landet kræver handling</a:t>
          </a:r>
          <a:r>
            <a:rPr lang="da-DK" sz="1800" kern="120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kl-GL" sz="18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61170" y="1515225"/>
        <a:ext cx="6380505" cy="1130730"/>
      </dsp:txXfrm>
    </dsp:sp>
    <dsp:sp modelId="{E5C3B806-22C6-4959-AF45-8CDDF04014CB}">
      <dsp:nvSpPr>
        <dsp:cNvPr id="0" name=""/>
        <dsp:cNvSpPr/>
      </dsp:nvSpPr>
      <dsp:spPr>
        <a:xfrm>
          <a:off x="0" y="2758966"/>
          <a:ext cx="6502845" cy="125307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dirty="0">
              <a:solidFill>
                <a:srgbClr val="002060"/>
              </a:solidFill>
              <a:latin typeface="Roboto" panose="02000000000000000000" pitchFamily="2" charset="0"/>
              <a:ea typeface="Roboto" panose="02000000000000000000" pitchFamily="2" charset="0"/>
              <a:cs typeface="Roboto" panose="02000000000000000000" pitchFamily="2" charset="0"/>
            </a:rPr>
            <a:t>Myndighedernes bestemmelser vedrørende ældre, herunder de juridiske rammer, som er kommunens ansvar og som skal beskytte de ældre, er for besværlige og ufærdige, hvilket gør det svært for de ældre at få den nødvendige hjælp.</a:t>
          </a:r>
          <a:endParaRPr lang="kl-GL" sz="1800" kern="1200" dirty="0">
            <a:solidFill>
              <a:srgbClr val="002060"/>
            </a:solidFill>
            <a:latin typeface="Roboto" panose="02000000000000000000" pitchFamily="2" charset="0"/>
            <a:ea typeface="Roboto" panose="02000000000000000000" pitchFamily="2" charset="0"/>
            <a:cs typeface="Roboto" panose="02000000000000000000" pitchFamily="2" charset="0"/>
          </a:endParaRPr>
        </a:p>
      </dsp:txBody>
      <dsp:txXfrm>
        <a:off x="61170" y="2820136"/>
        <a:ext cx="6380505" cy="1130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A0B60-3032-4476-B9E8-D9E743680C35}">
      <dsp:nvSpPr>
        <dsp:cNvPr id="0" name=""/>
        <dsp:cNvSpPr/>
      </dsp:nvSpPr>
      <dsp:spPr>
        <a:xfrm>
          <a:off x="36957" y="1526"/>
          <a:ext cx="3317584" cy="199055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kl-GL" sz="1900" kern="1200" dirty="0">
              <a:solidFill>
                <a:srgbClr val="002060"/>
              </a:solidFill>
              <a:latin typeface="Roboto" panose="02000000000000000000" pitchFamily="2" charset="0"/>
              <a:ea typeface="Roboto" panose="02000000000000000000" pitchFamily="2" charset="0"/>
              <a:cs typeface="Roboto" panose="02000000000000000000" pitchFamily="2" charset="0"/>
            </a:rPr>
            <a:t>Naalakkersuisut’s Ældre strategi.</a:t>
          </a:r>
        </a:p>
        <a:p>
          <a:pPr marL="0" lvl="0" indent="0" algn="ctr" defTabSz="844550">
            <a:lnSpc>
              <a:spcPct val="90000"/>
            </a:lnSpc>
            <a:spcBef>
              <a:spcPct val="0"/>
            </a:spcBef>
            <a:spcAft>
              <a:spcPct val="35000"/>
            </a:spcAft>
            <a:buNone/>
          </a:pPr>
          <a:r>
            <a:rPr lang="kl-GL" sz="1900" kern="1200" dirty="0">
              <a:solidFill>
                <a:srgbClr val="002060"/>
              </a:solidFill>
              <a:latin typeface="Roboto" panose="02000000000000000000" pitchFamily="2" charset="0"/>
              <a:ea typeface="Roboto" panose="02000000000000000000" pitchFamily="2" charset="0"/>
              <a:cs typeface="Roboto" panose="02000000000000000000" pitchFamily="2" charset="0"/>
            </a:rPr>
            <a:t>  Ældrestøtteloven. </a:t>
          </a:r>
        </a:p>
        <a:p>
          <a:pPr marL="0" lvl="0" indent="0" algn="ctr" defTabSz="844550">
            <a:lnSpc>
              <a:spcPct val="90000"/>
            </a:lnSpc>
            <a:spcBef>
              <a:spcPct val="0"/>
            </a:spcBef>
            <a:spcAft>
              <a:spcPct val="35000"/>
            </a:spcAft>
            <a:buNone/>
          </a:pPr>
          <a:r>
            <a:rPr lang="kl-GL" sz="1900" kern="1200" dirty="0">
              <a:solidFill>
                <a:srgbClr val="002060"/>
              </a:solidFill>
              <a:latin typeface="Roboto" panose="02000000000000000000" pitchFamily="2" charset="0"/>
              <a:ea typeface="Roboto" panose="02000000000000000000" pitchFamily="2" charset="0"/>
              <a:cs typeface="Roboto" panose="02000000000000000000" pitchFamily="2" charset="0"/>
            </a:rPr>
            <a:t>Tidligindsats, rehabilitering.</a:t>
          </a:r>
        </a:p>
        <a:p>
          <a:pPr marL="0" lvl="0" indent="0" algn="ctr" defTabSz="844550">
            <a:lnSpc>
              <a:spcPct val="90000"/>
            </a:lnSpc>
            <a:spcBef>
              <a:spcPct val="0"/>
            </a:spcBef>
            <a:spcAft>
              <a:spcPct val="35000"/>
            </a:spcAft>
            <a:buNone/>
          </a:pPr>
          <a:r>
            <a:rPr lang="kl-GL" sz="1900" kern="1200" dirty="0">
              <a:solidFill>
                <a:srgbClr val="002060"/>
              </a:solidFill>
              <a:latin typeface="Roboto" panose="02000000000000000000" pitchFamily="2" charset="0"/>
              <a:ea typeface="Roboto" panose="02000000000000000000" pitchFamily="2" charset="0"/>
              <a:cs typeface="Roboto" panose="02000000000000000000" pitchFamily="2" charset="0"/>
            </a:rPr>
            <a:t>Tilpassende behov.</a:t>
          </a:r>
        </a:p>
      </dsp:txBody>
      <dsp:txXfrm>
        <a:off x="36957" y="1526"/>
        <a:ext cx="3317584" cy="1990550"/>
      </dsp:txXfrm>
    </dsp:sp>
    <dsp:sp modelId="{F98EAF94-16AD-4324-9A03-F94CC0A211FF}">
      <dsp:nvSpPr>
        <dsp:cNvPr id="0" name=""/>
        <dsp:cNvSpPr/>
      </dsp:nvSpPr>
      <dsp:spPr>
        <a:xfrm>
          <a:off x="3686300" y="1526"/>
          <a:ext cx="3317584" cy="199055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a-DK" sz="1900" strike="sngStrike" kern="1200" dirty="0">
              <a:solidFill>
                <a:srgbClr val="002060"/>
              </a:solidFill>
              <a:latin typeface="Roboto" panose="02000000000000000000" pitchFamily="2" charset="0"/>
              <a:ea typeface="Roboto" panose="02000000000000000000" pitchFamily="2" charset="0"/>
              <a:cs typeface="Roboto" panose="02000000000000000000" pitchFamily="2" charset="0"/>
            </a:rPr>
            <a:t> </a:t>
          </a:r>
        </a:p>
        <a:p>
          <a:pPr marL="0" lvl="0" indent="0" algn="ctr" defTabSz="844550">
            <a:lnSpc>
              <a:spcPct val="90000"/>
            </a:lnSpc>
            <a:spcBef>
              <a:spcPct val="0"/>
            </a:spcBef>
            <a:spcAft>
              <a:spcPct val="35000"/>
            </a:spcAft>
            <a:buNone/>
          </a:pPr>
          <a:r>
            <a:rPr lang="da-DK" sz="1900" strike="noStrike" kern="1200" dirty="0">
              <a:solidFill>
                <a:srgbClr val="002060"/>
              </a:solidFill>
              <a:latin typeface="Roboto" panose="02000000000000000000" pitchFamily="2" charset="0"/>
              <a:ea typeface="Roboto" panose="02000000000000000000" pitchFamily="2" charset="0"/>
              <a:cs typeface="Roboto" panose="02000000000000000000" pitchFamily="2" charset="0"/>
            </a:rPr>
            <a:t>Hvor gamle skal man være, at have ret til under alle omstændigheder at kunne modtage besøg</a:t>
          </a:r>
        </a:p>
        <a:p>
          <a:pPr marL="0" lvl="0" indent="0" algn="ctr" defTabSz="844550">
            <a:lnSpc>
              <a:spcPct val="90000"/>
            </a:lnSpc>
            <a:spcBef>
              <a:spcPct val="0"/>
            </a:spcBef>
            <a:spcAft>
              <a:spcPct val="35000"/>
            </a:spcAft>
            <a:buNone/>
          </a:pPr>
          <a:r>
            <a:rPr lang="da-DK" sz="1900" kern="1200" dirty="0">
              <a:solidFill>
                <a:srgbClr val="002060"/>
              </a:solidFill>
              <a:latin typeface="Roboto" panose="02000000000000000000" pitchFamily="2" charset="0"/>
              <a:ea typeface="Roboto" panose="02000000000000000000" pitchFamily="2" charset="0"/>
              <a:cs typeface="Roboto" panose="02000000000000000000" pitchFamily="2" charset="0"/>
            </a:rPr>
            <a:t>Hvem s</a:t>
          </a:r>
          <a:r>
            <a:rPr lang="da-DK" sz="1900" strike="noStrike" kern="1200" dirty="0">
              <a:solidFill>
                <a:srgbClr val="002060"/>
              </a:solidFill>
              <a:latin typeface="Roboto" panose="02000000000000000000" pitchFamily="2" charset="0"/>
              <a:ea typeface="Roboto" panose="02000000000000000000" pitchFamily="2" charset="0"/>
              <a:cs typeface="Roboto" panose="02000000000000000000" pitchFamily="2" charset="0"/>
            </a:rPr>
            <a:t>kal have ansvaret?</a:t>
          </a:r>
          <a:endParaRPr lang="kl-GL" sz="1900" strike="sngStrike" kern="1200" dirty="0">
            <a:solidFill>
              <a:srgbClr val="002060"/>
            </a:solidFill>
            <a:latin typeface="Roboto" panose="02000000000000000000" pitchFamily="2" charset="0"/>
            <a:ea typeface="Roboto" panose="02000000000000000000" pitchFamily="2" charset="0"/>
            <a:cs typeface="Roboto" panose="02000000000000000000" pitchFamily="2" charset="0"/>
          </a:endParaRPr>
        </a:p>
      </dsp:txBody>
      <dsp:txXfrm>
        <a:off x="3686300" y="1526"/>
        <a:ext cx="3317584" cy="1990550"/>
      </dsp:txXfrm>
    </dsp:sp>
    <dsp:sp modelId="{1ECFD0B5-5520-4A4E-BCE6-DA856BBCBDA9}">
      <dsp:nvSpPr>
        <dsp:cNvPr id="0" name=""/>
        <dsp:cNvSpPr/>
      </dsp:nvSpPr>
      <dsp:spPr>
        <a:xfrm>
          <a:off x="1861629" y="2323835"/>
          <a:ext cx="3317584" cy="199055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kl-GL" sz="1900" strike="sngStrike" kern="1200" dirty="0">
              <a:solidFill>
                <a:srgbClr val="002060"/>
              </a:solidFill>
              <a:latin typeface="Roboto" panose="02000000000000000000" pitchFamily="2" charset="0"/>
              <a:ea typeface="Roboto" panose="02000000000000000000" pitchFamily="2" charset="0"/>
              <a:cs typeface="Roboto" panose="02000000000000000000" pitchFamily="2" charset="0"/>
            </a:rPr>
            <a:t> </a:t>
          </a:r>
          <a:endParaRPr lang="kl-GL" sz="1900" kern="12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lvl="0" indent="0" algn="ctr" defTabSz="844550">
            <a:lnSpc>
              <a:spcPct val="90000"/>
            </a:lnSpc>
            <a:spcBef>
              <a:spcPct val="0"/>
            </a:spcBef>
            <a:spcAft>
              <a:spcPct val="35000"/>
            </a:spcAft>
            <a:buNone/>
          </a:pPr>
          <a:r>
            <a:rPr lang="kl-GL" sz="1900" kern="1200" dirty="0">
              <a:solidFill>
                <a:srgbClr val="002060"/>
              </a:solidFill>
              <a:latin typeface="Roboto" panose="02000000000000000000" pitchFamily="2" charset="0"/>
              <a:ea typeface="Roboto" panose="02000000000000000000" pitchFamily="2" charset="0"/>
              <a:cs typeface="Roboto" panose="02000000000000000000" pitchFamily="2" charset="0"/>
            </a:rPr>
            <a:t>Hvordan skal vi at sikre er arbejdstyrken er tilstede?</a:t>
          </a:r>
        </a:p>
      </dsp:txBody>
      <dsp:txXfrm>
        <a:off x="1861629" y="2323835"/>
        <a:ext cx="3317584" cy="19905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kl-GL"/>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9E733ED-C4AC-4D59-B12F-E94A16C9B21E}" type="datetimeFigureOut">
              <a:rPr lang="kl-GL" smtClean="0"/>
              <a:t>22-01-2026</a:t>
            </a:fld>
            <a:endParaRPr lang="kl-GL"/>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kl-GL"/>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kl-GL"/>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kl-GL"/>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8F30E11-0223-4350-96B1-65821184D7E0}" type="slidenum">
              <a:rPr lang="kl-GL" smtClean="0"/>
              <a:t>‹nr.›</a:t>
            </a:fld>
            <a:endParaRPr lang="kl-GL"/>
          </a:p>
        </p:txBody>
      </p:sp>
    </p:spTree>
    <p:extLst>
      <p:ext uri="{BB962C8B-B14F-4D97-AF65-F5344CB8AC3E}">
        <p14:creationId xmlns:p14="http://schemas.microsoft.com/office/powerpoint/2010/main" val="180039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kl-GL" dirty="0"/>
          </a:p>
        </p:txBody>
      </p:sp>
      <p:sp>
        <p:nvSpPr>
          <p:cNvPr id="4" name="Pladsholder til slidenummer 3"/>
          <p:cNvSpPr>
            <a:spLocks noGrp="1"/>
          </p:cNvSpPr>
          <p:nvPr>
            <p:ph type="sldNum" sz="quarter" idx="5"/>
          </p:nvPr>
        </p:nvSpPr>
        <p:spPr/>
        <p:txBody>
          <a:bodyPr/>
          <a:lstStyle/>
          <a:p>
            <a:fld id="{88F30E11-0223-4350-96B1-65821184D7E0}" type="slidenum">
              <a:rPr lang="kl-GL" smtClean="0"/>
              <a:t>2</a:t>
            </a:fld>
            <a:endParaRPr lang="kl-GL"/>
          </a:p>
        </p:txBody>
      </p:sp>
    </p:spTree>
    <p:extLst>
      <p:ext uri="{BB962C8B-B14F-4D97-AF65-F5344CB8AC3E}">
        <p14:creationId xmlns:p14="http://schemas.microsoft.com/office/powerpoint/2010/main" val="1833605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kl-GL" dirty="0"/>
              <a:t>www.aeldresagen.dk </a:t>
            </a:r>
          </a:p>
        </p:txBody>
      </p:sp>
      <p:sp>
        <p:nvSpPr>
          <p:cNvPr id="4" name="Pladsholder til slidenummer 3"/>
          <p:cNvSpPr>
            <a:spLocks noGrp="1"/>
          </p:cNvSpPr>
          <p:nvPr>
            <p:ph type="sldNum" sz="quarter" idx="5"/>
          </p:nvPr>
        </p:nvSpPr>
        <p:spPr/>
        <p:txBody>
          <a:bodyPr/>
          <a:lstStyle/>
          <a:p>
            <a:fld id="{88F30E11-0223-4350-96B1-65821184D7E0}" type="slidenum">
              <a:rPr lang="kl-GL" smtClean="0"/>
              <a:t>14</a:t>
            </a:fld>
            <a:endParaRPr lang="kl-GL"/>
          </a:p>
        </p:txBody>
      </p:sp>
    </p:spTree>
    <p:extLst>
      <p:ext uri="{BB962C8B-B14F-4D97-AF65-F5344CB8AC3E}">
        <p14:creationId xmlns:p14="http://schemas.microsoft.com/office/powerpoint/2010/main" val="200084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kl-GL" dirty="0"/>
          </a:p>
        </p:txBody>
      </p:sp>
      <p:sp>
        <p:nvSpPr>
          <p:cNvPr id="4" name="Pladsholder til slidenummer 3"/>
          <p:cNvSpPr>
            <a:spLocks noGrp="1"/>
          </p:cNvSpPr>
          <p:nvPr>
            <p:ph type="sldNum" sz="quarter" idx="5"/>
          </p:nvPr>
        </p:nvSpPr>
        <p:spPr/>
        <p:txBody>
          <a:bodyPr/>
          <a:lstStyle/>
          <a:p>
            <a:fld id="{88F30E11-0223-4350-96B1-65821184D7E0}" type="slidenum">
              <a:rPr lang="kl-GL" smtClean="0"/>
              <a:t>3</a:t>
            </a:fld>
            <a:endParaRPr lang="kl-GL"/>
          </a:p>
        </p:txBody>
      </p:sp>
    </p:spTree>
    <p:extLst>
      <p:ext uri="{BB962C8B-B14F-4D97-AF65-F5344CB8AC3E}">
        <p14:creationId xmlns:p14="http://schemas.microsoft.com/office/powerpoint/2010/main" val="3676070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kl-GL" dirty="0"/>
          </a:p>
        </p:txBody>
      </p:sp>
      <p:sp>
        <p:nvSpPr>
          <p:cNvPr id="4" name="Pladsholder til slidenummer 3"/>
          <p:cNvSpPr>
            <a:spLocks noGrp="1"/>
          </p:cNvSpPr>
          <p:nvPr>
            <p:ph type="sldNum" sz="quarter" idx="5"/>
          </p:nvPr>
        </p:nvSpPr>
        <p:spPr/>
        <p:txBody>
          <a:bodyPr/>
          <a:lstStyle/>
          <a:p>
            <a:fld id="{88F30E11-0223-4350-96B1-65821184D7E0}" type="slidenum">
              <a:rPr lang="kl-GL" smtClean="0"/>
              <a:t>4</a:t>
            </a:fld>
            <a:endParaRPr lang="kl-GL"/>
          </a:p>
        </p:txBody>
      </p:sp>
    </p:spTree>
    <p:extLst>
      <p:ext uri="{BB962C8B-B14F-4D97-AF65-F5344CB8AC3E}">
        <p14:creationId xmlns:p14="http://schemas.microsoft.com/office/powerpoint/2010/main" val="3897345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a:t>
            </a:r>
            <a:endParaRPr lang="kl-GL" dirty="0"/>
          </a:p>
        </p:txBody>
      </p:sp>
      <p:sp>
        <p:nvSpPr>
          <p:cNvPr id="4" name="Pladsholder til slidenummer 3"/>
          <p:cNvSpPr>
            <a:spLocks noGrp="1"/>
          </p:cNvSpPr>
          <p:nvPr>
            <p:ph type="sldNum" sz="quarter" idx="5"/>
          </p:nvPr>
        </p:nvSpPr>
        <p:spPr/>
        <p:txBody>
          <a:bodyPr/>
          <a:lstStyle/>
          <a:p>
            <a:fld id="{88F30E11-0223-4350-96B1-65821184D7E0}" type="slidenum">
              <a:rPr lang="kl-GL" smtClean="0"/>
              <a:t>5</a:t>
            </a:fld>
            <a:endParaRPr lang="kl-GL"/>
          </a:p>
        </p:txBody>
      </p:sp>
    </p:spTree>
    <p:extLst>
      <p:ext uri="{BB962C8B-B14F-4D97-AF65-F5344CB8AC3E}">
        <p14:creationId xmlns:p14="http://schemas.microsoft.com/office/powerpoint/2010/main" val="3772910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0" i="0" dirty="0">
                <a:solidFill>
                  <a:srgbClr val="222222"/>
                </a:solidFill>
                <a:effectLst/>
                <a:highlight>
                  <a:srgbClr val="F3F4F6"/>
                </a:highlight>
                <a:latin typeface="Roboto" panose="02000000000000000000" pitchFamily="2" charset="0"/>
                <a:ea typeface="Roboto" panose="02000000000000000000" pitchFamily="2" charset="0"/>
                <a:cs typeface="Roboto" panose="02000000000000000000" pitchFamily="2" charset="0"/>
              </a:rPr>
              <a:t>Inuit innarluutillit tapersersorneqarnissaannut Inatsisartut inatsisaat </a:t>
            </a:r>
            <a:r>
              <a:rPr lang="kl-GL" b="0" i="0" dirty="0">
                <a:solidFill>
                  <a:srgbClr val="222222"/>
                </a:solidFill>
                <a:effectLst/>
                <a:highlight>
                  <a:srgbClr val="F3F4F6"/>
                </a:highlight>
                <a:latin typeface="Roboto" panose="02000000000000000000" pitchFamily="2" charset="0"/>
                <a:ea typeface="Roboto" panose="02000000000000000000" pitchFamily="2" charset="0"/>
                <a:cs typeface="Roboto" panose="02000000000000000000" pitchFamily="2" charset="0"/>
              </a:rPr>
              <a:t>nr. 13, 12.juni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kl-GL" b="1" i="0" dirty="0">
                <a:solidFill>
                  <a:srgbClr val="222222"/>
                </a:solidFill>
                <a:effectLst/>
                <a:highlight>
                  <a:srgbClr val="F3F4F6"/>
                </a:highlight>
                <a:latin typeface="Lato" panose="020F0502020204030203" pitchFamily="34" charset="0"/>
              </a:rPr>
              <a:t>§ 76.  </a:t>
            </a:r>
            <a:r>
              <a:rPr lang="kl-GL" b="0" i="0" dirty="0">
                <a:solidFill>
                  <a:srgbClr val="222222"/>
                </a:solidFill>
                <a:effectLst/>
                <a:highlight>
                  <a:srgbClr val="F3F4F6"/>
                </a:highlight>
                <a:latin typeface="Lato" panose="020F0502020204030203" pitchFamily="34" charset="0"/>
              </a:rPr>
              <a:t>Kommunalbestyrelse kisitsit atorlugit nassuiaasiani assigisaannillu, Naalakkersuisut piumasarisaannik, nassiussinissamik pisussaaffeqarpoq.</a:t>
            </a:r>
            <a:endParaRPr lang="kl-GL" b="0" i="0" dirty="0">
              <a:solidFill>
                <a:srgbClr val="222222"/>
              </a:solidFill>
              <a:effectLst/>
              <a:highlight>
                <a:srgbClr val="F3F4F6"/>
              </a:highlight>
              <a:latin typeface="Roboto" panose="02000000000000000000" pitchFamily="2" charset="0"/>
              <a:ea typeface="Roboto" panose="02000000000000000000" pitchFamily="2" charset="0"/>
              <a:cs typeface="Roboto" panose="02000000000000000000" pitchFamily="2" charset="0"/>
            </a:endParaRPr>
          </a:p>
          <a:p>
            <a:endParaRPr lang="kl-GL" dirty="0"/>
          </a:p>
        </p:txBody>
      </p:sp>
      <p:sp>
        <p:nvSpPr>
          <p:cNvPr id="4" name="Pladsholder til slidenummer 3"/>
          <p:cNvSpPr>
            <a:spLocks noGrp="1"/>
          </p:cNvSpPr>
          <p:nvPr>
            <p:ph type="sldNum" sz="quarter" idx="5"/>
          </p:nvPr>
        </p:nvSpPr>
        <p:spPr/>
        <p:txBody>
          <a:bodyPr/>
          <a:lstStyle/>
          <a:p>
            <a:fld id="{88F30E11-0223-4350-96B1-65821184D7E0}" type="slidenum">
              <a:rPr lang="kl-GL" smtClean="0"/>
              <a:t>7</a:t>
            </a:fld>
            <a:endParaRPr lang="kl-GL"/>
          </a:p>
        </p:txBody>
      </p:sp>
    </p:spTree>
    <p:extLst>
      <p:ext uri="{BB962C8B-B14F-4D97-AF65-F5344CB8AC3E}">
        <p14:creationId xmlns:p14="http://schemas.microsoft.com/office/powerpoint/2010/main" val="414607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kl-GL" dirty="0"/>
              <a:t>Inatsisartut peqqussutaat nr. </a:t>
            </a:r>
            <a:r>
              <a:rPr lang="nn-NO" b="0" i="0" dirty="0">
                <a:solidFill>
                  <a:srgbClr val="666666"/>
                </a:solidFill>
                <a:effectLst/>
                <a:highlight>
                  <a:srgbClr val="F3F4F6"/>
                </a:highlight>
                <a:latin typeface="Lato" panose="020F0502020204030203" pitchFamily="34" charset="0"/>
              </a:rPr>
              <a:t>11, 30. oktober 1998</a:t>
            </a:r>
          </a:p>
          <a:p>
            <a:pPr algn="l"/>
            <a:r>
              <a:rPr lang="nn-NO" b="0" i="0" dirty="0">
                <a:solidFill>
                  <a:srgbClr val="666666"/>
                </a:solidFill>
                <a:effectLst/>
                <a:highlight>
                  <a:srgbClr val="F3F4F6"/>
                </a:highlight>
                <a:latin typeface="Lato" panose="020F0502020204030203" pitchFamily="34" charset="0"/>
              </a:rPr>
              <a:t>Inatsisartut nalunaarutaat nr. 49, 31.august 2021</a:t>
            </a:r>
          </a:p>
          <a:p>
            <a:endParaRPr lang="kl-GL" dirty="0"/>
          </a:p>
        </p:txBody>
      </p:sp>
      <p:sp>
        <p:nvSpPr>
          <p:cNvPr id="4" name="Pladsholder til slidenummer 3"/>
          <p:cNvSpPr>
            <a:spLocks noGrp="1"/>
          </p:cNvSpPr>
          <p:nvPr>
            <p:ph type="sldNum" sz="quarter" idx="5"/>
          </p:nvPr>
        </p:nvSpPr>
        <p:spPr/>
        <p:txBody>
          <a:bodyPr/>
          <a:lstStyle/>
          <a:p>
            <a:fld id="{88F30E11-0223-4350-96B1-65821184D7E0}" type="slidenum">
              <a:rPr lang="kl-GL" smtClean="0"/>
              <a:t>9</a:t>
            </a:fld>
            <a:endParaRPr lang="kl-GL"/>
          </a:p>
        </p:txBody>
      </p:sp>
    </p:spTree>
    <p:extLst>
      <p:ext uri="{BB962C8B-B14F-4D97-AF65-F5344CB8AC3E}">
        <p14:creationId xmlns:p14="http://schemas.microsoft.com/office/powerpoint/2010/main" val="3416159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kl-GL" dirty="0"/>
          </a:p>
        </p:txBody>
      </p:sp>
      <p:sp>
        <p:nvSpPr>
          <p:cNvPr id="4" name="Pladsholder til slidenummer 3"/>
          <p:cNvSpPr>
            <a:spLocks noGrp="1"/>
          </p:cNvSpPr>
          <p:nvPr>
            <p:ph type="sldNum" sz="quarter" idx="5"/>
          </p:nvPr>
        </p:nvSpPr>
        <p:spPr/>
        <p:txBody>
          <a:bodyPr/>
          <a:lstStyle/>
          <a:p>
            <a:fld id="{88F30E11-0223-4350-96B1-65821184D7E0}" type="slidenum">
              <a:rPr lang="kl-GL" smtClean="0"/>
              <a:t>10</a:t>
            </a:fld>
            <a:endParaRPr lang="kl-GL"/>
          </a:p>
        </p:txBody>
      </p:sp>
    </p:spTree>
    <p:extLst>
      <p:ext uri="{BB962C8B-B14F-4D97-AF65-F5344CB8AC3E}">
        <p14:creationId xmlns:p14="http://schemas.microsoft.com/office/powerpoint/2010/main" val="305747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t>
            </a:r>
          </a:p>
        </p:txBody>
      </p:sp>
      <p:sp>
        <p:nvSpPr>
          <p:cNvPr id="4" name="Pladsholder til slidenummer 3"/>
          <p:cNvSpPr>
            <a:spLocks noGrp="1"/>
          </p:cNvSpPr>
          <p:nvPr>
            <p:ph type="sldNum" sz="quarter" idx="5"/>
          </p:nvPr>
        </p:nvSpPr>
        <p:spPr/>
        <p:txBody>
          <a:bodyPr/>
          <a:lstStyle/>
          <a:p>
            <a:fld id="{88F30E11-0223-4350-96B1-65821184D7E0}" type="slidenum">
              <a:rPr lang="kl-GL" smtClean="0"/>
              <a:t>12</a:t>
            </a:fld>
            <a:endParaRPr lang="kl-GL"/>
          </a:p>
        </p:txBody>
      </p:sp>
    </p:spTree>
    <p:extLst>
      <p:ext uri="{BB962C8B-B14F-4D97-AF65-F5344CB8AC3E}">
        <p14:creationId xmlns:p14="http://schemas.microsoft.com/office/powerpoint/2010/main" val="2849616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kl-GL" dirty="0"/>
              <a:t>Naalakkersuisut.gl, saqqummersitat</a:t>
            </a:r>
          </a:p>
          <a:p>
            <a:r>
              <a:rPr lang="kl-GL" dirty="0"/>
              <a:t>Puigortunngornermik nappaatilinnut pilersaarummut siunnersuut UKA 2013</a:t>
            </a:r>
          </a:p>
          <a:p>
            <a:endParaRPr lang="kl-GL" dirty="0"/>
          </a:p>
        </p:txBody>
      </p:sp>
      <p:sp>
        <p:nvSpPr>
          <p:cNvPr id="4" name="Pladsholder til slidenummer 3"/>
          <p:cNvSpPr>
            <a:spLocks noGrp="1"/>
          </p:cNvSpPr>
          <p:nvPr>
            <p:ph type="sldNum" sz="quarter" idx="5"/>
          </p:nvPr>
        </p:nvSpPr>
        <p:spPr/>
        <p:txBody>
          <a:bodyPr/>
          <a:lstStyle/>
          <a:p>
            <a:fld id="{88F30E11-0223-4350-96B1-65821184D7E0}" type="slidenum">
              <a:rPr lang="kl-GL" smtClean="0"/>
              <a:t>13</a:t>
            </a:fld>
            <a:endParaRPr lang="kl-GL"/>
          </a:p>
        </p:txBody>
      </p:sp>
    </p:spTree>
    <p:extLst>
      <p:ext uri="{BB962C8B-B14F-4D97-AF65-F5344CB8AC3E}">
        <p14:creationId xmlns:p14="http://schemas.microsoft.com/office/powerpoint/2010/main" val="2387729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E96CA7-EFA2-E7E6-48CA-C281DC0CD6B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kl-GL"/>
          </a:p>
        </p:txBody>
      </p:sp>
      <p:sp>
        <p:nvSpPr>
          <p:cNvPr id="3" name="Undertitel 2">
            <a:extLst>
              <a:ext uri="{FF2B5EF4-FFF2-40B4-BE49-F238E27FC236}">
                <a16:creationId xmlns:a16="http://schemas.microsoft.com/office/drawing/2014/main" id="{ADC899A4-5879-EB99-4CE1-A0F611D8BC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kl-GL"/>
          </a:p>
        </p:txBody>
      </p:sp>
      <p:sp>
        <p:nvSpPr>
          <p:cNvPr id="4" name="Pladsholder til dato 3">
            <a:extLst>
              <a:ext uri="{FF2B5EF4-FFF2-40B4-BE49-F238E27FC236}">
                <a16:creationId xmlns:a16="http://schemas.microsoft.com/office/drawing/2014/main" id="{BC58EBDE-90B1-B394-A852-728C14321C33}"/>
              </a:ext>
            </a:extLst>
          </p:cNvPr>
          <p:cNvSpPr>
            <a:spLocks noGrp="1"/>
          </p:cNvSpPr>
          <p:nvPr>
            <p:ph type="dt" sz="half" idx="10"/>
          </p:nvPr>
        </p:nvSpPr>
        <p:spPr/>
        <p:txBody>
          <a:bodyPr/>
          <a:lstStyle/>
          <a:p>
            <a:fld id="{3824031F-4354-4596-8AE2-277F90A05694}" type="datetimeFigureOut">
              <a:rPr lang="kl-GL" smtClean="0"/>
              <a:t>22-01-2026</a:t>
            </a:fld>
            <a:endParaRPr lang="kl-GL"/>
          </a:p>
        </p:txBody>
      </p:sp>
      <p:sp>
        <p:nvSpPr>
          <p:cNvPr id="5" name="Pladsholder til sidefod 4">
            <a:extLst>
              <a:ext uri="{FF2B5EF4-FFF2-40B4-BE49-F238E27FC236}">
                <a16:creationId xmlns:a16="http://schemas.microsoft.com/office/drawing/2014/main" id="{92E62549-071F-CFF2-3B21-DBD6FFC96D81}"/>
              </a:ext>
            </a:extLst>
          </p:cNvPr>
          <p:cNvSpPr>
            <a:spLocks noGrp="1"/>
          </p:cNvSpPr>
          <p:nvPr>
            <p:ph type="ftr" sz="quarter" idx="11"/>
          </p:nvPr>
        </p:nvSpPr>
        <p:spPr/>
        <p:txBody>
          <a:bodyPr/>
          <a:lstStyle/>
          <a:p>
            <a:endParaRPr lang="kl-GL"/>
          </a:p>
        </p:txBody>
      </p:sp>
      <p:sp>
        <p:nvSpPr>
          <p:cNvPr id="6" name="Pladsholder til slidenummer 5">
            <a:extLst>
              <a:ext uri="{FF2B5EF4-FFF2-40B4-BE49-F238E27FC236}">
                <a16:creationId xmlns:a16="http://schemas.microsoft.com/office/drawing/2014/main" id="{597546E9-2540-519A-0D20-38488F972C2D}"/>
              </a:ext>
            </a:extLst>
          </p:cNvPr>
          <p:cNvSpPr>
            <a:spLocks noGrp="1"/>
          </p:cNvSpPr>
          <p:nvPr>
            <p:ph type="sldNum" sz="quarter" idx="12"/>
          </p:nvPr>
        </p:nvSpPr>
        <p:spPr/>
        <p:txBody>
          <a:bodyPr/>
          <a:lstStyle/>
          <a:p>
            <a:fld id="{32D1954A-6B1D-4986-AB2D-53DAA1BBC70A}" type="slidenum">
              <a:rPr lang="kl-GL" smtClean="0"/>
              <a:t>‹nr.›</a:t>
            </a:fld>
            <a:endParaRPr lang="kl-GL"/>
          </a:p>
        </p:txBody>
      </p:sp>
    </p:spTree>
    <p:extLst>
      <p:ext uri="{BB962C8B-B14F-4D97-AF65-F5344CB8AC3E}">
        <p14:creationId xmlns:p14="http://schemas.microsoft.com/office/powerpoint/2010/main" val="1494012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3A881-0FDC-6010-4DBC-0A420043C912}"/>
              </a:ext>
            </a:extLst>
          </p:cNvPr>
          <p:cNvSpPr>
            <a:spLocks noGrp="1"/>
          </p:cNvSpPr>
          <p:nvPr>
            <p:ph type="title"/>
          </p:nvPr>
        </p:nvSpPr>
        <p:spPr/>
        <p:txBody>
          <a:bodyPr/>
          <a:lstStyle/>
          <a:p>
            <a:r>
              <a:rPr lang="da-DK"/>
              <a:t>Klik for at redigere titeltypografien i masteren</a:t>
            </a:r>
            <a:endParaRPr lang="kl-GL"/>
          </a:p>
        </p:txBody>
      </p:sp>
      <p:sp>
        <p:nvSpPr>
          <p:cNvPr id="3" name="Pladsholder til lodret titel 2">
            <a:extLst>
              <a:ext uri="{FF2B5EF4-FFF2-40B4-BE49-F238E27FC236}">
                <a16:creationId xmlns:a16="http://schemas.microsoft.com/office/drawing/2014/main" id="{3212E8C5-1FEE-F959-87D5-4BC9F01D8419}"/>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kl-GL"/>
          </a:p>
        </p:txBody>
      </p:sp>
      <p:sp>
        <p:nvSpPr>
          <p:cNvPr id="4" name="Pladsholder til dato 3">
            <a:extLst>
              <a:ext uri="{FF2B5EF4-FFF2-40B4-BE49-F238E27FC236}">
                <a16:creationId xmlns:a16="http://schemas.microsoft.com/office/drawing/2014/main" id="{A1167E47-C03A-E5DF-81B1-BC2D56B49F35}"/>
              </a:ext>
            </a:extLst>
          </p:cNvPr>
          <p:cNvSpPr>
            <a:spLocks noGrp="1"/>
          </p:cNvSpPr>
          <p:nvPr>
            <p:ph type="dt" sz="half" idx="10"/>
          </p:nvPr>
        </p:nvSpPr>
        <p:spPr/>
        <p:txBody>
          <a:bodyPr/>
          <a:lstStyle/>
          <a:p>
            <a:fld id="{3824031F-4354-4596-8AE2-277F90A05694}" type="datetimeFigureOut">
              <a:rPr lang="kl-GL" smtClean="0"/>
              <a:t>22-01-2026</a:t>
            </a:fld>
            <a:endParaRPr lang="kl-GL"/>
          </a:p>
        </p:txBody>
      </p:sp>
      <p:sp>
        <p:nvSpPr>
          <p:cNvPr id="5" name="Pladsholder til sidefod 4">
            <a:extLst>
              <a:ext uri="{FF2B5EF4-FFF2-40B4-BE49-F238E27FC236}">
                <a16:creationId xmlns:a16="http://schemas.microsoft.com/office/drawing/2014/main" id="{E605ADD3-3CD5-8014-74FC-6C56DDDDE574}"/>
              </a:ext>
            </a:extLst>
          </p:cNvPr>
          <p:cNvSpPr>
            <a:spLocks noGrp="1"/>
          </p:cNvSpPr>
          <p:nvPr>
            <p:ph type="ftr" sz="quarter" idx="11"/>
          </p:nvPr>
        </p:nvSpPr>
        <p:spPr/>
        <p:txBody>
          <a:bodyPr/>
          <a:lstStyle/>
          <a:p>
            <a:endParaRPr lang="kl-GL"/>
          </a:p>
        </p:txBody>
      </p:sp>
      <p:sp>
        <p:nvSpPr>
          <p:cNvPr id="6" name="Pladsholder til slidenummer 5">
            <a:extLst>
              <a:ext uri="{FF2B5EF4-FFF2-40B4-BE49-F238E27FC236}">
                <a16:creationId xmlns:a16="http://schemas.microsoft.com/office/drawing/2014/main" id="{47A2FBC6-3612-7B5C-FF9A-6BCEA339FA0E}"/>
              </a:ext>
            </a:extLst>
          </p:cNvPr>
          <p:cNvSpPr>
            <a:spLocks noGrp="1"/>
          </p:cNvSpPr>
          <p:nvPr>
            <p:ph type="sldNum" sz="quarter" idx="12"/>
          </p:nvPr>
        </p:nvSpPr>
        <p:spPr/>
        <p:txBody>
          <a:bodyPr/>
          <a:lstStyle/>
          <a:p>
            <a:fld id="{32D1954A-6B1D-4986-AB2D-53DAA1BBC70A}" type="slidenum">
              <a:rPr lang="kl-GL" smtClean="0"/>
              <a:t>‹nr.›</a:t>
            </a:fld>
            <a:endParaRPr lang="kl-GL"/>
          </a:p>
        </p:txBody>
      </p:sp>
    </p:spTree>
    <p:extLst>
      <p:ext uri="{BB962C8B-B14F-4D97-AF65-F5344CB8AC3E}">
        <p14:creationId xmlns:p14="http://schemas.microsoft.com/office/powerpoint/2010/main" val="217700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3BAB5DA4-87BE-9F22-D4A3-6EFB7A96CB2F}"/>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kl-GL"/>
          </a:p>
        </p:txBody>
      </p:sp>
      <p:sp>
        <p:nvSpPr>
          <p:cNvPr id="3" name="Pladsholder til lodret titel 2">
            <a:extLst>
              <a:ext uri="{FF2B5EF4-FFF2-40B4-BE49-F238E27FC236}">
                <a16:creationId xmlns:a16="http://schemas.microsoft.com/office/drawing/2014/main" id="{25375DAE-7C8D-8809-BFAA-D4C280432914}"/>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kl-GL"/>
          </a:p>
        </p:txBody>
      </p:sp>
      <p:sp>
        <p:nvSpPr>
          <p:cNvPr id="4" name="Pladsholder til dato 3">
            <a:extLst>
              <a:ext uri="{FF2B5EF4-FFF2-40B4-BE49-F238E27FC236}">
                <a16:creationId xmlns:a16="http://schemas.microsoft.com/office/drawing/2014/main" id="{4CBCF08C-C03F-A324-2DF4-895A5133B638}"/>
              </a:ext>
            </a:extLst>
          </p:cNvPr>
          <p:cNvSpPr>
            <a:spLocks noGrp="1"/>
          </p:cNvSpPr>
          <p:nvPr>
            <p:ph type="dt" sz="half" idx="10"/>
          </p:nvPr>
        </p:nvSpPr>
        <p:spPr/>
        <p:txBody>
          <a:bodyPr/>
          <a:lstStyle/>
          <a:p>
            <a:fld id="{3824031F-4354-4596-8AE2-277F90A05694}" type="datetimeFigureOut">
              <a:rPr lang="kl-GL" smtClean="0"/>
              <a:t>22-01-2026</a:t>
            </a:fld>
            <a:endParaRPr lang="kl-GL"/>
          </a:p>
        </p:txBody>
      </p:sp>
      <p:sp>
        <p:nvSpPr>
          <p:cNvPr id="5" name="Pladsholder til sidefod 4">
            <a:extLst>
              <a:ext uri="{FF2B5EF4-FFF2-40B4-BE49-F238E27FC236}">
                <a16:creationId xmlns:a16="http://schemas.microsoft.com/office/drawing/2014/main" id="{105BB2B2-C6B0-26C0-8C98-A15DFBFD9A26}"/>
              </a:ext>
            </a:extLst>
          </p:cNvPr>
          <p:cNvSpPr>
            <a:spLocks noGrp="1"/>
          </p:cNvSpPr>
          <p:nvPr>
            <p:ph type="ftr" sz="quarter" idx="11"/>
          </p:nvPr>
        </p:nvSpPr>
        <p:spPr/>
        <p:txBody>
          <a:bodyPr/>
          <a:lstStyle/>
          <a:p>
            <a:endParaRPr lang="kl-GL"/>
          </a:p>
        </p:txBody>
      </p:sp>
      <p:sp>
        <p:nvSpPr>
          <p:cNvPr id="6" name="Pladsholder til slidenummer 5">
            <a:extLst>
              <a:ext uri="{FF2B5EF4-FFF2-40B4-BE49-F238E27FC236}">
                <a16:creationId xmlns:a16="http://schemas.microsoft.com/office/drawing/2014/main" id="{DDCD0742-A1F2-E612-FE57-F88C27D6DB13}"/>
              </a:ext>
            </a:extLst>
          </p:cNvPr>
          <p:cNvSpPr>
            <a:spLocks noGrp="1"/>
          </p:cNvSpPr>
          <p:nvPr>
            <p:ph type="sldNum" sz="quarter" idx="12"/>
          </p:nvPr>
        </p:nvSpPr>
        <p:spPr/>
        <p:txBody>
          <a:bodyPr/>
          <a:lstStyle/>
          <a:p>
            <a:fld id="{32D1954A-6B1D-4986-AB2D-53DAA1BBC70A}" type="slidenum">
              <a:rPr lang="kl-GL" smtClean="0"/>
              <a:t>‹nr.›</a:t>
            </a:fld>
            <a:endParaRPr lang="kl-GL"/>
          </a:p>
        </p:txBody>
      </p:sp>
    </p:spTree>
    <p:extLst>
      <p:ext uri="{BB962C8B-B14F-4D97-AF65-F5344CB8AC3E}">
        <p14:creationId xmlns:p14="http://schemas.microsoft.com/office/powerpoint/2010/main" val="52482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C7380-59A4-F438-2AE0-63BEF1307821}"/>
              </a:ext>
            </a:extLst>
          </p:cNvPr>
          <p:cNvSpPr>
            <a:spLocks noGrp="1"/>
          </p:cNvSpPr>
          <p:nvPr>
            <p:ph type="title"/>
          </p:nvPr>
        </p:nvSpPr>
        <p:spPr/>
        <p:txBody>
          <a:bodyPr/>
          <a:lstStyle/>
          <a:p>
            <a:r>
              <a:rPr lang="da-DK"/>
              <a:t>Klik for at redigere titeltypografien i masteren</a:t>
            </a:r>
            <a:endParaRPr lang="kl-GL"/>
          </a:p>
        </p:txBody>
      </p:sp>
      <p:sp>
        <p:nvSpPr>
          <p:cNvPr id="3" name="Pladsholder til indhold 2">
            <a:extLst>
              <a:ext uri="{FF2B5EF4-FFF2-40B4-BE49-F238E27FC236}">
                <a16:creationId xmlns:a16="http://schemas.microsoft.com/office/drawing/2014/main" id="{E91DFB9D-1857-7784-3EA9-5BF08ECC496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kl-GL"/>
          </a:p>
        </p:txBody>
      </p:sp>
      <p:sp>
        <p:nvSpPr>
          <p:cNvPr id="4" name="Pladsholder til dato 3">
            <a:extLst>
              <a:ext uri="{FF2B5EF4-FFF2-40B4-BE49-F238E27FC236}">
                <a16:creationId xmlns:a16="http://schemas.microsoft.com/office/drawing/2014/main" id="{2BFB5E11-C1B9-7EC4-9122-2E5D4FFFA4BA}"/>
              </a:ext>
            </a:extLst>
          </p:cNvPr>
          <p:cNvSpPr>
            <a:spLocks noGrp="1"/>
          </p:cNvSpPr>
          <p:nvPr>
            <p:ph type="dt" sz="half" idx="10"/>
          </p:nvPr>
        </p:nvSpPr>
        <p:spPr/>
        <p:txBody>
          <a:bodyPr/>
          <a:lstStyle/>
          <a:p>
            <a:fld id="{3824031F-4354-4596-8AE2-277F90A05694}" type="datetimeFigureOut">
              <a:rPr lang="kl-GL" smtClean="0"/>
              <a:t>22-01-2026</a:t>
            </a:fld>
            <a:endParaRPr lang="kl-GL"/>
          </a:p>
        </p:txBody>
      </p:sp>
      <p:sp>
        <p:nvSpPr>
          <p:cNvPr id="5" name="Pladsholder til sidefod 4">
            <a:extLst>
              <a:ext uri="{FF2B5EF4-FFF2-40B4-BE49-F238E27FC236}">
                <a16:creationId xmlns:a16="http://schemas.microsoft.com/office/drawing/2014/main" id="{492567F0-F8EA-75C0-CDD0-D1DF603E4CB5}"/>
              </a:ext>
            </a:extLst>
          </p:cNvPr>
          <p:cNvSpPr>
            <a:spLocks noGrp="1"/>
          </p:cNvSpPr>
          <p:nvPr>
            <p:ph type="ftr" sz="quarter" idx="11"/>
          </p:nvPr>
        </p:nvSpPr>
        <p:spPr/>
        <p:txBody>
          <a:bodyPr/>
          <a:lstStyle/>
          <a:p>
            <a:endParaRPr lang="kl-GL"/>
          </a:p>
        </p:txBody>
      </p:sp>
      <p:sp>
        <p:nvSpPr>
          <p:cNvPr id="6" name="Pladsholder til slidenummer 5">
            <a:extLst>
              <a:ext uri="{FF2B5EF4-FFF2-40B4-BE49-F238E27FC236}">
                <a16:creationId xmlns:a16="http://schemas.microsoft.com/office/drawing/2014/main" id="{7E0ED43B-A830-1D99-35FF-158B44CAFFF8}"/>
              </a:ext>
            </a:extLst>
          </p:cNvPr>
          <p:cNvSpPr>
            <a:spLocks noGrp="1"/>
          </p:cNvSpPr>
          <p:nvPr>
            <p:ph type="sldNum" sz="quarter" idx="12"/>
          </p:nvPr>
        </p:nvSpPr>
        <p:spPr/>
        <p:txBody>
          <a:bodyPr/>
          <a:lstStyle/>
          <a:p>
            <a:fld id="{32D1954A-6B1D-4986-AB2D-53DAA1BBC70A}" type="slidenum">
              <a:rPr lang="kl-GL" smtClean="0"/>
              <a:t>‹nr.›</a:t>
            </a:fld>
            <a:endParaRPr lang="kl-GL"/>
          </a:p>
        </p:txBody>
      </p:sp>
    </p:spTree>
    <p:extLst>
      <p:ext uri="{BB962C8B-B14F-4D97-AF65-F5344CB8AC3E}">
        <p14:creationId xmlns:p14="http://schemas.microsoft.com/office/powerpoint/2010/main" val="356064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BD9BF-8901-0F01-040F-1FB9C8289B5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lang="kl-GL"/>
          </a:p>
        </p:txBody>
      </p:sp>
      <p:sp>
        <p:nvSpPr>
          <p:cNvPr id="3" name="Pladsholder til tekst 2">
            <a:extLst>
              <a:ext uri="{FF2B5EF4-FFF2-40B4-BE49-F238E27FC236}">
                <a16:creationId xmlns:a16="http://schemas.microsoft.com/office/drawing/2014/main" id="{70EC773D-F044-77E3-F650-3EB7974752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9666055-C058-37AE-E763-3223592169B5}"/>
              </a:ext>
            </a:extLst>
          </p:cNvPr>
          <p:cNvSpPr>
            <a:spLocks noGrp="1"/>
          </p:cNvSpPr>
          <p:nvPr>
            <p:ph type="dt" sz="half" idx="10"/>
          </p:nvPr>
        </p:nvSpPr>
        <p:spPr/>
        <p:txBody>
          <a:bodyPr/>
          <a:lstStyle/>
          <a:p>
            <a:fld id="{3824031F-4354-4596-8AE2-277F90A05694}" type="datetimeFigureOut">
              <a:rPr lang="kl-GL" smtClean="0"/>
              <a:t>22-01-2026</a:t>
            </a:fld>
            <a:endParaRPr lang="kl-GL"/>
          </a:p>
        </p:txBody>
      </p:sp>
      <p:sp>
        <p:nvSpPr>
          <p:cNvPr id="5" name="Pladsholder til sidefod 4">
            <a:extLst>
              <a:ext uri="{FF2B5EF4-FFF2-40B4-BE49-F238E27FC236}">
                <a16:creationId xmlns:a16="http://schemas.microsoft.com/office/drawing/2014/main" id="{6A501B62-83F4-B979-7BCC-CF4696FE66AE}"/>
              </a:ext>
            </a:extLst>
          </p:cNvPr>
          <p:cNvSpPr>
            <a:spLocks noGrp="1"/>
          </p:cNvSpPr>
          <p:nvPr>
            <p:ph type="ftr" sz="quarter" idx="11"/>
          </p:nvPr>
        </p:nvSpPr>
        <p:spPr/>
        <p:txBody>
          <a:bodyPr/>
          <a:lstStyle/>
          <a:p>
            <a:endParaRPr lang="kl-GL"/>
          </a:p>
        </p:txBody>
      </p:sp>
      <p:sp>
        <p:nvSpPr>
          <p:cNvPr id="6" name="Pladsholder til slidenummer 5">
            <a:extLst>
              <a:ext uri="{FF2B5EF4-FFF2-40B4-BE49-F238E27FC236}">
                <a16:creationId xmlns:a16="http://schemas.microsoft.com/office/drawing/2014/main" id="{89876012-BEDA-167A-38B9-02BDC3B02111}"/>
              </a:ext>
            </a:extLst>
          </p:cNvPr>
          <p:cNvSpPr>
            <a:spLocks noGrp="1"/>
          </p:cNvSpPr>
          <p:nvPr>
            <p:ph type="sldNum" sz="quarter" idx="12"/>
          </p:nvPr>
        </p:nvSpPr>
        <p:spPr/>
        <p:txBody>
          <a:bodyPr/>
          <a:lstStyle/>
          <a:p>
            <a:fld id="{32D1954A-6B1D-4986-AB2D-53DAA1BBC70A}" type="slidenum">
              <a:rPr lang="kl-GL" smtClean="0"/>
              <a:t>‹nr.›</a:t>
            </a:fld>
            <a:endParaRPr lang="kl-GL"/>
          </a:p>
        </p:txBody>
      </p:sp>
    </p:spTree>
    <p:extLst>
      <p:ext uri="{BB962C8B-B14F-4D97-AF65-F5344CB8AC3E}">
        <p14:creationId xmlns:p14="http://schemas.microsoft.com/office/powerpoint/2010/main" val="356802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FBF2CB-562C-3A13-8CC1-FDDA6FCF0E90}"/>
              </a:ext>
            </a:extLst>
          </p:cNvPr>
          <p:cNvSpPr>
            <a:spLocks noGrp="1"/>
          </p:cNvSpPr>
          <p:nvPr>
            <p:ph type="title"/>
          </p:nvPr>
        </p:nvSpPr>
        <p:spPr/>
        <p:txBody>
          <a:bodyPr/>
          <a:lstStyle/>
          <a:p>
            <a:r>
              <a:rPr lang="da-DK"/>
              <a:t>Klik for at redigere titeltypografien i masteren</a:t>
            </a:r>
            <a:endParaRPr lang="kl-GL"/>
          </a:p>
        </p:txBody>
      </p:sp>
      <p:sp>
        <p:nvSpPr>
          <p:cNvPr id="3" name="Pladsholder til indhold 2">
            <a:extLst>
              <a:ext uri="{FF2B5EF4-FFF2-40B4-BE49-F238E27FC236}">
                <a16:creationId xmlns:a16="http://schemas.microsoft.com/office/drawing/2014/main" id="{439780A1-FC7F-BA9F-67F7-48BE5E9AF96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kl-GL"/>
          </a:p>
        </p:txBody>
      </p:sp>
      <p:sp>
        <p:nvSpPr>
          <p:cNvPr id="4" name="Pladsholder til indhold 3">
            <a:extLst>
              <a:ext uri="{FF2B5EF4-FFF2-40B4-BE49-F238E27FC236}">
                <a16:creationId xmlns:a16="http://schemas.microsoft.com/office/drawing/2014/main" id="{D4CC2FC7-28BD-FAA9-F0D6-5A182FB13CB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kl-GL"/>
          </a:p>
        </p:txBody>
      </p:sp>
      <p:sp>
        <p:nvSpPr>
          <p:cNvPr id="5" name="Pladsholder til dato 4">
            <a:extLst>
              <a:ext uri="{FF2B5EF4-FFF2-40B4-BE49-F238E27FC236}">
                <a16:creationId xmlns:a16="http://schemas.microsoft.com/office/drawing/2014/main" id="{BB53CA53-48CE-0624-125E-26DDC858BFE5}"/>
              </a:ext>
            </a:extLst>
          </p:cNvPr>
          <p:cNvSpPr>
            <a:spLocks noGrp="1"/>
          </p:cNvSpPr>
          <p:nvPr>
            <p:ph type="dt" sz="half" idx="10"/>
          </p:nvPr>
        </p:nvSpPr>
        <p:spPr/>
        <p:txBody>
          <a:bodyPr/>
          <a:lstStyle/>
          <a:p>
            <a:fld id="{3824031F-4354-4596-8AE2-277F90A05694}" type="datetimeFigureOut">
              <a:rPr lang="kl-GL" smtClean="0"/>
              <a:t>22-01-2026</a:t>
            </a:fld>
            <a:endParaRPr lang="kl-GL"/>
          </a:p>
        </p:txBody>
      </p:sp>
      <p:sp>
        <p:nvSpPr>
          <p:cNvPr id="6" name="Pladsholder til sidefod 5">
            <a:extLst>
              <a:ext uri="{FF2B5EF4-FFF2-40B4-BE49-F238E27FC236}">
                <a16:creationId xmlns:a16="http://schemas.microsoft.com/office/drawing/2014/main" id="{195F021D-F545-750B-846B-42C575E45B5B}"/>
              </a:ext>
            </a:extLst>
          </p:cNvPr>
          <p:cNvSpPr>
            <a:spLocks noGrp="1"/>
          </p:cNvSpPr>
          <p:nvPr>
            <p:ph type="ftr" sz="quarter" idx="11"/>
          </p:nvPr>
        </p:nvSpPr>
        <p:spPr/>
        <p:txBody>
          <a:bodyPr/>
          <a:lstStyle/>
          <a:p>
            <a:endParaRPr lang="kl-GL"/>
          </a:p>
        </p:txBody>
      </p:sp>
      <p:sp>
        <p:nvSpPr>
          <p:cNvPr id="7" name="Pladsholder til slidenummer 6">
            <a:extLst>
              <a:ext uri="{FF2B5EF4-FFF2-40B4-BE49-F238E27FC236}">
                <a16:creationId xmlns:a16="http://schemas.microsoft.com/office/drawing/2014/main" id="{16DF067C-F547-3604-53E9-25BCCD788872}"/>
              </a:ext>
            </a:extLst>
          </p:cNvPr>
          <p:cNvSpPr>
            <a:spLocks noGrp="1"/>
          </p:cNvSpPr>
          <p:nvPr>
            <p:ph type="sldNum" sz="quarter" idx="12"/>
          </p:nvPr>
        </p:nvSpPr>
        <p:spPr/>
        <p:txBody>
          <a:bodyPr/>
          <a:lstStyle/>
          <a:p>
            <a:fld id="{32D1954A-6B1D-4986-AB2D-53DAA1BBC70A}" type="slidenum">
              <a:rPr lang="kl-GL" smtClean="0"/>
              <a:t>‹nr.›</a:t>
            </a:fld>
            <a:endParaRPr lang="kl-GL"/>
          </a:p>
        </p:txBody>
      </p:sp>
    </p:spTree>
    <p:extLst>
      <p:ext uri="{BB962C8B-B14F-4D97-AF65-F5344CB8AC3E}">
        <p14:creationId xmlns:p14="http://schemas.microsoft.com/office/powerpoint/2010/main" val="1999264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38C2A-1FE0-6C30-7055-2F3809BE19D3}"/>
              </a:ext>
            </a:extLst>
          </p:cNvPr>
          <p:cNvSpPr>
            <a:spLocks noGrp="1"/>
          </p:cNvSpPr>
          <p:nvPr>
            <p:ph type="title"/>
          </p:nvPr>
        </p:nvSpPr>
        <p:spPr>
          <a:xfrm>
            <a:off x="839788" y="365125"/>
            <a:ext cx="10515600" cy="1325563"/>
          </a:xfrm>
        </p:spPr>
        <p:txBody>
          <a:bodyPr/>
          <a:lstStyle/>
          <a:p>
            <a:r>
              <a:rPr lang="da-DK"/>
              <a:t>Klik for at redigere titeltypografien i masteren</a:t>
            </a:r>
            <a:endParaRPr lang="kl-GL"/>
          </a:p>
        </p:txBody>
      </p:sp>
      <p:sp>
        <p:nvSpPr>
          <p:cNvPr id="3" name="Pladsholder til tekst 2">
            <a:extLst>
              <a:ext uri="{FF2B5EF4-FFF2-40B4-BE49-F238E27FC236}">
                <a16:creationId xmlns:a16="http://schemas.microsoft.com/office/drawing/2014/main" id="{7A6227F7-C206-863C-A961-C64D4F092E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B3F95397-422F-EECC-829A-9A3FF4F4B9BA}"/>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kl-GL"/>
          </a:p>
        </p:txBody>
      </p:sp>
      <p:sp>
        <p:nvSpPr>
          <p:cNvPr id="5" name="Pladsholder til tekst 4">
            <a:extLst>
              <a:ext uri="{FF2B5EF4-FFF2-40B4-BE49-F238E27FC236}">
                <a16:creationId xmlns:a16="http://schemas.microsoft.com/office/drawing/2014/main" id="{A2ABE118-A00C-2FA1-3640-CBFD37B78F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4E0B98E7-EF7E-C85E-B163-11B78D1E1646}"/>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kl-GL"/>
          </a:p>
        </p:txBody>
      </p:sp>
      <p:sp>
        <p:nvSpPr>
          <p:cNvPr id="7" name="Pladsholder til dato 6">
            <a:extLst>
              <a:ext uri="{FF2B5EF4-FFF2-40B4-BE49-F238E27FC236}">
                <a16:creationId xmlns:a16="http://schemas.microsoft.com/office/drawing/2014/main" id="{D4C330F3-4143-DAD8-FB33-9D21AB1FA9B3}"/>
              </a:ext>
            </a:extLst>
          </p:cNvPr>
          <p:cNvSpPr>
            <a:spLocks noGrp="1"/>
          </p:cNvSpPr>
          <p:nvPr>
            <p:ph type="dt" sz="half" idx="10"/>
          </p:nvPr>
        </p:nvSpPr>
        <p:spPr/>
        <p:txBody>
          <a:bodyPr/>
          <a:lstStyle/>
          <a:p>
            <a:fld id="{3824031F-4354-4596-8AE2-277F90A05694}" type="datetimeFigureOut">
              <a:rPr lang="kl-GL" smtClean="0"/>
              <a:t>22-01-2026</a:t>
            </a:fld>
            <a:endParaRPr lang="kl-GL"/>
          </a:p>
        </p:txBody>
      </p:sp>
      <p:sp>
        <p:nvSpPr>
          <p:cNvPr id="8" name="Pladsholder til sidefod 7">
            <a:extLst>
              <a:ext uri="{FF2B5EF4-FFF2-40B4-BE49-F238E27FC236}">
                <a16:creationId xmlns:a16="http://schemas.microsoft.com/office/drawing/2014/main" id="{352CB3A8-2DEA-02A4-D63E-02372F9C67C1}"/>
              </a:ext>
            </a:extLst>
          </p:cNvPr>
          <p:cNvSpPr>
            <a:spLocks noGrp="1"/>
          </p:cNvSpPr>
          <p:nvPr>
            <p:ph type="ftr" sz="quarter" idx="11"/>
          </p:nvPr>
        </p:nvSpPr>
        <p:spPr/>
        <p:txBody>
          <a:bodyPr/>
          <a:lstStyle/>
          <a:p>
            <a:endParaRPr lang="kl-GL"/>
          </a:p>
        </p:txBody>
      </p:sp>
      <p:sp>
        <p:nvSpPr>
          <p:cNvPr id="9" name="Pladsholder til slidenummer 8">
            <a:extLst>
              <a:ext uri="{FF2B5EF4-FFF2-40B4-BE49-F238E27FC236}">
                <a16:creationId xmlns:a16="http://schemas.microsoft.com/office/drawing/2014/main" id="{38C4F22F-9C99-B9CF-CD21-FD3F63257724}"/>
              </a:ext>
            </a:extLst>
          </p:cNvPr>
          <p:cNvSpPr>
            <a:spLocks noGrp="1"/>
          </p:cNvSpPr>
          <p:nvPr>
            <p:ph type="sldNum" sz="quarter" idx="12"/>
          </p:nvPr>
        </p:nvSpPr>
        <p:spPr/>
        <p:txBody>
          <a:bodyPr/>
          <a:lstStyle/>
          <a:p>
            <a:fld id="{32D1954A-6B1D-4986-AB2D-53DAA1BBC70A}" type="slidenum">
              <a:rPr lang="kl-GL" smtClean="0"/>
              <a:t>‹nr.›</a:t>
            </a:fld>
            <a:endParaRPr lang="kl-GL"/>
          </a:p>
        </p:txBody>
      </p:sp>
    </p:spTree>
    <p:extLst>
      <p:ext uri="{BB962C8B-B14F-4D97-AF65-F5344CB8AC3E}">
        <p14:creationId xmlns:p14="http://schemas.microsoft.com/office/powerpoint/2010/main" val="349685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10D682-7997-15F6-0118-0F79E993B6C7}"/>
              </a:ext>
            </a:extLst>
          </p:cNvPr>
          <p:cNvSpPr>
            <a:spLocks noGrp="1"/>
          </p:cNvSpPr>
          <p:nvPr>
            <p:ph type="title"/>
          </p:nvPr>
        </p:nvSpPr>
        <p:spPr/>
        <p:txBody>
          <a:bodyPr/>
          <a:lstStyle/>
          <a:p>
            <a:r>
              <a:rPr lang="da-DK"/>
              <a:t>Klik for at redigere titeltypografien i masteren</a:t>
            </a:r>
            <a:endParaRPr lang="kl-GL"/>
          </a:p>
        </p:txBody>
      </p:sp>
      <p:sp>
        <p:nvSpPr>
          <p:cNvPr id="3" name="Pladsholder til dato 2">
            <a:extLst>
              <a:ext uri="{FF2B5EF4-FFF2-40B4-BE49-F238E27FC236}">
                <a16:creationId xmlns:a16="http://schemas.microsoft.com/office/drawing/2014/main" id="{43D14978-FDD2-DE44-C71E-094C9AB854AD}"/>
              </a:ext>
            </a:extLst>
          </p:cNvPr>
          <p:cNvSpPr>
            <a:spLocks noGrp="1"/>
          </p:cNvSpPr>
          <p:nvPr>
            <p:ph type="dt" sz="half" idx="10"/>
          </p:nvPr>
        </p:nvSpPr>
        <p:spPr/>
        <p:txBody>
          <a:bodyPr/>
          <a:lstStyle/>
          <a:p>
            <a:fld id="{3824031F-4354-4596-8AE2-277F90A05694}" type="datetimeFigureOut">
              <a:rPr lang="kl-GL" smtClean="0"/>
              <a:t>22-01-2026</a:t>
            </a:fld>
            <a:endParaRPr lang="kl-GL"/>
          </a:p>
        </p:txBody>
      </p:sp>
      <p:sp>
        <p:nvSpPr>
          <p:cNvPr id="4" name="Pladsholder til sidefod 3">
            <a:extLst>
              <a:ext uri="{FF2B5EF4-FFF2-40B4-BE49-F238E27FC236}">
                <a16:creationId xmlns:a16="http://schemas.microsoft.com/office/drawing/2014/main" id="{E2D5C9A5-D50A-B4A6-A5BA-978F406F0A11}"/>
              </a:ext>
            </a:extLst>
          </p:cNvPr>
          <p:cNvSpPr>
            <a:spLocks noGrp="1"/>
          </p:cNvSpPr>
          <p:nvPr>
            <p:ph type="ftr" sz="quarter" idx="11"/>
          </p:nvPr>
        </p:nvSpPr>
        <p:spPr/>
        <p:txBody>
          <a:bodyPr/>
          <a:lstStyle/>
          <a:p>
            <a:endParaRPr lang="kl-GL"/>
          </a:p>
        </p:txBody>
      </p:sp>
      <p:sp>
        <p:nvSpPr>
          <p:cNvPr id="5" name="Pladsholder til slidenummer 4">
            <a:extLst>
              <a:ext uri="{FF2B5EF4-FFF2-40B4-BE49-F238E27FC236}">
                <a16:creationId xmlns:a16="http://schemas.microsoft.com/office/drawing/2014/main" id="{4DFDA703-94F3-7902-AB5F-7DE9D39487B9}"/>
              </a:ext>
            </a:extLst>
          </p:cNvPr>
          <p:cNvSpPr>
            <a:spLocks noGrp="1"/>
          </p:cNvSpPr>
          <p:nvPr>
            <p:ph type="sldNum" sz="quarter" idx="12"/>
          </p:nvPr>
        </p:nvSpPr>
        <p:spPr/>
        <p:txBody>
          <a:bodyPr/>
          <a:lstStyle/>
          <a:p>
            <a:fld id="{32D1954A-6B1D-4986-AB2D-53DAA1BBC70A}" type="slidenum">
              <a:rPr lang="kl-GL" smtClean="0"/>
              <a:t>‹nr.›</a:t>
            </a:fld>
            <a:endParaRPr lang="kl-GL"/>
          </a:p>
        </p:txBody>
      </p:sp>
    </p:spTree>
    <p:extLst>
      <p:ext uri="{BB962C8B-B14F-4D97-AF65-F5344CB8AC3E}">
        <p14:creationId xmlns:p14="http://schemas.microsoft.com/office/powerpoint/2010/main" val="42919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18201B2-D55F-B4D6-03D6-F9EA7D61B2D0}"/>
              </a:ext>
            </a:extLst>
          </p:cNvPr>
          <p:cNvSpPr>
            <a:spLocks noGrp="1"/>
          </p:cNvSpPr>
          <p:nvPr>
            <p:ph type="dt" sz="half" idx="10"/>
          </p:nvPr>
        </p:nvSpPr>
        <p:spPr/>
        <p:txBody>
          <a:bodyPr/>
          <a:lstStyle/>
          <a:p>
            <a:fld id="{3824031F-4354-4596-8AE2-277F90A05694}" type="datetimeFigureOut">
              <a:rPr lang="kl-GL" smtClean="0"/>
              <a:t>22-01-2026</a:t>
            </a:fld>
            <a:endParaRPr lang="kl-GL"/>
          </a:p>
        </p:txBody>
      </p:sp>
      <p:sp>
        <p:nvSpPr>
          <p:cNvPr id="3" name="Pladsholder til sidefod 2">
            <a:extLst>
              <a:ext uri="{FF2B5EF4-FFF2-40B4-BE49-F238E27FC236}">
                <a16:creationId xmlns:a16="http://schemas.microsoft.com/office/drawing/2014/main" id="{FAA9E213-8E13-7F68-A2FE-DF8CF6E5E506}"/>
              </a:ext>
            </a:extLst>
          </p:cNvPr>
          <p:cNvSpPr>
            <a:spLocks noGrp="1"/>
          </p:cNvSpPr>
          <p:nvPr>
            <p:ph type="ftr" sz="quarter" idx="11"/>
          </p:nvPr>
        </p:nvSpPr>
        <p:spPr/>
        <p:txBody>
          <a:bodyPr/>
          <a:lstStyle/>
          <a:p>
            <a:endParaRPr lang="kl-GL"/>
          </a:p>
        </p:txBody>
      </p:sp>
      <p:sp>
        <p:nvSpPr>
          <p:cNvPr id="4" name="Pladsholder til slidenummer 3">
            <a:extLst>
              <a:ext uri="{FF2B5EF4-FFF2-40B4-BE49-F238E27FC236}">
                <a16:creationId xmlns:a16="http://schemas.microsoft.com/office/drawing/2014/main" id="{10781D80-B3FD-3E01-07B5-0EAA0A1901E4}"/>
              </a:ext>
            </a:extLst>
          </p:cNvPr>
          <p:cNvSpPr>
            <a:spLocks noGrp="1"/>
          </p:cNvSpPr>
          <p:nvPr>
            <p:ph type="sldNum" sz="quarter" idx="12"/>
          </p:nvPr>
        </p:nvSpPr>
        <p:spPr/>
        <p:txBody>
          <a:bodyPr/>
          <a:lstStyle/>
          <a:p>
            <a:fld id="{32D1954A-6B1D-4986-AB2D-53DAA1BBC70A}" type="slidenum">
              <a:rPr lang="kl-GL" smtClean="0"/>
              <a:t>‹nr.›</a:t>
            </a:fld>
            <a:endParaRPr lang="kl-GL"/>
          </a:p>
        </p:txBody>
      </p:sp>
    </p:spTree>
    <p:extLst>
      <p:ext uri="{BB962C8B-B14F-4D97-AF65-F5344CB8AC3E}">
        <p14:creationId xmlns:p14="http://schemas.microsoft.com/office/powerpoint/2010/main" val="350145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6965BA-C613-27C4-48D7-63C95C88070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kl-GL"/>
          </a:p>
        </p:txBody>
      </p:sp>
      <p:sp>
        <p:nvSpPr>
          <p:cNvPr id="3" name="Pladsholder til indhold 2">
            <a:extLst>
              <a:ext uri="{FF2B5EF4-FFF2-40B4-BE49-F238E27FC236}">
                <a16:creationId xmlns:a16="http://schemas.microsoft.com/office/drawing/2014/main" id="{0CA19D38-2690-0A84-B208-6EED57ED2C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kl-GL"/>
          </a:p>
        </p:txBody>
      </p:sp>
      <p:sp>
        <p:nvSpPr>
          <p:cNvPr id="4" name="Pladsholder til tekst 3">
            <a:extLst>
              <a:ext uri="{FF2B5EF4-FFF2-40B4-BE49-F238E27FC236}">
                <a16:creationId xmlns:a16="http://schemas.microsoft.com/office/drawing/2014/main" id="{2CE3ED32-2E36-10F7-C8A4-EF4EE83BE8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CE9BC89-E24C-E1F1-3AF4-897992B9BA54}"/>
              </a:ext>
            </a:extLst>
          </p:cNvPr>
          <p:cNvSpPr>
            <a:spLocks noGrp="1"/>
          </p:cNvSpPr>
          <p:nvPr>
            <p:ph type="dt" sz="half" idx="10"/>
          </p:nvPr>
        </p:nvSpPr>
        <p:spPr/>
        <p:txBody>
          <a:bodyPr/>
          <a:lstStyle/>
          <a:p>
            <a:fld id="{3824031F-4354-4596-8AE2-277F90A05694}" type="datetimeFigureOut">
              <a:rPr lang="kl-GL" smtClean="0"/>
              <a:t>22-01-2026</a:t>
            </a:fld>
            <a:endParaRPr lang="kl-GL"/>
          </a:p>
        </p:txBody>
      </p:sp>
      <p:sp>
        <p:nvSpPr>
          <p:cNvPr id="6" name="Pladsholder til sidefod 5">
            <a:extLst>
              <a:ext uri="{FF2B5EF4-FFF2-40B4-BE49-F238E27FC236}">
                <a16:creationId xmlns:a16="http://schemas.microsoft.com/office/drawing/2014/main" id="{2301D388-15A6-8FEF-64F0-181C777C905C}"/>
              </a:ext>
            </a:extLst>
          </p:cNvPr>
          <p:cNvSpPr>
            <a:spLocks noGrp="1"/>
          </p:cNvSpPr>
          <p:nvPr>
            <p:ph type="ftr" sz="quarter" idx="11"/>
          </p:nvPr>
        </p:nvSpPr>
        <p:spPr/>
        <p:txBody>
          <a:bodyPr/>
          <a:lstStyle/>
          <a:p>
            <a:endParaRPr lang="kl-GL"/>
          </a:p>
        </p:txBody>
      </p:sp>
      <p:sp>
        <p:nvSpPr>
          <p:cNvPr id="7" name="Pladsholder til slidenummer 6">
            <a:extLst>
              <a:ext uri="{FF2B5EF4-FFF2-40B4-BE49-F238E27FC236}">
                <a16:creationId xmlns:a16="http://schemas.microsoft.com/office/drawing/2014/main" id="{51C97611-8111-67CD-9478-04FC32368F99}"/>
              </a:ext>
            </a:extLst>
          </p:cNvPr>
          <p:cNvSpPr>
            <a:spLocks noGrp="1"/>
          </p:cNvSpPr>
          <p:nvPr>
            <p:ph type="sldNum" sz="quarter" idx="12"/>
          </p:nvPr>
        </p:nvSpPr>
        <p:spPr/>
        <p:txBody>
          <a:bodyPr/>
          <a:lstStyle/>
          <a:p>
            <a:fld id="{32D1954A-6B1D-4986-AB2D-53DAA1BBC70A}" type="slidenum">
              <a:rPr lang="kl-GL" smtClean="0"/>
              <a:t>‹nr.›</a:t>
            </a:fld>
            <a:endParaRPr lang="kl-GL"/>
          </a:p>
        </p:txBody>
      </p:sp>
    </p:spTree>
    <p:extLst>
      <p:ext uri="{BB962C8B-B14F-4D97-AF65-F5344CB8AC3E}">
        <p14:creationId xmlns:p14="http://schemas.microsoft.com/office/powerpoint/2010/main" val="302294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E024C-A746-3F4D-1199-D1E053385E9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kl-GL"/>
          </a:p>
        </p:txBody>
      </p:sp>
      <p:sp>
        <p:nvSpPr>
          <p:cNvPr id="3" name="Pladsholder til billede 2">
            <a:extLst>
              <a:ext uri="{FF2B5EF4-FFF2-40B4-BE49-F238E27FC236}">
                <a16:creationId xmlns:a16="http://schemas.microsoft.com/office/drawing/2014/main" id="{FE3FEA85-B6FA-FF7E-16C7-7DE057A816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l-GL"/>
          </a:p>
        </p:txBody>
      </p:sp>
      <p:sp>
        <p:nvSpPr>
          <p:cNvPr id="4" name="Pladsholder til tekst 3">
            <a:extLst>
              <a:ext uri="{FF2B5EF4-FFF2-40B4-BE49-F238E27FC236}">
                <a16:creationId xmlns:a16="http://schemas.microsoft.com/office/drawing/2014/main" id="{781950F8-8F54-63EE-BD36-D49CBC3EB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0B1470E-DA87-C707-23D0-36E0D5A80417}"/>
              </a:ext>
            </a:extLst>
          </p:cNvPr>
          <p:cNvSpPr>
            <a:spLocks noGrp="1"/>
          </p:cNvSpPr>
          <p:nvPr>
            <p:ph type="dt" sz="half" idx="10"/>
          </p:nvPr>
        </p:nvSpPr>
        <p:spPr/>
        <p:txBody>
          <a:bodyPr/>
          <a:lstStyle/>
          <a:p>
            <a:fld id="{3824031F-4354-4596-8AE2-277F90A05694}" type="datetimeFigureOut">
              <a:rPr lang="kl-GL" smtClean="0"/>
              <a:t>22-01-2026</a:t>
            </a:fld>
            <a:endParaRPr lang="kl-GL"/>
          </a:p>
        </p:txBody>
      </p:sp>
      <p:sp>
        <p:nvSpPr>
          <p:cNvPr id="6" name="Pladsholder til sidefod 5">
            <a:extLst>
              <a:ext uri="{FF2B5EF4-FFF2-40B4-BE49-F238E27FC236}">
                <a16:creationId xmlns:a16="http://schemas.microsoft.com/office/drawing/2014/main" id="{0D927D25-152C-213B-1801-874649BEF57E}"/>
              </a:ext>
            </a:extLst>
          </p:cNvPr>
          <p:cNvSpPr>
            <a:spLocks noGrp="1"/>
          </p:cNvSpPr>
          <p:nvPr>
            <p:ph type="ftr" sz="quarter" idx="11"/>
          </p:nvPr>
        </p:nvSpPr>
        <p:spPr/>
        <p:txBody>
          <a:bodyPr/>
          <a:lstStyle/>
          <a:p>
            <a:endParaRPr lang="kl-GL"/>
          </a:p>
        </p:txBody>
      </p:sp>
      <p:sp>
        <p:nvSpPr>
          <p:cNvPr id="7" name="Pladsholder til slidenummer 6">
            <a:extLst>
              <a:ext uri="{FF2B5EF4-FFF2-40B4-BE49-F238E27FC236}">
                <a16:creationId xmlns:a16="http://schemas.microsoft.com/office/drawing/2014/main" id="{2EF45CBD-3DB9-E21B-569C-148F6F66DF87}"/>
              </a:ext>
            </a:extLst>
          </p:cNvPr>
          <p:cNvSpPr>
            <a:spLocks noGrp="1"/>
          </p:cNvSpPr>
          <p:nvPr>
            <p:ph type="sldNum" sz="quarter" idx="12"/>
          </p:nvPr>
        </p:nvSpPr>
        <p:spPr/>
        <p:txBody>
          <a:bodyPr/>
          <a:lstStyle/>
          <a:p>
            <a:fld id="{32D1954A-6B1D-4986-AB2D-53DAA1BBC70A}" type="slidenum">
              <a:rPr lang="kl-GL" smtClean="0"/>
              <a:t>‹nr.›</a:t>
            </a:fld>
            <a:endParaRPr lang="kl-GL"/>
          </a:p>
        </p:txBody>
      </p:sp>
    </p:spTree>
    <p:extLst>
      <p:ext uri="{BB962C8B-B14F-4D97-AF65-F5344CB8AC3E}">
        <p14:creationId xmlns:p14="http://schemas.microsoft.com/office/powerpoint/2010/main" val="264873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AA80A2A-60EA-4B47-09A6-C74C51B613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kl-GL"/>
          </a:p>
        </p:txBody>
      </p:sp>
      <p:sp>
        <p:nvSpPr>
          <p:cNvPr id="3" name="Pladsholder til tekst 2">
            <a:extLst>
              <a:ext uri="{FF2B5EF4-FFF2-40B4-BE49-F238E27FC236}">
                <a16:creationId xmlns:a16="http://schemas.microsoft.com/office/drawing/2014/main" id="{646CE0A0-0EB3-87CC-1DDD-2C7FB1345A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kl-GL"/>
          </a:p>
        </p:txBody>
      </p:sp>
      <p:sp>
        <p:nvSpPr>
          <p:cNvPr id="4" name="Pladsholder til dato 3">
            <a:extLst>
              <a:ext uri="{FF2B5EF4-FFF2-40B4-BE49-F238E27FC236}">
                <a16:creationId xmlns:a16="http://schemas.microsoft.com/office/drawing/2014/main" id="{F551F673-CD32-7070-7AF2-251F918DFE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4031F-4354-4596-8AE2-277F90A05694}" type="datetimeFigureOut">
              <a:rPr lang="kl-GL" smtClean="0"/>
              <a:t>22-01-2026</a:t>
            </a:fld>
            <a:endParaRPr lang="kl-GL"/>
          </a:p>
        </p:txBody>
      </p:sp>
      <p:sp>
        <p:nvSpPr>
          <p:cNvPr id="5" name="Pladsholder til sidefod 4">
            <a:extLst>
              <a:ext uri="{FF2B5EF4-FFF2-40B4-BE49-F238E27FC236}">
                <a16:creationId xmlns:a16="http://schemas.microsoft.com/office/drawing/2014/main" id="{21AF3004-D484-AF28-CE56-F95D845C7D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l-GL"/>
          </a:p>
        </p:txBody>
      </p:sp>
      <p:sp>
        <p:nvSpPr>
          <p:cNvPr id="6" name="Pladsholder til slidenummer 5">
            <a:extLst>
              <a:ext uri="{FF2B5EF4-FFF2-40B4-BE49-F238E27FC236}">
                <a16:creationId xmlns:a16="http://schemas.microsoft.com/office/drawing/2014/main" id="{0B0DBA51-24CD-9505-8642-78E0330411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1954A-6B1D-4986-AB2D-53DAA1BBC70A}" type="slidenum">
              <a:rPr lang="kl-GL" smtClean="0"/>
              <a:t>‹nr.›</a:t>
            </a:fld>
            <a:endParaRPr lang="kl-GL"/>
          </a:p>
        </p:txBody>
      </p:sp>
    </p:spTree>
    <p:extLst>
      <p:ext uri="{BB962C8B-B14F-4D97-AF65-F5344CB8AC3E}">
        <p14:creationId xmlns:p14="http://schemas.microsoft.com/office/powerpoint/2010/main" val="2886376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l-G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eldresagen.dk/" TargetMode="External"/><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27FF48C-AF46-4D52-998F-ED0BDDEEF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9000"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06BE9E0-1101-201B-9D38-51F383E3200F}"/>
              </a:ext>
            </a:extLst>
          </p:cNvPr>
          <p:cNvSpPr>
            <a:spLocks noGrp="1"/>
          </p:cNvSpPr>
          <p:nvPr>
            <p:ph type="title"/>
          </p:nvPr>
        </p:nvSpPr>
        <p:spPr>
          <a:xfrm>
            <a:off x="229807" y="238492"/>
            <a:ext cx="7181771" cy="1232500"/>
          </a:xfrm>
        </p:spPr>
        <p:txBody>
          <a:bodyPr>
            <a:noAutofit/>
          </a:bodyPr>
          <a:lstStyle/>
          <a:p>
            <a:r>
              <a:rPr lang="kl-GL" sz="2800" b="1" dirty="0">
                <a:solidFill>
                  <a:srgbClr val="002060"/>
                </a:solidFill>
                <a:latin typeface="Roboto" panose="02000000000000000000" pitchFamily="2" charset="0"/>
                <a:ea typeface="Roboto" panose="02000000000000000000" pitchFamily="2" charset="0"/>
                <a:cs typeface="Roboto" panose="02000000000000000000" pitchFamily="2" charset="0"/>
              </a:rPr>
              <a:t>Ældretalsmanden og  sekretariatet.</a:t>
            </a:r>
            <a:br>
              <a:rPr lang="kl-GL" sz="2800" b="1" dirty="0">
                <a:solidFill>
                  <a:srgbClr val="002060"/>
                </a:solidFill>
                <a:latin typeface="Roboto" panose="02000000000000000000" pitchFamily="2" charset="0"/>
                <a:ea typeface="Roboto" panose="02000000000000000000" pitchFamily="2" charset="0"/>
                <a:cs typeface="Roboto" panose="02000000000000000000" pitchFamily="2" charset="0"/>
              </a:rPr>
            </a:br>
            <a:endParaRPr lang="kl-GL" sz="2800" b="1"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8">
            <a:extLst>
              <a:ext uri="{FF2B5EF4-FFF2-40B4-BE49-F238E27FC236}">
                <a16:creationId xmlns:a16="http://schemas.microsoft.com/office/drawing/2014/main" id="{6B209D39-1F7C-ABB7-F38B-B6D951C9005F}"/>
              </a:ext>
            </a:extLst>
          </p:cNvPr>
          <p:cNvSpPr>
            <a:spLocks noGrp="1"/>
          </p:cNvSpPr>
          <p:nvPr>
            <p:ph idx="1"/>
          </p:nvPr>
        </p:nvSpPr>
        <p:spPr>
          <a:xfrm>
            <a:off x="6848682" y="3295650"/>
            <a:ext cx="5343317" cy="3562350"/>
          </a:xfrm>
        </p:spPr>
        <p:txBody>
          <a:bodyPr vert="horz" lIns="91440" tIns="45720" rIns="91440" bIns="45720" rtlCol="0">
            <a:normAutofit/>
          </a:bodyPr>
          <a:lstStyle/>
          <a:p>
            <a:endParaRPr lang="en-US" sz="2000" dirty="0"/>
          </a:p>
          <a:p>
            <a:endParaRPr lang="en-US" sz="2000" dirty="0"/>
          </a:p>
          <a:p>
            <a:endParaRPr lang="en-US" sz="2000" dirty="0"/>
          </a:p>
          <a:p>
            <a:pPr marL="0" indent="0">
              <a:buNone/>
            </a:pPr>
            <a:endParaRPr lang="en-US" sz="2000" dirty="0"/>
          </a:p>
        </p:txBody>
      </p:sp>
      <p:pic>
        <p:nvPicPr>
          <p:cNvPr id="5" name="Billede 4" descr="Et billede, der indeholder Font/skrifttype, diagram, Grafik, clipart&#10;&#10;Automatisk genereret beskrivelse">
            <a:extLst>
              <a:ext uri="{FF2B5EF4-FFF2-40B4-BE49-F238E27FC236}">
                <a16:creationId xmlns:a16="http://schemas.microsoft.com/office/drawing/2014/main" id="{C1B61860-2C94-04EF-039D-9A8502060F43}"/>
              </a:ext>
            </a:extLst>
          </p:cNvPr>
          <p:cNvPicPr>
            <a:picLocks noChangeAspect="1"/>
          </p:cNvPicPr>
          <p:nvPr/>
        </p:nvPicPr>
        <p:blipFill>
          <a:blip r:embed="rId2"/>
          <a:stretch>
            <a:fillRect/>
          </a:stretch>
        </p:blipFill>
        <p:spPr>
          <a:xfrm>
            <a:off x="10511954" y="243666"/>
            <a:ext cx="1068359" cy="1744261"/>
          </a:xfrm>
          <a:prstGeom prst="rect">
            <a:avLst/>
          </a:prstGeom>
        </p:spPr>
      </p:pic>
      <p:sp>
        <p:nvSpPr>
          <p:cNvPr id="6" name="Tekstfelt 5">
            <a:extLst>
              <a:ext uri="{FF2B5EF4-FFF2-40B4-BE49-F238E27FC236}">
                <a16:creationId xmlns:a16="http://schemas.microsoft.com/office/drawing/2014/main" id="{9CF14157-CFAE-AAFA-5D85-F281447D42D5}"/>
              </a:ext>
            </a:extLst>
          </p:cNvPr>
          <p:cNvSpPr txBox="1"/>
          <p:nvPr/>
        </p:nvSpPr>
        <p:spPr>
          <a:xfrm>
            <a:off x="358523" y="1115797"/>
            <a:ext cx="3169376" cy="4632550"/>
          </a:xfrm>
          <a:prstGeom prst="rect">
            <a:avLst/>
          </a:prstGeom>
          <a:noFill/>
        </p:spPr>
        <p:txBody>
          <a:bodyPr wrap="square">
            <a:spAutoFit/>
          </a:bodyPr>
          <a:lstStyle/>
          <a:p>
            <a:pPr>
              <a:lnSpc>
                <a:spcPct val="107000"/>
              </a:lnSpc>
              <a:spcAft>
                <a:spcPts val="800"/>
              </a:spcAft>
            </a:pPr>
            <a:endParaRPr lang="kl-GL"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kl-GL" sz="1800" b="1"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Ældretalsmand, </a:t>
            </a:r>
          </a:p>
          <a:p>
            <a:pPr>
              <a:lnSpc>
                <a:spcPct val="107000"/>
              </a:lnSpc>
              <a:spcAft>
                <a:spcPts val="800"/>
              </a:spcAft>
            </a:pPr>
            <a:r>
              <a:rPr lang="kl-GL" sz="1800" b="1"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Kiiki Kiista P. Isaksen - virke fra Narsaq.</a:t>
            </a:r>
            <a:endPar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marL="0" indent="0">
              <a:buNone/>
            </a:pPr>
            <a:r>
              <a:rPr lang="en-US" dirty="0">
                <a:latin typeface="Roboto" panose="02000000000000000000" pitchFamily="2" charset="0"/>
                <a:ea typeface="Roboto" panose="02000000000000000000" pitchFamily="2" charset="0"/>
                <a:cs typeface="Roboto" panose="02000000000000000000" pitchFamily="2" charset="0"/>
              </a:rPr>
              <a:t>			</a:t>
            </a:r>
          </a:p>
          <a:p>
            <a:pPr marL="0" indent="0">
              <a:buNone/>
            </a:pPr>
            <a:endParaRPr lang="en-US"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en-US"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en-US"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en-US"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en-US"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en-US"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en-US" dirty="0">
              <a:latin typeface="Roboto" panose="02000000000000000000" pitchFamily="2" charset="0"/>
              <a:ea typeface="Roboto" panose="02000000000000000000" pitchFamily="2" charset="0"/>
              <a:cs typeface="Roboto" panose="02000000000000000000" pitchFamily="2" charset="0"/>
            </a:endParaRPr>
          </a:p>
          <a:p>
            <a:endParaRPr lang="en-US" dirty="0"/>
          </a:p>
          <a:p>
            <a:pPr marL="0" indent="0">
              <a:buNone/>
            </a:pPr>
            <a:endParaRPr lang="en-US" sz="1800" dirty="0"/>
          </a:p>
          <a:p>
            <a:pPr marL="0" indent="0">
              <a:buNone/>
            </a:pPr>
            <a:endParaRPr lang="en-US" sz="1800" dirty="0"/>
          </a:p>
        </p:txBody>
      </p:sp>
      <p:sp>
        <p:nvSpPr>
          <p:cNvPr id="7" name="Tekstfelt 6">
            <a:extLst>
              <a:ext uri="{FF2B5EF4-FFF2-40B4-BE49-F238E27FC236}">
                <a16:creationId xmlns:a16="http://schemas.microsoft.com/office/drawing/2014/main" id="{401481A3-2796-A7F6-E1A2-37ED5F2B4D8D}"/>
              </a:ext>
            </a:extLst>
          </p:cNvPr>
          <p:cNvSpPr txBox="1"/>
          <p:nvPr/>
        </p:nvSpPr>
        <p:spPr>
          <a:xfrm>
            <a:off x="6923300" y="2076262"/>
            <a:ext cx="5343317" cy="3901837"/>
          </a:xfrm>
          <a:prstGeom prst="rect">
            <a:avLst/>
          </a:prstGeom>
          <a:noFill/>
        </p:spPr>
        <p:txBody>
          <a:bodyPr wrap="square" rtlCol="0">
            <a:spAutoFit/>
          </a:bodyPr>
          <a:lstStyle/>
          <a:p>
            <a:pPr>
              <a:lnSpc>
                <a:spcPct val="107000"/>
              </a:lnSpc>
              <a:spcAft>
                <a:spcPts val="800"/>
              </a:spcAft>
            </a:pPr>
            <a:r>
              <a:rPr lang="kl-GL" sz="1800" b="1"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De ældre – opgaver</a:t>
            </a:r>
            <a:endPar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marL="342900" lvl="0" indent="-342900">
              <a:lnSpc>
                <a:spcPct val="107000"/>
              </a:lnSpc>
              <a:buSzPts val="1000"/>
              <a:buFont typeface="Symbol" panose="05050102010706020507" pitchFamily="18" charset="2"/>
              <a:buChar char=""/>
              <a:tabLst>
                <a:tab pos="457200" algn="l"/>
              </a:tabLst>
            </a:pPr>
            <a:r>
              <a:rPr lang="kl-GL" sz="16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At varetage rollen som ældretalsmand for alle ældre </a:t>
            </a:r>
            <a:r>
              <a:rPr lang="kl-GL" sz="1600" kern="100" dirty="0">
                <a:solidFill>
                  <a:srgbClr val="002060"/>
                </a:solidFill>
                <a:latin typeface="Roboto" panose="02000000000000000000" pitchFamily="2" charset="0"/>
                <a:ea typeface="Roboto" panose="02000000000000000000" pitchFamily="2" charset="0"/>
                <a:cs typeface="Roboto" panose="02000000000000000000" pitchFamily="2" charset="0"/>
              </a:rPr>
              <a:t>- integrering</a:t>
            </a:r>
            <a:endParaRPr lang="kl-GL" sz="1600" strike="sngStrike"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marL="342900" lvl="0" indent="-342900">
              <a:lnSpc>
                <a:spcPct val="107000"/>
              </a:lnSpc>
              <a:buSzPts val="1000"/>
              <a:buFont typeface="Symbol" panose="05050102010706020507" pitchFamily="18" charset="2"/>
              <a:buChar char=""/>
              <a:tabLst>
                <a:tab pos="457200" algn="l"/>
              </a:tabLst>
            </a:pPr>
            <a:r>
              <a:rPr lang="kl-GL" sz="16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At arbejde for bedre vilkår for ældre og sende budskaber - tilbyde rådgivning </a:t>
            </a:r>
          </a:p>
          <a:p>
            <a:pPr marL="342900" lvl="0" indent="-342900">
              <a:lnSpc>
                <a:spcPct val="107000"/>
              </a:lnSpc>
              <a:buSzPts val="1000"/>
              <a:buFont typeface="Symbol" panose="05050102010706020507" pitchFamily="18" charset="2"/>
              <a:buChar char=""/>
              <a:tabLst>
                <a:tab pos="457200" algn="l"/>
              </a:tabLst>
            </a:pPr>
            <a:r>
              <a:rPr lang="kl-GL" sz="16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At</a:t>
            </a:r>
            <a:r>
              <a:rPr lang="kl-GL" sz="1600" strike="sngStrike" kern="1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kl-GL" sz="16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være opmærksom på nye lovgivningstiltag som handler om ældre </a:t>
            </a:r>
            <a:r>
              <a:rPr lang="kl-GL" sz="1600" strike="sngStrike"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 </a:t>
            </a:r>
          </a:p>
          <a:p>
            <a:pPr marL="342900" lvl="0" indent="-342900">
              <a:lnSpc>
                <a:spcPct val="107000"/>
              </a:lnSpc>
              <a:buSzPts val="1000"/>
              <a:buFont typeface="Symbol" panose="05050102010706020507" pitchFamily="18" charset="2"/>
              <a:buChar char=""/>
              <a:tabLst>
                <a:tab pos="457200" algn="l"/>
              </a:tabLst>
            </a:pPr>
            <a:r>
              <a:rPr lang="kl-GL" sz="16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At Være særligt opmærksom på sårbare og svækkede ældre</a:t>
            </a:r>
          </a:p>
          <a:p>
            <a:pPr marL="342900" lvl="0" indent="-342900">
              <a:lnSpc>
                <a:spcPct val="107000"/>
              </a:lnSpc>
              <a:buSzPts val="1000"/>
              <a:buFont typeface="Symbol" panose="05050102010706020507" pitchFamily="18" charset="2"/>
              <a:buChar char=""/>
              <a:tabLst>
                <a:tab pos="457200" algn="l"/>
              </a:tabLst>
            </a:pPr>
            <a:r>
              <a:rPr lang="kl-GL" sz="16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At </a:t>
            </a:r>
            <a:r>
              <a:rPr lang="kl-GL" sz="1600" kern="100" dirty="0">
                <a:solidFill>
                  <a:srgbClr val="002060"/>
                </a:solidFill>
                <a:latin typeface="Roboto" panose="02000000000000000000" pitchFamily="2" charset="0"/>
                <a:ea typeface="Roboto" panose="02000000000000000000" pitchFamily="2" charset="0"/>
                <a:cs typeface="Roboto" panose="02000000000000000000" pitchFamily="2" charset="0"/>
              </a:rPr>
              <a:t>T</a:t>
            </a:r>
            <a:r>
              <a:rPr lang="kl-GL" sz="16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ilbyde rådgivning og vejledning om de ældres rettigheder</a:t>
            </a:r>
          </a:p>
          <a:p>
            <a:pPr marL="342900" lvl="0" indent="-342900">
              <a:lnSpc>
                <a:spcPct val="107000"/>
              </a:lnSpc>
              <a:buSzPts val="1000"/>
              <a:buFont typeface="Symbol" panose="05050102010706020507" pitchFamily="18" charset="2"/>
              <a:buChar char=""/>
              <a:tabLst>
                <a:tab pos="457200" algn="l"/>
              </a:tabLst>
            </a:pPr>
            <a:r>
              <a:rPr lang="kl-GL" sz="16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Ældretalsmanden har ingen beslutningskompetence i henhold til gældende lov, men kan rådgive og tale de ældres sag.</a:t>
            </a:r>
          </a:p>
        </p:txBody>
      </p:sp>
      <p:pic>
        <p:nvPicPr>
          <p:cNvPr id="14" name="Billede 13">
            <a:extLst>
              <a:ext uri="{FF2B5EF4-FFF2-40B4-BE49-F238E27FC236}">
                <a16:creationId xmlns:a16="http://schemas.microsoft.com/office/drawing/2014/main" id="{67326771-53EF-706F-2A69-B89111BACAFB}"/>
              </a:ext>
            </a:extLst>
          </p:cNvPr>
          <p:cNvPicPr>
            <a:picLocks noChangeAspect="1"/>
          </p:cNvPicPr>
          <p:nvPr/>
        </p:nvPicPr>
        <p:blipFill>
          <a:blip r:embed="rId3"/>
          <a:stretch>
            <a:fillRect/>
          </a:stretch>
        </p:blipFill>
        <p:spPr>
          <a:xfrm>
            <a:off x="485368" y="2787731"/>
            <a:ext cx="2260909" cy="3011419"/>
          </a:xfrm>
          <a:prstGeom prst="rect">
            <a:avLst/>
          </a:prstGeom>
        </p:spPr>
      </p:pic>
      <p:sp>
        <p:nvSpPr>
          <p:cNvPr id="16" name="Tekstfelt 15">
            <a:extLst>
              <a:ext uri="{FF2B5EF4-FFF2-40B4-BE49-F238E27FC236}">
                <a16:creationId xmlns:a16="http://schemas.microsoft.com/office/drawing/2014/main" id="{29A81FAC-40C0-C170-8A8D-76E1DD60524A}"/>
              </a:ext>
            </a:extLst>
          </p:cNvPr>
          <p:cNvSpPr txBox="1"/>
          <p:nvPr/>
        </p:nvSpPr>
        <p:spPr>
          <a:xfrm>
            <a:off x="3682976" y="1470992"/>
            <a:ext cx="2719830" cy="4765535"/>
          </a:xfrm>
          <a:prstGeom prst="rect">
            <a:avLst/>
          </a:prstGeom>
          <a:noFill/>
        </p:spPr>
        <p:txBody>
          <a:bodyPr wrap="square" rtlCol="0">
            <a:spAutoFit/>
          </a:bodyPr>
          <a:lstStyle/>
          <a:p>
            <a:pPr>
              <a:lnSpc>
                <a:spcPct val="107000"/>
              </a:lnSpc>
              <a:spcAft>
                <a:spcPts val="800"/>
              </a:spcAft>
            </a:pPr>
            <a:r>
              <a:rPr lang="kl-GL" sz="1800" b="1"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Embedsmand 1</a:t>
            </a:r>
            <a:b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br>
            <a:r>
              <a:rPr lang="kl-GL" sz="1800" b="1"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Administrativ </a:t>
            </a:r>
            <a:r>
              <a:rPr lang="kl-GL" b="1" kern="100" dirty="0">
                <a:solidFill>
                  <a:srgbClr val="002060"/>
                </a:solidFill>
                <a:latin typeface="Roboto" panose="02000000000000000000" pitchFamily="2" charset="0"/>
                <a:ea typeface="Roboto" panose="02000000000000000000" pitchFamily="2" charset="0"/>
                <a:cs typeface="Roboto" panose="02000000000000000000" pitchFamily="2" charset="0"/>
              </a:rPr>
              <a:t>medarbejder</a:t>
            </a:r>
            <a:b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br>
            <a:r>
              <a:rPr lang="kl-GL" sz="1800" b="1"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Malu, Maline Lyberth -</a:t>
            </a:r>
            <a:r>
              <a:rPr lang="kl-GL" b="1" kern="100" dirty="0">
                <a:solidFill>
                  <a:srgbClr val="002060"/>
                </a:solidFill>
                <a:latin typeface="Roboto" panose="02000000000000000000" pitchFamily="2" charset="0"/>
                <a:ea typeface="Roboto" panose="02000000000000000000" pitchFamily="2" charset="0"/>
                <a:cs typeface="Roboto" panose="02000000000000000000" pitchFamily="2" charset="0"/>
              </a:rPr>
              <a:t>virke fra Qaqortoq</a:t>
            </a:r>
          </a:p>
          <a:p>
            <a:pPr>
              <a:lnSpc>
                <a:spcPct val="107000"/>
              </a:lnSpc>
              <a:spcAft>
                <a:spcPts val="800"/>
              </a:spcAft>
            </a:pPr>
            <a:r>
              <a:rPr lang="kl-GL" sz="16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Der et  muligt at rette henvendelse efter aftale, ved oprining eller skrifligt, afholdelse af via teamsmøder, fremlæggelser.</a:t>
            </a:r>
          </a:p>
          <a:p>
            <a:pPr>
              <a:lnSpc>
                <a:spcPct val="107000"/>
              </a:lnSpc>
              <a:spcAft>
                <a:spcPts val="800"/>
              </a:spcAft>
            </a:pPr>
            <a:r>
              <a:rPr lang="kl-GL" sz="1600" kern="100" dirty="0">
                <a:solidFill>
                  <a:srgbClr val="002060"/>
                </a:solidFill>
                <a:latin typeface="Roboto" panose="02000000000000000000" pitchFamily="2" charset="0"/>
                <a:ea typeface="Roboto" panose="02000000000000000000" pitchFamily="2" charset="0"/>
                <a:cs typeface="Roboto" panose="02000000000000000000" pitchFamily="2" charset="0"/>
              </a:rPr>
              <a:t>Ældre, nær pårørende og andre kan rette henvendelse som vedrører om ældres forhold.</a:t>
            </a:r>
            <a:endParaRPr lang="kl-GL" sz="1600"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800"/>
              </a:spcAft>
            </a:pPr>
            <a:endParaRPr lang="kl-GL" sz="1600"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09896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9694F84-90CD-A2CD-B3DD-B392335FF7D2}"/>
              </a:ext>
            </a:extLst>
          </p:cNvPr>
          <p:cNvSpPr>
            <a:spLocks noGrp="1"/>
          </p:cNvSpPr>
          <p:nvPr>
            <p:ph type="title"/>
          </p:nvPr>
        </p:nvSpPr>
        <p:spPr>
          <a:xfrm>
            <a:off x="489046" y="499134"/>
            <a:ext cx="6881026" cy="1322887"/>
          </a:xfrm>
        </p:spPr>
        <p:txBody>
          <a:bodyPr>
            <a:normAutofit/>
          </a:bodyPr>
          <a:lstStyle/>
          <a:p>
            <a:r>
              <a:rPr lang="kl-GL" b="1" dirty="0">
                <a:solidFill>
                  <a:srgbClr val="002060"/>
                </a:solidFill>
                <a:latin typeface="Roboto" panose="02000000000000000000" pitchFamily="2" charset="0"/>
                <a:ea typeface="Roboto" panose="02000000000000000000" pitchFamily="2" charset="0"/>
                <a:cs typeface="Roboto" panose="02000000000000000000" pitchFamily="2" charset="0"/>
              </a:rPr>
              <a:t>Fortsættelse.....</a:t>
            </a:r>
          </a:p>
        </p:txBody>
      </p:sp>
      <p:sp>
        <p:nvSpPr>
          <p:cNvPr id="3" name="Pladsholder til indhold 2">
            <a:extLst>
              <a:ext uri="{FF2B5EF4-FFF2-40B4-BE49-F238E27FC236}">
                <a16:creationId xmlns:a16="http://schemas.microsoft.com/office/drawing/2014/main" id="{9DE54891-8F53-03A4-6B0E-C3791BE3B8CF}"/>
              </a:ext>
            </a:extLst>
          </p:cNvPr>
          <p:cNvSpPr>
            <a:spLocks noGrp="1"/>
          </p:cNvSpPr>
          <p:nvPr>
            <p:ph idx="1"/>
          </p:nvPr>
        </p:nvSpPr>
        <p:spPr>
          <a:xfrm>
            <a:off x="489046" y="2395798"/>
            <a:ext cx="7261583" cy="3908585"/>
          </a:xfrm>
        </p:spPr>
        <p:txBody>
          <a:bodyPr>
            <a:normAutofit/>
          </a:bodyPr>
          <a:lstStyle/>
          <a:p>
            <a:pPr lvl="0">
              <a:lnSpc>
                <a:spcPct val="107000"/>
              </a:lnSpc>
              <a:buFont typeface="Wingdings" panose="05000000000000000000" pitchFamily="2" charset="2"/>
              <a:buChar char="Ø"/>
            </a:pP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Ved mine  undersøgelse  2024, oplyste kommuenrne, at borgere under 67 år som ydes støtte som handicappede, bebor plejemmene er </a:t>
            </a:r>
            <a:r>
              <a:rPr lang="kl-GL" sz="1800" b="1" kern="100" dirty="0">
                <a:solidFill>
                  <a:srgbClr val="002060"/>
                </a:solidFill>
                <a:latin typeface="Roboto" panose="02000000000000000000" pitchFamily="2" charset="0"/>
                <a:ea typeface="Roboto" panose="02000000000000000000" pitchFamily="2" charset="0"/>
                <a:cs typeface="Roboto" panose="02000000000000000000" pitchFamily="2" charset="0"/>
              </a:rPr>
              <a:t>27</a:t>
            </a: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 </a:t>
            </a:r>
            <a:endPar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buFont typeface="Wingdings" panose="05000000000000000000" pitchFamily="2" charset="2"/>
              <a:buChar char="Ø"/>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Ved samme genforspørgsel i 2025 , for borger under 67 år og som modtager støtte som handicappet, er svarene på </a:t>
            </a:r>
            <a:r>
              <a:rPr lang="kl-GL" sz="1800" b="1" kern="100" dirty="0">
                <a:solidFill>
                  <a:srgbClr val="002060"/>
                </a:solidFill>
                <a:latin typeface="Roboto" panose="02000000000000000000" pitchFamily="2" charset="0"/>
                <a:ea typeface="Roboto" panose="02000000000000000000" pitchFamily="2" charset="0"/>
                <a:cs typeface="Roboto" panose="02000000000000000000" pitchFamily="2" charset="0"/>
              </a:rPr>
              <a:t>41</a:t>
            </a: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 som beboere, og at der i enkelte tilfælde er benyttet magtanvendelseslov</a:t>
            </a:r>
            <a:endPar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lvl="0">
              <a:lnSpc>
                <a:spcPct val="107000"/>
              </a:lnSpc>
              <a:spcAft>
                <a:spcPts val="800"/>
              </a:spcAft>
              <a:buFont typeface="Wingdings" panose="05000000000000000000" pitchFamily="2" charset="2"/>
              <a:buChar char="Ø"/>
            </a:pP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I henhold til handicapstøtteloven § 38 og §§ 46 – 48, er kommunerne forpligtiget, at tilbyde passende boligtilbud til den handicappede</a:t>
            </a:r>
            <a:endPar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marL="0" indent="0">
              <a:buNone/>
            </a:pPr>
            <a:endParaRPr lang="kl-GL" sz="1900" dirty="0"/>
          </a:p>
        </p:txBody>
      </p:sp>
      <p:pic>
        <p:nvPicPr>
          <p:cNvPr id="4" name="Billede 3">
            <a:extLst>
              <a:ext uri="{FF2B5EF4-FFF2-40B4-BE49-F238E27FC236}">
                <a16:creationId xmlns:a16="http://schemas.microsoft.com/office/drawing/2014/main" id="{A78E43F5-B556-E6FF-C10B-6C7048B3CCB6}"/>
              </a:ext>
            </a:extLst>
          </p:cNvPr>
          <p:cNvPicPr>
            <a:picLocks noChangeAspect="1"/>
          </p:cNvPicPr>
          <p:nvPr/>
        </p:nvPicPr>
        <p:blipFill>
          <a:blip r:embed="rId3"/>
          <a:stretch>
            <a:fillRect/>
          </a:stretch>
        </p:blipFill>
        <p:spPr>
          <a:xfrm>
            <a:off x="8795981" y="1059195"/>
            <a:ext cx="2906973" cy="4769041"/>
          </a:xfrm>
          <a:prstGeom prst="rect">
            <a:avLst/>
          </a:prstGeom>
        </p:spPr>
      </p:pic>
    </p:spTree>
    <p:extLst>
      <p:ext uri="{BB962C8B-B14F-4D97-AF65-F5344CB8AC3E}">
        <p14:creationId xmlns:p14="http://schemas.microsoft.com/office/powerpoint/2010/main" val="1564247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57432310-DE37-76F4-A6DE-5C850539DA64}"/>
              </a:ext>
            </a:extLst>
          </p:cNvPr>
          <p:cNvSpPr>
            <a:spLocks noGrp="1"/>
          </p:cNvSpPr>
          <p:nvPr>
            <p:ph type="title"/>
          </p:nvPr>
        </p:nvSpPr>
        <p:spPr>
          <a:xfrm>
            <a:off x="489046" y="351182"/>
            <a:ext cx="6881026" cy="1322887"/>
          </a:xfrm>
        </p:spPr>
        <p:txBody>
          <a:bodyPr>
            <a:normAutofit/>
          </a:bodyPr>
          <a:lstStyle/>
          <a:p>
            <a:r>
              <a:rPr lang="kl-GL" b="1" dirty="0">
                <a:solidFill>
                  <a:srgbClr val="002060"/>
                </a:solidFill>
              </a:rPr>
              <a:t>Fortsættelse.....</a:t>
            </a:r>
          </a:p>
        </p:txBody>
      </p:sp>
      <p:sp>
        <p:nvSpPr>
          <p:cNvPr id="3" name="Pladsholder til indhold 2">
            <a:extLst>
              <a:ext uri="{FF2B5EF4-FFF2-40B4-BE49-F238E27FC236}">
                <a16:creationId xmlns:a16="http://schemas.microsoft.com/office/drawing/2014/main" id="{AE88A5CB-6425-9344-180F-F0E297B8AA4D}"/>
              </a:ext>
            </a:extLst>
          </p:cNvPr>
          <p:cNvSpPr>
            <a:spLocks noGrp="1"/>
          </p:cNvSpPr>
          <p:nvPr>
            <p:ph idx="1"/>
          </p:nvPr>
        </p:nvSpPr>
        <p:spPr>
          <a:xfrm>
            <a:off x="489046" y="1861930"/>
            <a:ext cx="7533875" cy="4644888"/>
          </a:xfrm>
        </p:spPr>
        <p:txBody>
          <a:bodyPr>
            <a:normAutofit/>
          </a:bodyPr>
          <a:lstStyle/>
          <a:p>
            <a:pPr lvl="0">
              <a:lnSpc>
                <a:spcPct val="107000"/>
              </a:lnSpc>
              <a:buFont typeface="Wingdings" panose="05000000000000000000" pitchFamily="2" charset="2"/>
              <a:buChar char="q"/>
            </a:pPr>
            <a:r>
              <a:rPr lang="kl-GL" sz="1900" kern="100" dirty="0">
                <a:solidFill>
                  <a:srgbClr val="002060"/>
                </a:solidFill>
                <a:latin typeface="Roboto" panose="02000000000000000000" pitchFamily="2" charset="0"/>
                <a:ea typeface="Roboto" panose="02000000000000000000" pitchFamily="2" charset="0"/>
                <a:cs typeface="Roboto" panose="02000000000000000000" pitchFamily="2" charset="0"/>
              </a:rPr>
              <a:t>I henhold til bekendtgørelse nr. 49 af 21.august 2021 om socialtilsyn jf.§§ 65 – 71 om tilsyn på plejehjemmene, er jeg i tvivlom, at der for personer under 67 år særskilt føres tilsyn for hver, og at man bare accepterer som en del af mængden.</a:t>
            </a:r>
            <a:endParaRPr lang="kl-GL" sz="1900"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pPr>
            <a:r>
              <a:rPr lang="kl-GL" sz="19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Jeg er bekymret for de </a:t>
            </a:r>
            <a:r>
              <a:rPr lang="kl-GL" sz="1900" b="1" kern="100" dirty="0">
                <a:solidFill>
                  <a:srgbClr val="002060"/>
                </a:solidFill>
                <a:latin typeface="Roboto" panose="02000000000000000000" pitchFamily="2" charset="0"/>
                <a:ea typeface="Roboto" panose="02000000000000000000" pitchFamily="2" charset="0"/>
                <a:cs typeface="Roboto" panose="02000000000000000000" pitchFamily="2" charset="0"/>
              </a:rPr>
              <a:t>41</a:t>
            </a:r>
            <a:r>
              <a:rPr lang="kl-GL" sz="1900" kern="100" dirty="0">
                <a:solidFill>
                  <a:srgbClr val="002060"/>
                </a:solidFill>
                <a:latin typeface="Roboto" panose="02000000000000000000" pitchFamily="2" charset="0"/>
                <a:ea typeface="Roboto" panose="02000000000000000000" pitchFamily="2" charset="0"/>
                <a:cs typeface="Roboto" panose="02000000000000000000" pitchFamily="2" charset="0"/>
              </a:rPr>
              <a:t> beboere, at man ikke henholder sig over deres rettigheder fuldt ud som handicappet, at yde råd – vejdning  sker bedst behandling? Har gentagne gange mødt ved rejser eks, end ikke er tilbudt ledsagerordning og man ikke er opmærksom på.  </a:t>
            </a:r>
            <a:endParaRPr lang="kl-GL" sz="1900"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lvl="0">
              <a:lnSpc>
                <a:spcPct val="107000"/>
              </a:lnSpc>
              <a:spcAft>
                <a:spcPts val="800"/>
              </a:spcAft>
              <a:buFont typeface="Wingdings" panose="05000000000000000000" pitchFamily="2" charset="2"/>
              <a:buChar char="Ø"/>
            </a:pPr>
            <a:r>
              <a:rPr lang="kl-GL" sz="19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For ældre handicappede over 67 år, viste svarene, er </a:t>
            </a:r>
            <a:r>
              <a:rPr lang="kl-GL" sz="1900" b="1"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61 </a:t>
            </a:r>
            <a:r>
              <a:rPr lang="kl-GL" sz="19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på venteliste for at kunne blive optaget plejehjem </a:t>
            </a:r>
          </a:p>
          <a:p>
            <a:pPr marL="0" indent="0">
              <a:lnSpc>
                <a:spcPct val="107000"/>
              </a:lnSpc>
              <a:spcAft>
                <a:spcPts val="800"/>
              </a:spcAft>
              <a:buNone/>
            </a:pPr>
            <a:r>
              <a:rPr lang="kl-GL"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228600" marR="0" lvl="0" indent="-228600" defTabSz="914400" rtl="0" eaLnBrk="1" fontAlgn="auto" latinLnBrk="0" hangingPunct="1">
              <a:spcBef>
                <a:spcPts val="1000"/>
              </a:spcBef>
              <a:spcAft>
                <a:spcPts val="0"/>
              </a:spcAft>
              <a:buClrTx/>
              <a:buSzTx/>
              <a:buFont typeface="Wingdings" panose="05000000000000000000" pitchFamily="2" charset="2"/>
              <a:buChar char="q"/>
              <a:tabLst/>
              <a:defRPr/>
            </a:pPr>
            <a:endParaRPr kumimoji="0" lang="kl-GL" sz="18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a:p>
            <a:pPr marL="0" indent="0">
              <a:buNone/>
            </a:pPr>
            <a:endParaRPr lang="kl-GL" sz="1700" dirty="0"/>
          </a:p>
        </p:txBody>
      </p:sp>
      <p:pic>
        <p:nvPicPr>
          <p:cNvPr id="4" name="Billede 3">
            <a:extLst>
              <a:ext uri="{FF2B5EF4-FFF2-40B4-BE49-F238E27FC236}">
                <a16:creationId xmlns:a16="http://schemas.microsoft.com/office/drawing/2014/main" id="{21F4CB26-924F-A801-D28D-85A7AEAEA7DA}"/>
              </a:ext>
            </a:extLst>
          </p:cNvPr>
          <p:cNvPicPr>
            <a:picLocks noChangeAspect="1"/>
          </p:cNvPicPr>
          <p:nvPr/>
        </p:nvPicPr>
        <p:blipFill>
          <a:blip r:embed="rId2"/>
          <a:stretch>
            <a:fillRect/>
          </a:stretch>
        </p:blipFill>
        <p:spPr>
          <a:xfrm>
            <a:off x="8795981" y="1059195"/>
            <a:ext cx="2906973" cy="4769041"/>
          </a:xfrm>
          <a:prstGeom prst="rect">
            <a:avLst/>
          </a:prstGeom>
        </p:spPr>
      </p:pic>
    </p:spTree>
    <p:extLst>
      <p:ext uri="{BB962C8B-B14F-4D97-AF65-F5344CB8AC3E}">
        <p14:creationId xmlns:p14="http://schemas.microsoft.com/office/powerpoint/2010/main" val="3529466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5621CB1-5CD4-62BF-BC23-34D04442BD8E}"/>
              </a:ext>
            </a:extLst>
          </p:cNvPr>
          <p:cNvSpPr>
            <a:spLocks noGrp="1"/>
          </p:cNvSpPr>
          <p:nvPr>
            <p:ph type="title"/>
          </p:nvPr>
        </p:nvSpPr>
        <p:spPr>
          <a:xfrm>
            <a:off x="427391" y="749560"/>
            <a:ext cx="7883502" cy="891350"/>
          </a:xfrm>
        </p:spPr>
        <p:txBody>
          <a:bodyPr>
            <a:normAutofit fontScale="90000"/>
          </a:bodyPr>
          <a:lstStyle/>
          <a:p>
            <a:r>
              <a:rPr lang="da-DK" b="1" dirty="0">
                <a:solidFill>
                  <a:srgbClr val="002060"/>
                </a:solidFill>
                <a:latin typeface="Roboto" panose="02000000000000000000" pitchFamily="2" charset="0"/>
                <a:ea typeface="Roboto" panose="02000000000000000000" pitchFamily="2" charset="0"/>
                <a:cs typeface="Roboto" panose="02000000000000000000" pitchFamily="2" charset="0"/>
              </a:rPr>
              <a:t>At få demens....hvad sker der så?</a:t>
            </a:r>
            <a:endParaRPr lang="kl-GL" b="1"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sp>
        <p:nvSpPr>
          <p:cNvPr id="3" name="Pladsholder til indhold 2">
            <a:extLst>
              <a:ext uri="{FF2B5EF4-FFF2-40B4-BE49-F238E27FC236}">
                <a16:creationId xmlns:a16="http://schemas.microsoft.com/office/drawing/2014/main" id="{137D7E65-C62B-22F4-B558-806A8409AD7A}"/>
              </a:ext>
            </a:extLst>
          </p:cNvPr>
          <p:cNvSpPr>
            <a:spLocks noGrp="1"/>
          </p:cNvSpPr>
          <p:nvPr>
            <p:ph idx="1"/>
          </p:nvPr>
        </p:nvSpPr>
        <p:spPr>
          <a:xfrm>
            <a:off x="228338" y="1871329"/>
            <a:ext cx="8336023" cy="4699591"/>
          </a:xfrm>
        </p:spPr>
        <p:txBody>
          <a:bodyPr>
            <a:normAutofit/>
          </a:bodyPr>
          <a:lstStyle/>
          <a:p>
            <a:pPr lvl="0">
              <a:lnSpc>
                <a:spcPct val="107000"/>
              </a:lnSpc>
              <a:buFont typeface="Wingdings" panose="05000000000000000000" pitchFamily="2" charset="2"/>
              <a:buChar char="q"/>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I henhold til handicappersonsstøtteloven har enhver borger, uanset alder, ret til at få tilbudt udredning, </a:t>
            </a: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for at borger lever et normalt tilværelse så nær det normale</a:t>
            </a:r>
            <a:endParaRPr lang="kl-GL" sz="1800" strike="sngStrike"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lvl="0">
              <a:lnSpc>
                <a:spcPct val="107000"/>
              </a:lnSpc>
              <a:buFont typeface="Wingdings" panose="05000000000000000000" pitchFamily="2" charset="2"/>
              <a:buChar char="q"/>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Der findes ingen dokumentation  i Grønland for hvor mange der er ramt af demens (126 – 2024)</a:t>
            </a:r>
            <a:endParaRPr lang="kl-GL" sz="1800" strike="sngStrike"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Hjemmehjælperne er ofte ikke fagligt uddannede. Hvordan kan sikres</a:t>
            </a:r>
            <a:r>
              <a:rPr lang="kl-GL" sz="1800" strike="sngStrike"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 </a:t>
            </a: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forebyggelse?</a:t>
            </a:r>
            <a:endParaRPr lang="kl-GL" sz="1800" strike="sngStrike"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lvl="0">
              <a:lnSpc>
                <a:spcPct val="107000"/>
              </a:lnSpc>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Når der er så mange ikke </a:t>
            </a: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faglærte</a:t>
            </a: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 </a:t>
            </a: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stiller jeg ofte, hvor mange der har et kendskab til at benytte magtanvendelsesloven?</a:t>
            </a:r>
            <a:endParaRPr lang="kl-GL" sz="1800" strike="sngStrike"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lvl="0">
              <a:lnSpc>
                <a:spcPct val="107000"/>
              </a:lnSpc>
              <a:spcAft>
                <a:spcPts val="800"/>
              </a:spcAft>
              <a:buFont typeface="Wingdings" panose="05000000000000000000" pitchFamily="2" charset="2"/>
              <a:buChar char="q"/>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På de fleste demensafdelinger på plejehjem er arbejdsgangene ikke tilstrækkeligt tilpasset personer med demens. (Omgivelser) </a:t>
            </a:r>
          </a:p>
          <a:p>
            <a:pPr marL="0" indent="0">
              <a:buNone/>
            </a:pPr>
            <a:endParaRPr lang="da-DK" sz="800" dirty="0"/>
          </a:p>
          <a:p>
            <a:pPr marL="0" indent="0">
              <a:buNone/>
            </a:pPr>
            <a:endParaRPr lang="kl-GL" sz="800" dirty="0"/>
          </a:p>
        </p:txBody>
      </p:sp>
      <p:pic>
        <p:nvPicPr>
          <p:cNvPr id="4" name="Billede 3">
            <a:extLst>
              <a:ext uri="{FF2B5EF4-FFF2-40B4-BE49-F238E27FC236}">
                <a16:creationId xmlns:a16="http://schemas.microsoft.com/office/drawing/2014/main" id="{BD69C676-7C9E-2FAE-FD79-0A309DAA4CF4}"/>
              </a:ext>
            </a:extLst>
          </p:cNvPr>
          <p:cNvPicPr>
            <a:picLocks noChangeAspect="1"/>
          </p:cNvPicPr>
          <p:nvPr/>
        </p:nvPicPr>
        <p:blipFill>
          <a:blip r:embed="rId3"/>
          <a:stretch>
            <a:fillRect/>
          </a:stretch>
        </p:blipFill>
        <p:spPr>
          <a:xfrm>
            <a:off x="9391637" y="371060"/>
            <a:ext cx="1719619" cy="2819047"/>
          </a:xfrm>
          <a:prstGeom prst="rect">
            <a:avLst/>
          </a:prstGeom>
        </p:spPr>
      </p:pic>
      <p:pic>
        <p:nvPicPr>
          <p:cNvPr id="5" name="Billede 4">
            <a:extLst>
              <a:ext uri="{FF2B5EF4-FFF2-40B4-BE49-F238E27FC236}">
                <a16:creationId xmlns:a16="http://schemas.microsoft.com/office/drawing/2014/main" id="{DA6E1D1D-AED6-F933-F371-1DD3053A744B}"/>
              </a:ext>
            </a:extLst>
          </p:cNvPr>
          <p:cNvPicPr>
            <a:picLocks noChangeAspect="1"/>
          </p:cNvPicPr>
          <p:nvPr/>
        </p:nvPicPr>
        <p:blipFill>
          <a:blip r:embed="rId4"/>
          <a:stretch>
            <a:fillRect/>
          </a:stretch>
        </p:blipFill>
        <p:spPr>
          <a:xfrm>
            <a:off x="8753907" y="3995025"/>
            <a:ext cx="2995077" cy="2242507"/>
          </a:xfrm>
          <a:prstGeom prst="rect">
            <a:avLst/>
          </a:prstGeom>
        </p:spPr>
      </p:pic>
    </p:spTree>
    <p:extLst>
      <p:ext uri="{BB962C8B-B14F-4D97-AF65-F5344CB8AC3E}">
        <p14:creationId xmlns:p14="http://schemas.microsoft.com/office/powerpoint/2010/main" val="3085731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CC811DE-CE76-C4B5-E995-B419AF5B3628}"/>
              </a:ext>
            </a:extLst>
          </p:cNvPr>
          <p:cNvSpPr>
            <a:spLocks noGrp="1"/>
          </p:cNvSpPr>
          <p:nvPr>
            <p:ph type="title"/>
          </p:nvPr>
        </p:nvSpPr>
        <p:spPr>
          <a:xfrm>
            <a:off x="489046" y="490330"/>
            <a:ext cx="6881026" cy="1322887"/>
          </a:xfrm>
        </p:spPr>
        <p:txBody>
          <a:bodyPr>
            <a:normAutofit/>
          </a:bodyPr>
          <a:lstStyle/>
          <a:p>
            <a:r>
              <a:rPr lang="kl-GL"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kl-GL" sz="4000" b="1" dirty="0">
                <a:solidFill>
                  <a:srgbClr val="002060"/>
                </a:solidFill>
                <a:latin typeface="Roboto" panose="02000000000000000000" pitchFamily="2" charset="0"/>
                <a:ea typeface="Roboto" panose="02000000000000000000" pitchFamily="2" charset="0"/>
                <a:cs typeface="Roboto" panose="02000000000000000000" pitchFamily="2" charset="0"/>
              </a:rPr>
              <a:t>Forsættelse.....</a:t>
            </a:r>
          </a:p>
        </p:txBody>
      </p:sp>
      <p:sp>
        <p:nvSpPr>
          <p:cNvPr id="3" name="Pladsholder til indhold 2">
            <a:extLst>
              <a:ext uri="{FF2B5EF4-FFF2-40B4-BE49-F238E27FC236}">
                <a16:creationId xmlns:a16="http://schemas.microsoft.com/office/drawing/2014/main" id="{E3D8959A-100C-9E39-7CB2-40D041F0C39F}"/>
              </a:ext>
            </a:extLst>
          </p:cNvPr>
          <p:cNvSpPr>
            <a:spLocks noGrp="1"/>
          </p:cNvSpPr>
          <p:nvPr>
            <p:ph idx="1"/>
          </p:nvPr>
        </p:nvSpPr>
        <p:spPr>
          <a:xfrm>
            <a:off x="489046" y="1931508"/>
            <a:ext cx="7817889" cy="4381609"/>
          </a:xfrm>
        </p:spPr>
        <p:txBody>
          <a:bodyPr>
            <a:normAutofit/>
          </a:bodyPr>
          <a:lstStyle/>
          <a:p>
            <a:pPr>
              <a:lnSpc>
                <a:spcPct val="107000"/>
              </a:lnSpc>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Er sundhedsvæsnet tilstrækkelig forbedt på at foretage demensudredninger og arbejdes der med det? Samtidige, stilles spørgsmål, hvorvidt der arbejdes med demens (Demensredegørelse 2013) og hvilke tiltag er igangsat?</a:t>
            </a:r>
          </a:p>
          <a:p>
            <a:pPr>
              <a:lnSpc>
                <a:spcPct val="107000"/>
              </a:lnSpc>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Hvem skal involveres i udredninger, hvor der i samtlige kommuner ikke er demenskoordinatorer?</a:t>
            </a:r>
          </a:p>
          <a:p>
            <a:pPr>
              <a:lnSpc>
                <a:spcPct val="107000"/>
              </a:lnSpc>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Hvis man regner med, at ældrestøtteloven træder i kraft i 2027, vil jeg gerne spørge, om kommunerne er parate til at arbejde særskilt med at varetage og beskytte personer med demens, herunder også til at videreudvikle indsatsen på området. </a:t>
            </a:r>
          </a:p>
          <a:p>
            <a:pPr>
              <a:lnSpc>
                <a:spcPct val="107000"/>
              </a:lnSpc>
              <a:spcAft>
                <a:spcPts val="800"/>
              </a:spcAft>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Er samfundet tilstrækkeligt bevidst om betydningen af umyndiggørelse herunder hvordan begrebet skal forstås og anvendes?</a:t>
            </a:r>
          </a:p>
          <a:p>
            <a:pPr marL="0" indent="0">
              <a:buNone/>
            </a:pPr>
            <a:endParaRPr lang="kl-GL" sz="1700" dirty="0"/>
          </a:p>
        </p:txBody>
      </p:sp>
      <p:pic>
        <p:nvPicPr>
          <p:cNvPr id="4" name="Billede 3">
            <a:extLst>
              <a:ext uri="{FF2B5EF4-FFF2-40B4-BE49-F238E27FC236}">
                <a16:creationId xmlns:a16="http://schemas.microsoft.com/office/drawing/2014/main" id="{4431583E-3584-0B46-0719-BE7DFB9BA820}"/>
              </a:ext>
            </a:extLst>
          </p:cNvPr>
          <p:cNvPicPr>
            <a:picLocks noChangeAspect="1"/>
          </p:cNvPicPr>
          <p:nvPr/>
        </p:nvPicPr>
        <p:blipFill>
          <a:blip r:embed="rId3"/>
          <a:srcRect r="-2" b="1027"/>
          <a:stretch>
            <a:fillRect/>
          </a:stretch>
        </p:blipFill>
        <p:spPr>
          <a:xfrm>
            <a:off x="8795981" y="1083730"/>
            <a:ext cx="2906973" cy="4719970"/>
          </a:xfrm>
          <a:prstGeom prst="rect">
            <a:avLst/>
          </a:prstGeom>
        </p:spPr>
      </p:pic>
    </p:spTree>
    <p:extLst>
      <p:ext uri="{BB962C8B-B14F-4D97-AF65-F5344CB8AC3E}">
        <p14:creationId xmlns:p14="http://schemas.microsoft.com/office/powerpoint/2010/main" val="336384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9E238A-3B7D-1507-3189-050F81D6E18A}"/>
              </a:ext>
            </a:extLst>
          </p:cNvPr>
          <p:cNvSpPr>
            <a:spLocks noGrp="1"/>
          </p:cNvSpPr>
          <p:nvPr>
            <p:ph type="title"/>
          </p:nvPr>
        </p:nvSpPr>
        <p:spPr>
          <a:xfrm>
            <a:off x="388960" y="631599"/>
            <a:ext cx="6914884" cy="1005040"/>
          </a:xfrm>
        </p:spPr>
        <p:txBody>
          <a:bodyPr>
            <a:normAutofit fontScale="90000"/>
          </a:bodyPr>
          <a:lstStyle/>
          <a:p>
            <a:pPr>
              <a:spcBef>
                <a:spcPts val="1000"/>
              </a:spcBef>
              <a:defRPr/>
            </a:pPr>
            <a:r>
              <a:rPr lang="da-DK" sz="3600" i="0" dirty="0">
                <a:solidFill>
                  <a:srgbClr val="002060"/>
                </a:solidFill>
                <a:effectLst/>
                <a:highlight>
                  <a:srgbClr val="FFFFFF"/>
                </a:highlight>
                <a:latin typeface="Roboto" panose="02000000000000000000" pitchFamily="2" charset="0"/>
                <a:ea typeface="Roboto" panose="02000000000000000000" pitchFamily="2" charset="0"/>
                <a:cs typeface="Roboto" panose="02000000000000000000" pitchFamily="2" charset="0"/>
              </a:rPr>
              <a:t>Sådan foregår udredning for demens / </a:t>
            </a:r>
            <a:r>
              <a:rPr lang="da-DK" sz="3600" i="0" dirty="0" err="1">
                <a:solidFill>
                  <a:srgbClr val="002060"/>
                </a:solidFill>
                <a:effectLst/>
                <a:highlight>
                  <a:srgbClr val="FFFFFF"/>
                </a:highlight>
                <a:latin typeface="Roboto" panose="02000000000000000000" pitchFamily="2" charset="0"/>
                <a:ea typeface="Roboto" panose="02000000000000000000" pitchFamily="2" charset="0"/>
                <a:cs typeface="Roboto" panose="02000000000000000000" pitchFamily="2" charset="0"/>
              </a:rPr>
              <a:t>Qulaajaaneq</a:t>
            </a:r>
            <a:r>
              <a:rPr lang="da-DK" sz="3600" i="0" dirty="0">
                <a:solidFill>
                  <a:srgbClr val="002060"/>
                </a:solidFill>
                <a:effectLst/>
                <a:highlight>
                  <a:srgbClr val="FFFFFF"/>
                </a:highlight>
                <a:latin typeface="Roboto" panose="02000000000000000000" pitchFamily="2" charset="0"/>
                <a:ea typeface="Roboto" panose="02000000000000000000" pitchFamily="2" charset="0"/>
                <a:cs typeface="Roboto" panose="02000000000000000000" pitchFamily="2" charset="0"/>
              </a:rPr>
              <a:t> </a:t>
            </a:r>
            <a:br>
              <a:rPr lang="da-DK" sz="1050" b="1" i="0" dirty="0">
                <a:solidFill>
                  <a:srgbClr val="192B37"/>
                </a:solidFill>
                <a:effectLst/>
                <a:highlight>
                  <a:srgbClr val="FFFFFF"/>
                </a:highlight>
                <a:latin typeface="IBM Plex Sans" panose="020B0503050203000203" pitchFamily="34" charset="0"/>
              </a:rPr>
            </a:br>
            <a:br>
              <a:rPr kumimoji="0" lang="da-DK" sz="2100" i="0" u="none" strike="noStrike" kern="1200" cap="none" spc="0" normalizeH="0" baseline="0" noProof="0" dirty="0">
                <a:ln>
                  <a:noFill/>
                </a:ln>
                <a:solidFill>
                  <a:schemeClr val="tx1">
                    <a:lumMod val="85000"/>
                    <a:lumOff val="15000"/>
                  </a:schemeClr>
                </a:solidFill>
                <a:effectLst/>
                <a:uLnTx/>
                <a:uFillTx/>
                <a:latin typeface="Calibri" panose="020F0502020204030204"/>
                <a:ea typeface="+mn-ea"/>
                <a:cs typeface="+mn-cs"/>
              </a:rPr>
            </a:br>
            <a:endParaRPr lang="kl-GL" sz="2100" b="1" dirty="0">
              <a:solidFill>
                <a:schemeClr val="tx1">
                  <a:lumMod val="85000"/>
                  <a:lumOff val="15000"/>
                </a:schemeClr>
              </a:solidFill>
            </a:endParaRPr>
          </a:p>
        </p:txBody>
      </p:sp>
      <p:sp>
        <p:nvSpPr>
          <p:cNvPr id="3105" name="Pladsholder til indhold 2">
            <a:extLst>
              <a:ext uri="{FF2B5EF4-FFF2-40B4-BE49-F238E27FC236}">
                <a16:creationId xmlns:a16="http://schemas.microsoft.com/office/drawing/2014/main" id="{67D27EA7-D104-76A7-E86D-EE82C70E75F5}"/>
              </a:ext>
            </a:extLst>
          </p:cNvPr>
          <p:cNvSpPr>
            <a:spLocks noGrp="1"/>
          </p:cNvSpPr>
          <p:nvPr>
            <p:ph idx="1"/>
          </p:nvPr>
        </p:nvSpPr>
        <p:spPr>
          <a:xfrm>
            <a:off x="388961" y="1781033"/>
            <a:ext cx="6651919" cy="4467366"/>
          </a:xfrm>
        </p:spPr>
        <p:txBody>
          <a:bodyPr>
            <a:normAutofit/>
          </a:bodyPr>
          <a:lstStyle/>
          <a:p>
            <a:pPr marL="0" indent="0">
              <a:spcBef>
                <a:spcPts val="0"/>
              </a:spcBef>
              <a:buNone/>
            </a:pPr>
            <a:endParaRPr lang="da-DK" sz="1400" dirty="0">
              <a:solidFill>
                <a:schemeClr val="tx1">
                  <a:lumMod val="85000"/>
                  <a:lumOff val="15000"/>
                </a:schemeClr>
              </a:solidFill>
            </a:endParaRPr>
          </a:p>
          <a:p>
            <a:pPr marL="0" indent="0">
              <a:buNone/>
            </a:pPr>
            <a:endParaRPr lang="da-DK" sz="1400" dirty="0">
              <a:solidFill>
                <a:schemeClr val="tx1">
                  <a:lumMod val="85000"/>
                  <a:lumOff val="15000"/>
                </a:schemeClr>
              </a:solidFill>
            </a:endParaRPr>
          </a:p>
        </p:txBody>
      </p:sp>
      <p:sp>
        <p:nvSpPr>
          <p:cNvPr id="6" name="Tekstfelt 5">
            <a:extLst>
              <a:ext uri="{FF2B5EF4-FFF2-40B4-BE49-F238E27FC236}">
                <a16:creationId xmlns:a16="http://schemas.microsoft.com/office/drawing/2014/main" id="{26C4B477-B483-A866-8D9E-69ECD30882D0}"/>
              </a:ext>
            </a:extLst>
          </p:cNvPr>
          <p:cNvSpPr txBox="1"/>
          <p:nvPr/>
        </p:nvSpPr>
        <p:spPr>
          <a:xfrm>
            <a:off x="389552" y="1283810"/>
            <a:ext cx="6096000" cy="5078313"/>
          </a:xfrm>
          <a:prstGeom prst="rect">
            <a:avLst/>
          </a:prstGeom>
          <a:noFill/>
        </p:spPr>
        <p:txBody>
          <a:bodyPr wrap="square">
            <a:spAutoFit/>
          </a:bodyPr>
          <a:lstStyle/>
          <a:p>
            <a:pPr algn="l"/>
            <a:endParaRPr lang="da-DK" b="1" i="0" dirty="0">
              <a:solidFill>
                <a:srgbClr val="192B37"/>
              </a:solidFill>
              <a:effectLst/>
              <a:highlight>
                <a:srgbClr val="FFFFFF"/>
              </a:highlight>
              <a:latin typeface="IBM Plex Sans" panose="020B0503050203000203" pitchFamily="34" charset="0"/>
            </a:endParaRPr>
          </a:p>
          <a:p>
            <a:pPr algn="l"/>
            <a:r>
              <a:rPr lang="da-DK" b="0" i="0" dirty="0">
                <a:effectLst/>
                <a:highlight>
                  <a:srgbClr val="FFFFFF"/>
                </a:highlight>
                <a:latin typeface="Roboto" panose="02000000000000000000" pitchFamily="2" charset="0"/>
                <a:ea typeface="Roboto" panose="02000000000000000000" pitchFamily="2" charset="0"/>
                <a:cs typeface="Roboto" panose="02000000000000000000" pitchFamily="2" charset="0"/>
              </a:rPr>
              <a:t>Flere symptomer på demens minder om en række andre sygdomme. Derfor er det vigtigt at komme til egen læge og </a:t>
            </a:r>
            <a:r>
              <a:rPr lang="da-DK" b="1" i="0" dirty="0">
                <a:effectLst/>
                <a:highlight>
                  <a:srgbClr val="FFFFFF"/>
                </a:highlight>
                <a:latin typeface="Roboto" panose="02000000000000000000" pitchFamily="2" charset="0"/>
                <a:ea typeface="Roboto" panose="02000000000000000000" pitchFamily="2" charset="0"/>
                <a:cs typeface="Roboto" panose="02000000000000000000" pitchFamily="2" charset="0"/>
              </a:rPr>
              <a:t>blive undersøgt</a:t>
            </a:r>
            <a:r>
              <a:rPr lang="da-DK" b="0" i="0" dirty="0">
                <a:effectLst/>
                <a:highlight>
                  <a:srgbClr val="FFFFFF"/>
                </a:highlight>
                <a:latin typeface="Roboto" panose="02000000000000000000" pitchFamily="2" charset="0"/>
                <a:ea typeface="Roboto" panose="02000000000000000000" pitchFamily="2" charset="0"/>
                <a:cs typeface="Roboto" panose="02000000000000000000" pitchFamily="2" charset="0"/>
              </a:rPr>
              <a:t>.</a:t>
            </a:r>
          </a:p>
          <a:p>
            <a:pPr algn="l"/>
            <a:endParaRPr lang="da-DK" b="0" i="0" dirty="0">
              <a:effectLst/>
              <a:highlight>
                <a:srgbClr val="FFFFFF"/>
              </a:highlight>
              <a:latin typeface="Roboto" panose="02000000000000000000" pitchFamily="2" charset="0"/>
              <a:ea typeface="Roboto" panose="02000000000000000000" pitchFamily="2" charset="0"/>
              <a:cs typeface="Roboto" panose="02000000000000000000" pitchFamily="2" charset="0"/>
            </a:endParaRPr>
          </a:p>
          <a:p>
            <a:pPr algn="l"/>
            <a:r>
              <a:rPr lang="da-DK" b="0" i="0" dirty="0">
                <a:effectLst/>
                <a:highlight>
                  <a:srgbClr val="FFFFFF"/>
                </a:highlight>
                <a:latin typeface="Roboto" panose="02000000000000000000" pitchFamily="2" charset="0"/>
                <a:ea typeface="Roboto" panose="02000000000000000000" pitchFamily="2" charset="0"/>
                <a:cs typeface="Roboto" panose="02000000000000000000" pitchFamily="2" charset="0"/>
              </a:rPr>
              <a:t>Hvis lægen vurderer, at der er tale om demens, bliver personen henvist til et </a:t>
            </a:r>
            <a:r>
              <a:rPr lang="da-DK" b="1" i="0" dirty="0">
                <a:effectLst/>
                <a:highlight>
                  <a:srgbClr val="FFFFFF"/>
                </a:highlight>
                <a:latin typeface="Roboto" panose="02000000000000000000" pitchFamily="2" charset="0"/>
                <a:ea typeface="Roboto" panose="02000000000000000000" pitchFamily="2" charset="0"/>
                <a:cs typeface="Roboto" panose="02000000000000000000" pitchFamily="2" charset="0"/>
              </a:rPr>
              <a:t>udredningsforløb</a:t>
            </a:r>
            <a:r>
              <a:rPr lang="da-DK" b="0" i="0" dirty="0">
                <a:effectLst/>
                <a:highlight>
                  <a:srgbClr val="FFFFFF"/>
                </a:highlight>
                <a:latin typeface="Roboto" panose="02000000000000000000" pitchFamily="2" charset="0"/>
                <a:ea typeface="Roboto" panose="02000000000000000000" pitchFamily="2" charset="0"/>
                <a:cs typeface="Roboto" panose="02000000000000000000" pitchFamily="2" charset="0"/>
              </a:rPr>
              <a:t> på en demens- eller hukommelsesklinik.</a:t>
            </a:r>
          </a:p>
          <a:p>
            <a:pPr algn="l"/>
            <a:endParaRPr lang="da-DK" b="0" i="0" dirty="0">
              <a:effectLst/>
              <a:highlight>
                <a:srgbClr val="FFFFFF"/>
              </a:highlight>
              <a:latin typeface="Roboto" panose="02000000000000000000" pitchFamily="2" charset="0"/>
              <a:ea typeface="Roboto" panose="02000000000000000000" pitchFamily="2" charset="0"/>
              <a:cs typeface="Roboto" panose="02000000000000000000" pitchFamily="2" charset="0"/>
            </a:endParaRPr>
          </a:p>
          <a:p>
            <a:pPr algn="l"/>
            <a:r>
              <a:rPr lang="da-DK" b="0" i="0" dirty="0">
                <a:effectLst/>
                <a:highlight>
                  <a:srgbClr val="FFFFFF"/>
                </a:highlight>
                <a:latin typeface="Roboto" panose="02000000000000000000" pitchFamily="2" charset="0"/>
                <a:ea typeface="Roboto" panose="02000000000000000000" pitchFamily="2" charset="0"/>
                <a:cs typeface="Roboto" panose="02000000000000000000" pitchFamily="2" charset="0"/>
              </a:rPr>
              <a:t>Der findes flere former for demenssygdomme. Udredning er vigtig, for man kan i nogle tilfælde </a:t>
            </a:r>
            <a:r>
              <a:rPr lang="da-DK" b="1" i="0" dirty="0">
                <a:effectLst/>
                <a:highlight>
                  <a:srgbClr val="FFFFFF"/>
                </a:highlight>
                <a:latin typeface="Roboto" panose="02000000000000000000" pitchFamily="2" charset="0"/>
                <a:ea typeface="Roboto" panose="02000000000000000000" pitchFamily="2" charset="0"/>
                <a:cs typeface="Roboto" panose="02000000000000000000" pitchFamily="2" charset="0"/>
              </a:rPr>
              <a:t>mindske</a:t>
            </a:r>
            <a:r>
              <a:rPr lang="da-DK" b="0" i="0" dirty="0">
                <a:effectLst/>
                <a:highlight>
                  <a:srgbClr val="FFFFFF"/>
                </a:highlight>
                <a:latin typeface="Roboto" panose="02000000000000000000" pitchFamily="2" charset="0"/>
                <a:ea typeface="Roboto" panose="02000000000000000000" pitchFamily="2" charset="0"/>
                <a:cs typeface="Roboto" panose="02000000000000000000" pitchFamily="2" charset="0"/>
              </a:rPr>
              <a:t> visse symptomer.</a:t>
            </a:r>
          </a:p>
          <a:p>
            <a:pPr algn="l"/>
            <a:endParaRPr lang="da-DK" b="0" i="0" dirty="0">
              <a:effectLst/>
              <a:highlight>
                <a:srgbClr val="FFFFFF"/>
              </a:highlight>
              <a:latin typeface="Roboto" panose="02000000000000000000" pitchFamily="2" charset="0"/>
              <a:ea typeface="Roboto" panose="02000000000000000000" pitchFamily="2" charset="0"/>
              <a:cs typeface="Roboto" panose="02000000000000000000" pitchFamily="2" charset="0"/>
            </a:endParaRPr>
          </a:p>
          <a:p>
            <a:pPr algn="l"/>
            <a:r>
              <a:rPr lang="da-DK" b="0" i="0" dirty="0">
                <a:effectLst/>
                <a:highlight>
                  <a:srgbClr val="FFFFFF"/>
                </a:highlight>
                <a:latin typeface="Roboto" panose="02000000000000000000" pitchFamily="2" charset="0"/>
                <a:ea typeface="Roboto" panose="02000000000000000000" pitchFamily="2" charset="0"/>
                <a:cs typeface="Roboto" panose="02000000000000000000" pitchFamily="2" charset="0"/>
              </a:rPr>
              <a:t>Andre gange kan man </a:t>
            </a:r>
            <a:r>
              <a:rPr lang="da-DK" b="1" i="0" dirty="0">
                <a:effectLst/>
                <a:highlight>
                  <a:srgbClr val="FFFFFF"/>
                </a:highlight>
                <a:latin typeface="Roboto" panose="02000000000000000000" pitchFamily="2" charset="0"/>
                <a:ea typeface="Roboto" panose="02000000000000000000" pitchFamily="2" charset="0"/>
                <a:cs typeface="Roboto" panose="02000000000000000000" pitchFamily="2" charset="0"/>
              </a:rPr>
              <a:t>lindre eller mindske symptomer </a:t>
            </a:r>
            <a:r>
              <a:rPr lang="da-DK" b="0" i="0" dirty="0">
                <a:effectLst/>
                <a:highlight>
                  <a:srgbClr val="FFFFFF"/>
                </a:highlight>
                <a:latin typeface="Roboto" panose="02000000000000000000" pitchFamily="2" charset="0"/>
                <a:ea typeface="Roboto" panose="02000000000000000000" pitchFamily="2" charset="0"/>
                <a:cs typeface="Roboto" panose="02000000000000000000" pitchFamily="2" charset="0"/>
              </a:rPr>
              <a:t>igennem fysisk aktivitet, socialt samvær, kost og motion.</a:t>
            </a:r>
          </a:p>
          <a:p>
            <a:pPr algn="l"/>
            <a:r>
              <a:rPr lang="da-DK" b="0" i="0" dirty="0">
                <a:effectLst/>
                <a:highlight>
                  <a:srgbClr val="FFFFFF"/>
                </a:highlight>
                <a:latin typeface="Roboto" panose="02000000000000000000" pitchFamily="2" charset="0"/>
                <a:ea typeface="Roboto" panose="02000000000000000000" pitchFamily="2" charset="0"/>
                <a:cs typeface="Roboto" panose="02000000000000000000" pitchFamily="2" charset="0"/>
              </a:rPr>
              <a:t>Det er normalt at være i tvivl, om det er symptomer på demens.  </a:t>
            </a:r>
            <a:r>
              <a:rPr lang="da-DK" b="0" i="0" dirty="0">
                <a:solidFill>
                  <a:srgbClr val="192B37"/>
                </a:solidFill>
                <a:effectLst/>
                <a:highlight>
                  <a:srgbClr val="FFFFFF"/>
                </a:highlight>
                <a:latin typeface="IBM Plex Sans" panose="020B0503050203000203" pitchFamily="34" charset="0"/>
                <a:hlinkClick r:id="rId3"/>
              </a:rPr>
              <a:t>www.aeldresagen.dk</a:t>
            </a:r>
            <a:endParaRPr lang="da-DK" b="0" i="0" dirty="0">
              <a:solidFill>
                <a:srgbClr val="192B37"/>
              </a:solidFill>
              <a:effectLst/>
              <a:highlight>
                <a:srgbClr val="FFFFFF"/>
              </a:highlight>
              <a:latin typeface="IBM Plex Sans" panose="020B0503050203000203" pitchFamily="34" charset="0"/>
            </a:endParaRPr>
          </a:p>
          <a:p>
            <a:pPr algn="l"/>
            <a:endParaRPr lang="da-DK" b="0" i="0" dirty="0">
              <a:solidFill>
                <a:srgbClr val="192B37"/>
              </a:solidFill>
              <a:effectLst/>
              <a:highlight>
                <a:srgbClr val="FFFFFF"/>
              </a:highlight>
              <a:latin typeface="IBM Plex Sans" panose="020B0503050203000203" pitchFamily="34" charset="0"/>
            </a:endParaRPr>
          </a:p>
        </p:txBody>
      </p:sp>
      <p:pic>
        <p:nvPicPr>
          <p:cNvPr id="7" name="Billede 6">
            <a:extLst>
              <a:ext uri="{FF2B5EF4-FFF2-40B4-BE49-F238E27FC236}">
                <a16:creationId xmlns:a16="http://schemas.microsoft.com/office/drawing/2014/main" id="{2E3E52B8-19C5-D798-62C0-CA889C2476F5}"/>
              </a:ext>
            </a:extLst>
          </p:cNvPr>
          <p:cNvPicPr>
            <a:picLocks noChangeAspect="1"/>
          </p:cNvPicPr>
          <p:nvPr/>
        </p:nvPicPr>
        <p:blipFill>
          <a:blip r:embed="rId4"/>
          <a:stretch>
            <a:fillRect/>
          </a:stretch>
        </p:blipFill>
        <p:spPr>
          <a:xfrm>
            <a:off x="488351" y="6242108"/>
            <a:ext cx="1371600" cy="240030"/>
          </a:xfrm>
          <a:prstGeom prst="rect">
            <a:avLst/>
          </a:prstGeom>
        </p:spPr>
      </p:pic>
      <p:pic>
        <p:nvPicPr>
          <p:cNvPr id="8" name="Billede 7">
            <a:extLst>
              <a:ext uri="{FF2B5EF4-FFF2-40B4-BE49-F238E27FC236}">
                <a16:creationId xmlns:a16="http://schemas.microsoft.com/office/drawing/2014/main" id="{E8707CA8-3BDC-6ADF-BA27-F07D42D17F50}"/>
              </a:ext>
            </a:extLst>
          </p:cNvPr>
          <p:cNvPicPr>
            <a:picLocks noChangeAspect="1"/>
          </p:cNvPicPr>
          <p:nvPr/>
        </p:nvPicPr>
        <p:blipFill>
          <a:blip r:embed="rId5"/>
          <a:stretch>
            <a:fillRect/>
          </a:stretch>
        </p:blipFill>
        <p:spPr>
          <a:xfrm>
            <a:off x="8439030" y="0"/>
            <a:ext cx="3580692" cy="2647950"/>
          </a:xfrm>
          <a:prstGeom prst="rect">
            <a:avLst/>
          </a:prstGeom>
        </p:spPr>
      </p:pic>
      <p:pic>
        <p:nvPicPr>
          <p:cNvPr id="9" name="Billede 8">
            <a:extLst>
              <a:ext uri="{FF2B5EF4-FFF2-40B4-BE49-F238E27FC236}">
                <a16:creationId xmlns:a16="http://schemas.microsoft.com/office/drawing/2014/main" id="{C27D08FB-778F-A8CE-9D6E-EAC2D19EE6FF}"/>
              </a:ext>
            </a:extLst>
          </p:cNvPr>
          <p:cNvPicPr>
            <a:picLocks noChangeAspect="1"/>
          </p:cNvPicPr>
          <p:nvPr/>
        </p:nvPicPr>
        <p:blipFill>
          <a:blip r:embed="rId6"/>
          <a:stretch>
            <a:fillRect/>
          </a:stretch>
        </p:blipFill>
        <p:spPr>
          <a:xfrm>
            <a:off x="10790829" y="6459137"/>
            <a:ext cx="1318071" cy="369060"/>
          </a:xfrm>
          <a:prstGeom prst="rect">
            <a:avLst/>
          </a:prstGeom>
        </p:spPr>
      </p:pic>
      <p:sp>
        <p:nvSpPr>
          <p:cNvPr id="11" name="Tekstfelt 10">
            <a:extLst>
              <a:ext uri="{FF2B5EF4-FFF2-40B4-BE49-F238E27FC236}">
                <a16:creationId xmlns:a16="http://schemas.microsoft.com/office/drawing/2014/main" id="{80947561-A2FD-C508-DE09-2658A3ED576A}"/>
              </a:ext>
            </a:extLst>
          </p:cNvPr>
          <p:cNvSpPr txBox="1"/>
          <p:nvPr/>
        </p:nvSpPr>
        <p:spPr>
          <a:xfrm>
            <a:off x="8438321" y="2568385"/>
            <a:ext cx="3581401" cy="3970318"/>
          </a:xfrm>
          <a:prstGeom prst="rect">
            <a:avLst/>
          </a:prstGeom>
          <a:noFill/>
        </p:spPr>
        <p:txBody>
          <a:bodyPr wrap="square">
            <a:spAutoFit/>
          </a:bodyPr>
          <a:lstStyle/>
          <a:p>
            <a:pPr algn="l"/>
            <a:r>
              <a:rPr lang="da-DK" sz="1400" b="1" i="0" dirty="0">
                <a:effectLst/>
                <a:highlight>
                  <a:srgbClr val="FFFFFF"/>
                </a:highlight>
                <a:latin typeface="Open Sans" panose="020B0606030504020204" pitchFamily="34" charset="0"/>
              </a:rPr>
              <a:t>Demens skyldes ikke alder</a:t>
            </a:r>
          </a:p>
          <a:p>
            <a:pPr algn="l"/>
            <a:r>
              <a:rPr lang="da-DK" sz="1400" b="0" i="0" dirty="0">
                <a:solidFill>
                  <a:srgbClr val="333333"/>
                </a:solidFill>
                <a:effectLst/>
                <a:highlight>
                  <a:srgbClr val="FFFFFF"/>
                </a:highlight>
                <a:latin typeface="Open Sans" panose="020B0606030504020204" pitchFamily="34" charset="0"/>
              </a:rPr>
              <a:t>Risikoen for at udvikle en demenssygdom stiger med alderen, men det er en myte, at demens er en naturlig følge af at blive ældre. Demens skyldes altid </a:t>
            </a:r>
            <a:r>
              <a:rPr lang="da-DK" sz="1400" b="1" i="0" dirty="0">
                <a:solidFill>
                  <a:srgbClr val="333333"/>
                </a:solidFill>
                <a:effectLst/>
                <a:highlight>
                  <a:srgbClr val="FFFFFF"/>
                </a:highlight>
                <a:latin typeface="Open Sans" panose="020B0606030504020204" pitchFamily="34" charset="0"/>
              </a:rPr>
              <a:t>sygdom i hjernen</a:t>
            </a:r>
            <a:r>
              <a:rPr lang="da-DK" sz="1400" b="0" i="0" dirty="0">
                <a:solidFill>
                  <a:srgbClr val="333333"/>
                </a:solidFill>
                <a:effectLst/>
                <a:highlight>
                  <a:srgbClr val="FFFFFF"/>
                </a:highlight>
                <a:latin typeface="Open Sans" panose="020B0606030504020204" pitchFamily="34" charset="0"/>
              </a:rPr>
              <a:t>. Kun få af de sygdomme, der giver symptomer på demens, kan helbredes. Men flere af sygdommene </a:t>
            </a:r>
            <a:r>
              <a:rPr lang="da-DK" sz="1400" b="1" i="0" dirty="0">
                <a:solidFill>
                  <a:srgbClr val="333333"/>
                </a:solidFill>
                <a:effectLst/>
                <a:highlight>
                  <a:srgbClr val="FFFFFF"/>
                </a:highlight>
                <a:latin typeface="Open Sans" panose="020B0606030504020204" pitchFamily="34" charset="0"/>
              </a:rPr>
              <a:t>kan behandles i større eller mindre grad</a:t>
            </a:r>
            <a:r>
              <a:rPr lang="da-DK" sz="1400" b="0" i="0" dirty="0">
                <a:solidFill>
                  <a:srgbClr val="333333"/>
                </a:solidFill>
                <a:effectLst/>
                <a:highlight>
                  <a:srgbClr val="FFFFFF"/>
                </a:highlight>
                <a:latin typeface="Open Sans" panose="020B0606030504020204" pitchFamily="34" charset="0"/>
              </a:rPr>
              <a:t>. Derfor er det </a:t>
            </a:r>
            <a:r>
              <a:rPr lang="da-DK" sz="1400" b="1" i="0" dirty="0">
                <a:solidFill>
                  <a:srgbClr val="333333"/>
                </a:solidFill>
                <a:effectLst/>
                <a:highlight>
                  <a:srgbClr val="FFFFFF"/>
                </a:highlight>
                <a:latin typeface="Open Sans" panose="020B0606030504020204" pitchFamily="34" charset="0"/>
              </a:rPr>
              <a:t>vigtigt at få afklaret præcist, hvilken sygdom, der har udløst demensen</a:t>
            </a:r>
            <a:r>
              <a:rPr lang="da-DK" sz="1400" b="0" i="0" dirty="0">
                <a:solidFill>
                  <a:srgbClr val="333333"/>
                </a:solidFill>
                <a:effectLst/>
                <a:highlight>
                  <a:srgbClr val="FFFFFF"/>
                </a:highlight>
                <a:latin typeface="Open Sans" panose="020B0606030504020204" pitchFamily="34" charset="0"/>
              </a:rPr>
              <a:t>, og få lagt en </a:t>
            </a:r>
            <a:r>
              <a:rPr lang="da-DK" sz="1400" b="1" i="0" dirty="0">
                <a:solidFill>
                  <a:srgbClr val="333333"/>
                </a:solidFill>
                <a:effectLst/>
                <a:highlight>
                  <a:srgbClr val="FFFFFF"/>
                </a:highlight>
                <a:latin typeface="Open Sans" panose="020B0606030504020204" pitchFamily="34" charset="0"/>
              </a:rPr>
              <a:t>plan for behandlingen</a:t>
            </a:r>
            <a:r>
              <a:rPr lang="da-DK" sz="1400" b="0" i="0" dirty="0">
                <a:solidFill>
                  <a:srgbClr val="333333"/>
                </a:solidFill>
                <a:effectLst/>
                <a:highlight>
                  <a:srgbClr val="FFFFFF"/>
                </a:highlight>
                <a:latin typeface="Open Sans" panose="020B0606030504020204" pitchFamily="34" charset="0"/>
              </a:rPr>
              <a:t>. Har man eksempelvis vaskulær demens, der kan skyldes blodpropper i hjernen, vil man typisk sammensætte en behandling, der </a:t>
            </a:r>
            <a:r>
              <a:rPr lang="da-DK" sz="1400" b="1" i="0" dirty="0">
                <a:solidFill>
                  <a:srgbClr val="333333"/>
                </a:solidFill>
                <a:effectLst/>
                <a:highlight>
                  <a:srgbClr val="FFFFFF"/>
                </a:highlight>
                <a:latin typeface="Open Sans" panose="020B0606030504020204" pitchFamily="34" charset="0"/>
              </a:rPr>
              <a:t>forebygger</a:t>
            </a:r>
            <a:r>
              <a:rPr lang="da-DK" sz="1400" b="0" i="0" dirty="0">
                <a:solidFill>
                  <a:srgbClr val="333333"/>
                </a:solidFill>
                <a:effectLst/>
                <a:highlight>
                  <a:srgbClr val="FFFFFF"/>
                </a:highlight>
                <a:latin typeface="Open Sans" panose="020B0606030504020204" pitchFamily="34" charset="0"/>
              </a:rPr>
              <a:t>, at der dannes flere </a:t>
            </a:r>
            <a:r>
              <a:rPr lang="da-DK" sz="1400" b="1" i="0" dirty="0">
                <a:solidFill>
                  <a:srgbClr val="333333"/>
                </a:solidFill>
                <a:effectLst/>
                <a:highlight>
                  <a:srgbClr val="FFFFFF"/>
                </a:highlight>
                <a:latin typeface="Open Sans" panose="020B0606030504020204" pitchFamily="34" charset="0"/>
              </a:rPr>
              <a:t>blodpropper</a:t>
            </a:r>
            <a:r>
              <a:rPr lang="da-DK" sz="1400" b="0" i="0" dirty="0">
                <a:solidFill>
                  <a:srgbClr val="333333"/>
                </a:solidFill>
                <a:effectLst/>
                <a:highlight>
                  <a:srgbClr val="FFFFFF"/>
                </a:highlight>
                <a:latin typeface="Open Sans" panose="020B0606030504020204" pitchFamily="34" charset="0"/>
              </a:rPr>
              <a:t>. </a:t>
            </a:r>
          </a:p>
        </p:txBody>
      </p:sp>
      <p:pic>
        <p:nvPicPr>
          <p:cNvPr id="12" name="Billede 11">
            <a:extLst>
              <a:ext uri="{FF2B5EF4-FFF2-40B4-BE49-F238E27FC236}">
                <a16:creationId xmlns:a16="http://schemas.microsoft.com/office/drawing/2014/main" id="{699B1CA3-F58C-C8ED-BBB6-6EDD29FCB30B}"/>
              </a:ext>
            </a:extLst>
          </p:cNvPr>
          <p:cNvPicPr>
            <a:picLocks noChangeAspect="1"/>
          </p:cNvPicPr>
          <p:nvPr/>
        </p:nvPicPr>
        <p:blipFill>
          <a:blip r:embed="rId7"/>
          <a:stretch>
            <a:fillRect/>
          </a:stretch>
        </p:blipFill>
        <p:spPr>
          <a:xfrm>
            <a:off x="7040880" y="1525311"/>
            <a:ext cx="763701" cy="1246272"/>
          </a:xfrm>
          <a:prstGeom prst="rect">
            <a:avLst/>
          </a:prstGeom>
        </p:spPr>
      </p:pic>
    </p:spTree>
    <p:extLst>
      <p:ext uri="{BB962C8B-B14F-4D97-AF65-F5344CB8AC3E}">
        <p14:creationId xmlns:p14="http://schemas.microsoft.com/office/powerpoint/2010/main" val="343429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D64702F-0E3C-4D15-9B10-16F5E2388F44}"/>
              </a:ext>
            </a:extLst>
          </p:cNvPr>
          <p:cNvPicPr>
            <a:picLocks noChangeAspect="1"/>
          </p:cNvPicPr>
          <p:nvPr/>
        </p:nvPicPr>
        <p:blipFill>
          <a:blip r:embed="rId2">
            <a:duotone>
              <a:prstClr val="black"/>
              <a:schemeClr val="tx2">
                <a:tint val="45000"/>
                <a:satMod val="400000"/>
              </a:schemeClr>
            </a:duotone>
            <a:alphaModFix amt="25000"/>
          </a:blip>
          <a:srcRect b="15730"/>
          <a:stretch/>
        </p:blipFill>
        <p:spPr>
          <a:xfrm>
            <a:off x="20" y="10"/>
            <a:ext cx="12191980" cy="6857990"/>
          </a:xfrm>
          <a:prstGeom prst="rect">
            <a:avLst/>
          </a:prstGeom>
          <a:gradFill>
            <a:gsLst>
              <a:gs pos="0">
                <a:schemeClr val="bg2">
                  <a:lumMod val="60000"/>
                  <a:lumOff val="40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Titel 1">
            <a:extLst>
              <a:ext uri="{FF2B5EF4-FFF2-40B4-BE49-F238E27FC236}">
                <a16:creationId xmlns:a16="http://schemas.microsoft.com/office/drawing/2014/main" id="{B06BE9E0-1101-201B-9D38-51F383E3200F}"/>
              </a:ext>
            </a:extLst>
          </p:cNvPr>
          <p:cNvSpPr>
            <a:spLocks noGrp="1"/>
          </p:cNvSpPr>
          <p:nvPr>
            <p:ph type="title"/>
          </p:nvPr>
        </p:nvSpPr>
        <p:spPr>
          <a:xfrm>
            <a:off x="547396" y="243629"/>
            <a:ext cx="10300996" cy="875317"/>
          </a:xfrm>
        </p:spPr>
        <p:txBody>
          <a:bodyPr>
            <a:normAutofit fontScale="90000"/>
          </a:bodyPr>
          <a:lstStyle/>
          <a:p>
            <a:r>
              <a:rPr lang="da-DK" sz="4000" b="1" dirty="0">
                <a:solidFill>
                  <a:srgbClr val="002060"/>
                </a:solidFill>
                <a:latin typeface="Roboto" panose="02000000000000000000" pitchFamily="2" charset="0"/>
                <a:ea typeface="Roboto" panose="02000000000000000000" pitchFamily="2" charset="0"/>
                <a:cs typeface="Roboto" panose="02000000000000000000" pitchFamily="2" charset="0"/>
              </a:rPr>
              <a:t>De ældres oplevelser baseret på virkelige hændelser</a:t>
            </a:r>
            <a:endParaRPr lang="kl-GL" sz="4000" b="1"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pic>
        <p:nvPicPr>
          <p:cNvPr id="5" name="Billede 4" descr="Et billede, der indeholder Font/skrifttype, diagram, Grafik, clipart&#10;&#10;Automatisk genereret beskrivelse">
            <a:extLst>
              <a:ext uri="{FF2B5EF4-FFF2-40B4-BE49-F238E27FC236}">
                <a16:creationId xmlns:a16="http://schemas.microsoft.com/office/drawing/2014/main" id="{C1B61860-2C94-04EF-039D-9A8502060F43}"/>
              </a:ext>
            </a:extLst>
          </p:cNvPr>
          <p:cNvPicPr>
            <a:picLocks noChangeAspect="1"/>
          </p:cNvPicPr>
          <p:nvPr/>
        </p:nvPicPr>
        <p:blipFill>
          <a:blip r:embed="rId3"/>
          <a:stretch>
            <a:fillRect/>
          </a:stretch>
        </p:blipFill>
        <p:spPr>
          <a:xfrm>
            <a:off x="10999305" y="243629"/>
            <a:ext cx="731318" cy="1193989"/>
          </a:xfrm>
          <a:prstGeom prst="rect">
            <a:avLst/>
          </a:prstGeom>
        </p:spPr>
      </p:pic>
      <p:sp>
        <p:nvSpPr>
          <p:cNvPr id="4" name="Tekstfelt 3">
            <a:extLst>
              <a:ext uri="{FF2B5EF4-FFF2-40B4-BE49-F238E27FC236}">
                <a16:creationId xmlns:a16="http://schemas.microsoft.com/office/drawing/2014/main" id="{06461F70-A153-A400-8128-70512B18C204}"/>
              </a:ext>
            </a:extLst>
          </p:cNvPr>
          <p:cNvSpPr txBox="1"/>
          <p:nvPr/>
        </p:nvSpPr>
        <p:spPr>
          <a:xfrm>
            <a:off x="4072147" y="2947111"/>
            <a:ext cx="5037449" cy="830997"/>
          </a:xfrm>
          <a:prstGeom prst="rect">
            <a:avLst/>
          </a:prstGeom>
          <a:solidFill>
            <a:schemeClr val="accent1"/>
          </a:solidFill>
        </p:spPr>
        <p:txBody>
          <a:bodyPr wrap="square" rtlCol="0">
            <a:spAutoFit/>
          </a:bodyPr>
          <a:lstStyle/>
          <a:p>
            <a:r>
              <a:rPr lang="da-DK" sz="1200" dirty="0">
                <a:solidFill>
                  <a:schemeClr val="bg1"/>
                </a:solidFill>
                <a:latin typeface="Roboto" panose="02000000000000000000" pitchFamily="2" charset="0"/>
                <a:ea typeface="Roboto" panose="02000000000000000000" pitchFamily="2" charset="0"/>
                <a:cs typeface="Roboto" panose="02000000000000000000" pitchFamily="2" charset="0"/>
              </a:rPr>
              <a:t>Jeg kom ind til en 93-årig, som havde flyttet sin seng nærmere toilettet, for ikke at tisse i bukserne, og kan ikke skifte tøj uden hjælp. Hvor der er kun er mandlige medarbejder, nødsaget i at vente til der kommer kvindelige personale</a:t>
            </a:r>
            <a:endParaRPr lang="kl-GL"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7" name="Tekstfelt 6">
            <a:extLst>
              <a:ext uri="{FF2B5EF4-FFF2-40B4-BE49-F238E27FC236}">
                <a16:creationId xmlns:a16="http://schemas.microsoft.com/office/drawing/2014/main" id="{E0FD0107-3049-9F36-A509-8794C13BA29F}"/>
              </a:ext>
            </a:extLst>
          </p:cNvPr>
          <p:cNvSpPr txBox="1"/>
          <p:nvPr/>
        </p:nvSpPr>
        <p:spPr>
          <a:xfrm>
            <a:off x="6698848" y="4396739"/>
            <a:ext cx="4666116" cy="2308324"/>
          </a:xfrm>
          <a:prstGeom prst="rect">
            <a:avLst/>
          </a:prstGeom>
          <a:solidFill>
            <a:schemeClr val="accent6">
              <a:lumMod val="75000"/>
            </a:schemeClr>
          </a:solidFill>
        </p:spPr>
        <p:txBody>
          <a:bodyPr wrap="square" rtlCol="0">
            <a:spAutoFit/>
          </a:bodyPr>
          <a:lstStyle/>
          <a:p>
            <a:r>
              <a:rPr lang="da-DK" sz="1200" dirty="0">
                <a:solidFill>
                  <a:schemeClr val="bg1"/>
                </a:solidFill>
                <a:latin typeface="Roboto" panose="02000000000000000000" pitchFamily="2" charset="0"/>
                <a:ea typeface="Roboto" panose="02000000000000000000" pitchFamily="2" charset="0"/>
                <a:cs typeface="Roboto" panose="02000000000000000000" pitchFamily="2" charset="0"/>
              </a:rPr>
              <a:t>Pårørende:</a:t>
            </a:r>
          </a:p>
          <a:p>
            <a:r>
              <a:rPr lang="da-DK" sz="1200" dirty="0">
                <a:solidFill>
                  <a:schemeClr val="bg1"/>
                </a:solidFill>
                <a:latin typeface="Roboto" panose="02000000000000000000" pitchFamily="2" charset="0"/>
                <a:ea typeface="Roboto" panose="02000000000000000000" pitchFamily="2" charset="0"/>
                <a:cs typeface="Roboto" panose="02000000000000000000" pitchFamily="2" charset="0"/>
              </a:rPr>
              <a:t>Et ældre familiemedlem, som har fået en demensdiagnose fra sundhedsvæsenet, blev flyttet til en afdeling for selvstændige personer med demens. Vedkommende blev ikke informeret om forskellen mellem afdelingerne og fik ikke mulighed for at vælge eller blive hørt i beslutningen. Fulgte blot med og måtte tilpasse sig den nye afdeling uden nærmere vejledning.</a:t>
            </a:r>
          </a:p>
          <a:p>
            <a:r>
              <a:rPr lang="da-DK" sz="1200" dirty="0">
                <a:solidFill>
                  <a:schemeClr val="bg1"/>
                </a:solidFill>
                <a:latin typeface="Roboto" panose="02000000000000000000" pitchFamily="2" charset="0"/>
                <a:ea typeface="Roboto" panose="02000000000000000000" pitchFamily="2" charset="0"/>
                <a:cs typeface="Roboto" panose="02000000000000000000" pitchFamily="2" charset="0"/>
              </a:rPr>
              <a:t>Vores ældre familiemedlem er typen, der ikke taler ret meget og bare er tålmodig. Forholdene på plejehjemmet er dårlige og skaber utryghed, og derfor ønsker vi meget, at vi kan flytte sammen, hvis kommunen kunne tilbyde</a:t>
            </a:r>
            <a:r>
              <a:rPr lang="da-DK" sz="1200" strike="sngStrike" dirty="0">
                <a:solidFill>
                  <a:schemeClr val="bg1"/>
                </a:solidFill>
                <a:latin typeface="Roboto" panose="02000000000000000000" pitchFamily="2" charset="0"/>
                <a:ea typeface="Roboto" panose="02000000000000000000" pitchFamily="2" charset="0"/>
                <a:cs typeface="Roboto" panose="02000000000000000000" pitchFamily="2" charset="0"/>
              </a:rPr>
              <a:t>r</a:t>
            </a:r>
            <a:r>
              <a:rPr lang="da-DK" sz="1200" dirty="0">
                <a:solidFill>
                  <a:schemeClr val="bg1"/>
                </a:solidFill>
                <a:latin typeface="Roboto" panose="02000000000000000000" pitchFamily="2" charset="0"/>
                <a:ea typeface="Roboto" panose="02000000000000000000" pitchFamily="2" charset="0"/>
                <a:cs typeface="Roboto" panose="02000000000000000000" pitchFamily="2" charset="0"/>
              </a:rPr>
              <a:t> en bolig, som passer til handicappede, ville løsning være det bedste.</a:t>
            </a:r>
          </a:p>
        </p:txBody>
      </p:sp>
      <p:sp>
        <p:nvSpPr>
          <p:cNvPr id="9" name="Tekstfelt 8">
            <a:extLst>
              <a:ext uri="{FF2B5EF4-FFF2-40B4-BE49-F238E27FC236}">
                <a16:creationId xmlns:a16="http://schemas.microsoft.com/office/drawing/2014/main" id="{56C7F508-7A6A-5261-C9AD-8167288BBDF4}"/>
              </a:ext>
            </a:extLst>
          </p:cNvPr>
          <p:cNvSpPr txBox="1"/>
          <p:nvPr/>
        </p:nvSpPr>
        <p:spPr>
          <a:xfrm>
            <a:off x="462984" y="4175780"/>
            <a:ext cx="5467611" cy="2078646"/>
          </a:xfrm>
          <a:prstGeom prst="rect">
            <a:avLst/>
          </a:prstGeom>
          <a:solidFill>
            <a:schemeClr val="accent4">
              <a:lumMod val="50000"/>
            </a:schemeClr>
          </a:solidFill>
        </p:spPr>
        <p:txBody>
          <a:bodyPr wrap="square" rtlCol="0">
            <a:spAutoFit/>
          </a:bodyPr>
          <a:lstStyle/>
          <a:p>
            <a:pPr>
              <a:lnSpc>
                <a:spcPct val="107000"/>
              </a:lnSpc>
            </a:pPr>
            <a:r>
              <a:rPr lang="kl-GL" sz="1100"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Jeg kom ind til en 79-årig som er Parkinsons ramt</a:t>
            </a:r>
            <a:r>
              <a:rPr lang="kl-GL" sz="1100" strike="sngStrike"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kl-GL" sz="1100"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og derfor er handicappet. Da jeg kom ind, begyndte at græde og fortalte, at der aldrig kommer nogen på besøg,  der da ikke er familiemedlemmer. Kropssprog tydede klart, hvordan sygdommen har påvirket.</a:t>
            </a:r>
          </a:p>
          <a:p>
            <a:pPr>
              <a:lnSpc>
                <a:spcPct val="107000"/>
              </a:lnSpc>
            </a:pPr>
            <a:r>
              <a:rPr lang="kl-GL" sz="1100"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Er </a:t>
            </a:r>
            <a:r>
              <a:rPr lang="kl-GL" sz="1100" kern="100" dirty="0">
                <a:solidFill>
                  <a:schemeClr val="tx1">
                    <a:lumMod val="95000"/>
                  </a:schemeClr>
                </a:solidFill>
                <a:latin typeface="Aptos" panose="020B0004020202020204" pitchFamily="34" charset="0"/>
                <a:ea typeface="Aptos" panose="020B0004020202020204" pitchFamily="34" charset="0"/>
                <a:cs typeface="Times New Roman" panose="02020603050405020304" pitchFamily="18" charset="0"/>
              </a:rPr>
              <a:t>utilfreds </a:t>
            </a:r>
            <a:r>
              <a:rPr lang="kl-GL" sz="1100"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med at blive behandlet som en person med demens, </a:t>
            </a:r>
            <a:r>
              <a:rPr lang="kl-GL" sz="1100" kern="100" dirty="0">
                <a:solidFill>
                  <a:schemeClr val="tx1">
                    <a:lumMod val="95000"/>
                  </a:schemeClr>
                </a:solidFill>
                <a:latin typeface="Aptos" panose="020B0004020202020204" pitchFamily="34" charset="0"/>
                <a:ea typeface="Aptos" panose="020B0004020202020204" pitchFamily="34" charset="0"/>
                <a:cs typeface="Times New Roman" panose="02020603050405020304" pitchFamily="18" charset="0"/>
              </a:rPr>
              <a:t>og </a:t>
            </a:r>
            <a:r>
              <a:rPr lang="kl-GL" sz="1100"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føler, at </a:t>
            </a:r>
            <a:r>
              <a:rPr lang="kl-GL" sz="1100" strike="sngStrike"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kl-GL" sz="1100"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 blive talt ned til og behandlet som et lille barn. Ønsker i stedet at blive behandlet med værdighed og lighed som andre, og føler nuværende behandling som nedværdigende.</a:t>
            </a:r>
          </a:p>
          <a:p>
            <a:pPr>
              <a:lnSpc>
                <a:spcPct val="107000"/>
              </a:lnSpc>
            </a:pPr>
            <a:r>
              <a:rPr lang="kl-GL" sz="1100" kern="100" dirty="0">
                <a:solidFill>
                  <a:schemeClr val="tx1">
                    <a:lumMod val="95000"/>
                  </a:schemeClr>
                </a:solidFill>
                <a:latin typeface="Aptos" panose="020B0004020202020204" pitchFamily="34" charset="0"/>
                <a:ea typeface="Aptos" panose="020B0004020202020204" pitchFamily="34" charset="0"/>
                <a:cs typeface="Times New Roman" panose="02020603050405020304" pitchFamily="18" charset="0"/>
              </a:rPr>
              <a:t>S</a:t>
            </a:r>
            <a:r>
              <a:rPr lang="kl-GL" sz="1100"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tyrer selv sine piller  og har  oplevet udlevering af forkert  medicin sker. </a:t>
            </a:r>
            <a:r>
              <a:rPr lang="kl-GL" sz="1100" kern="100" dirty="0">
                <a:solidFill>
                  <a:schemeClr val="tx1">
                    <a:lumMod val="95000"/>
                  </a:schemeClr>
                </a:solidFill>
                <a:latin typeface="Aptos" panose="020B0004020202020204" pitchFamily="34" charset="0"/>
                <a:ea typeface="Aptos" panose="020B0004020202020204" pitchFamily="34" charset="0"/>
                <a:cs typeface="Times New Roman" panose="02020603050405020304" pitchFamily="18" charset="0"/>
              </a:rPr>
              <a:t>K</a:t>
            </a:r>
            <a:r>
              <a:rPr lang="kl-GL" sz="1100"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lager også over maden på plejehjemmet og ville foretrække grønlandsk mad, hvis det var muligt. Desuden fortæller, burde </a:t>
            </a:r>
            <a:r>
              <a:rPr lang="kl-GL" sz="1100" kern="100" dirty="0">
                <a:solidFill>
                  <a:schemeClr val="tx1">
                    <a:lumMod val="95000"/>
                  </a:schemeClr>
                </a:solidFill>
                <a:latin typeface="Aptos" panose="020B0004020202020204" pitchFamily="34" charset="0"/>
                <a:ea typeface="Aptos" panose="020B0004020202020204" pitchFamily="34" charset="0"/>
                <a:cs typeface="Times New Roman" panose="02020603050405020304" pitchFamily="18" charset="0"/>
              </a:rPr>
              <a:t>tilbydes </a:t>
            </a:r>
            <a:r>
              <a:rPr lang="kl-GL" sz="1100"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træning hver dag på grund af sin sygdom, men</a:t>
            </a:r>
            <a:r>
              <a:rPr lang="kl-GL" sz="1100" strike="sngStrike" kern="100" dirty="0">
                <a:solidFill>
                  <a:schemeClr val="tx1">
                    <a:lumMod val="95000"/>
                  </a:schemeClr>
                </a:solidFill>
                <a:latin typeface="Aptos" panose="020B0004020202020204" pitchFamily="34" charset="0"/>
                <a:ea typeface="Aptos" panose="020B0004020202020204" pitchFamily="34" charset="0"/>
                <a:cs typeface="Times New Roman" panose="02020603050405020304" pitchFamily="18" charset="0"/>
              </a:rPr>
              <a:t> </a:t>
            </a:r>
            <a:r>
              <a:rPr lang="kl-GL" sz="1100"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kun modtage daglig træning cirka tre minutters varighed, fordi personalet ikke har tid, og dette er langt fra tilstrækkeligt. </a:t>
            </a:r>
          </a:p>
        </p:txBody>
      </p:sp>
      <p:sp>
        <p:nvSpPr>
          <p:cNvPr id="10" name="Tekstfelt 9">
            <a:extLst>
              <a:ext uri="{FF2B5EF4-FFF2-40B4-BE49-F238E27FC236}">
                <a16:creationId xmlns:a16="http://schemas.microsoft.com/office/drawing/2014/main" id="{450E033B-01FD-8FB2-ACD2-93A133BFF47D}"/>
              </a:ext>
            </a:extLst>
          </p:cNvPr>
          <p:cNvSpPr txBox="1"/>
          <p:nvPr/>
        </p:nvSpPr>
        <p:spPr>
          <a:xfrm>
            <a:off x="9576148" y="1734855"/>
            <a:ext cx="2342367" cy="2440925"/>
          </a:xfrm>
          <a:prstGeom prst="rect">
            <a:avLst/>
          </a:prstGeom>
          <a:solidFill>
            <a:schemeClr val="accent4">
              <a:lumMod val="50000"/>
            </a:schemeClr>
          </a:solidFill>
        </p:spPr>
        <p:txBody>
          <a:bodyPr wrap="square" rtlCol="0">
            <a:spAutoFit/>
          </a:bodyPr>
          <a:lstStyle/>
          <a:p>
            <a:pPr>
              <a:lnSpc>
                <a:spcPct val="107000"/>
              </a:lnSpc>
              <a:spcAft>
                <a:spcPts val="800"/>
              </a:spcAft>
            </a:pPr>
            <a:r>
              <a:rPr lang="kl-GL" sz="1100"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Kommer indtil, som har boet på plejehjemmet i flere år. Er dårlighørende og har ikke høreapparat eller andre hjælpemidler, der kan støtte </a:t>
            </a:r>
            <a:r>
              <a:rPr lang="kl-GL" sz="1100" strike="sngStrike"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hendes </a:t>
            </a:r>
            <a:r>
              <a:rPr lang="kl-GL" sz="1100"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hørelse. Har derfor svært ved at følge samtaler med de andre ældre beboere og kommunikerer næsten ikke med nogen. Fortæller også, ikke modtager gæster og ofte føler sig ensom. Dagen tilbringes værelset værelse, hvor der sysles med håndarbejde.</a:t>
            </a:r>
          </a:p>
        </p:txBody>
      </p:sp>
      <p:sp>
        <p:nvSpPr>
          <p:cNvPr id="13" name="Tekstfelt 12">
            <a:extLst>
              <a:ext uri="{FF2B5EF4-FFF2-40B4-BE49-F238E27FC236}">
                <a16:creationId xmlns:a16="http://schemas.microsoft.com/office/drawing/2014/main" id="{F8C7AD5A-FB19-910E-F9A5-15BEEC60B057}"/>
              </a:ext>
            </a:extLst>
          </p:cNvPr>
          <p:cNvSpPr txBox="1"/>
          <p:nvPr/>
        </p:nvSpPr>
        <p:spPr>
          <a:xfrm>
            <a:off x="5285984" y="1183710"/>
            <a:ext cx="3823612" cy="1535228"/>
          </a:xfrm>
          <a:prstGeom prst="rect">
            <a:avLst/>
          </a:prstGeom>
          <a:solidFill>
            <a:srgbClr val="2287C6"/>
          </a:solidFill>
        </p:spPr>
        <p:txBody>
          <a:bodyPr wrap="square" rtlCol="0">
            <a:spAutoFit/>
          </a:bodyPr>
          <a:lstStyle/>
          <a:p>
            <a:pPr>
              <a:lnSpc>
                <a:spcPct val="107000"/>
              </a:lnSpc>
              <a:spcAft>
                <a:spcPts val="800"/>
              </a:spcAft>
            </a:pPr>
            <a:r>
              <a:rPr lang="kl-GL" sz="1100"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Jeg kom ind til en handicappet ældre på 80 år, som ikke kan klare sig selv, lå blot på sengen, </a:t>
            </a:r>
            <a:r>
              <a:rPr lang="kl-GL" sz="1100" strike="sngStrike"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hans</a:t>
            </a:r>
            <a:r>
              <a:rPr lang="kl-GL" sz="1100"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 benene havde ingen kræfter, og var meget svag. Nødkaldsknappen hang på væggen, men </a:t>
            </a:r>
            <a:r>
              <a:rPr lang="kl-GL" sz="1100" strike="sngStrike"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han</a:t>
            </a:r>
            <a:r>
              <a:rPr lang="kl-GL" sz="1100"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 kunne ikke nå den, da den var placeret cirka en meter væk bag sengen. </a:t>
            </a:r>
            <a:r>
              <a:rPr lang="kl-GL" sz="1100" kern="100" dirty="0">
                <a:solidFill>
                  <a:schemeClr val="tx1">
                    <a:lumMod val="95000"/>
                  </a:schemeClr>
                </a:solidFill>
                <a:latin typeface="Aptos" panose="020B0004020202020204" pitchFamily="34" charset="0"/>
                <a:ea typeface="Aptos" panose="020B0004020202020204" pitchFamily="34" charset="0"/>
                <a:cs typeface="Times New Roman" panose="02020603050405020304" pitchFamily="18" charset="0"/>
              </a:rPr>
              <a:t>Har </a:t>
            </a:r>
            <a:r>
              <a:rPr lang="kl-GL" sz="1100"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ventet på, at nogen skulle komme ind siden morgenstunden. Har gentagne  gange råbt efter </a:t>
            </a:r>
            <a:r>
              <a:rPr lang="kl-GL" sz="1100" kern="100" dirty="0">
                <a:solidFill>
                  <a:schemeClr val="tx1">
                    <a:lumMod val="95000"/>
                  </a:schemeClr>
                </a:solidFill>
                <a:latin typeface="Aptos" panose="020B0004020202020204" pitchFamily="34" charset="0"/>
                <a:ea typeface="Aptos" panose="020B0004020202020204" pitchFamily="34" charset="0"/>
                <a:cs typeface="Times New Roman" panose="02020603050405020304" pitchFamily="18" charset="0"/>
              </a:rPr>
              <a:t>nogen</a:t>
            </a:r>
            <a:r>
              <a:rPr lang="kl-GL" sz="1100"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 men blev ikke hørt, da stemmen efterhåndende var blevet svag.</a:t>
            </a:r>
          </a:p>
        </p:txBody>
      </p:sp>
      <p:sp>
        <p:nvSpPr>
          <p:cNvPr id="14" name="Tekstfelt 13">
            <a:extLst>
              <a:ext uri="{FF2B5EF4-FFF2-40B4-BE49-F238E27FC236}">
                <a16:creationId xmlns:a16="http://schemas.microsoft.com/office/drawing/2014/main" id="{E2B0BB43-7929-1168-1748-4F9853467FF6}"/>
              </a:ext>
            </a:extLst>
          </p:cNvPr>
          <p:cNvSpPr txBox="1"/>
          <p:nvPr/>
        </p:nvSpPr>
        <p:spPr>
          <a:xfrm>
            <a:off x="273485" y="1347119"/>
            <a:ext cx="4655507" cy="1535228"/>
          </a:xfrm>
          <a:prstGeom prst="rect">
            <a:avLst/>
          </a:prstGeom>
          <a:solidFill>
            <a:srgbClr val="A2A608"/>
          </a:solidFill>
        </p:spPr>
        <p:txBody>
          <a:bodyPr wrap="square" rtlCol="0">
            <a:spAutoFit/>
          </a:bodyPr>
          <a:lstStyle/>
          <a:p>
            <a:pPr>
              <a:lnSpc>
                <a:spcPct val="107000"/>
              </a:lnSpc>
            </a:pPr>
            <a:r>
              <a:rPr lang="kl-GL" sz="1100"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På grund af bekymring for deres trivsel vælger nogle familiemedlemmer at flytte ind hos den enlige ældre. I mange tilfælde fører dette til, at hjemmehjælpen stopper, fordi man antager, at familiens tilstedeværelse dækker behovet.</a:t>
            </a:r>
          </a:p>
          <a:p>
            <a:pPr>
              <a:lnSpc>
                <a:spcPct val="107000"/>
              </a:lnSpc>
            </a:pPr>
            <a:r>
              <a:rPr lang="kl-GL" sz="1100" kern="100" dirty="0">
                <a:solidFill>
                  <a:schemeClr val="tx1">
                    <a:lumMod val="95000"/>
                  </a:schemeClr>
                </a:solidFill>
                <a:effectLst/>
                <a:latin typeface="Aptos" panose="020B0004020202020204" pitchFamily="34" charset="0"/>
                <a:ea typeface="Aptos" panose="020B0004020202020204" pitchFamily="34" charset="0"/>
                <a:cs typeface="Times New Roman" panose="02020603050405020304" pitchFamily="18" charset="0"/>
              </a:rPr>
              <a:t>En person med handicap, som har et familiemedlem boende hos sig, har stadig ret til at søge hjemmehjælp. Dette betyder, at det bliver lettere for vedkommende at få den nødvendige støtte i hverdagen, selvom der er familiemedlemmer til stede.</a:t>
            </a:r>
          </a:p>
        </p:txBody>
      </p:sp>
      <p:sp>
        <p:nvSpPr>
          <p:cNvPr id="15" name="Tekstfelt 14">
            <a:extLst>
              <a:ext uri="{FF2B5EF4-FFF2-40B4-BE49-F238E27FC236}">
                <a16:creationId xmlns:a16="http://schemas.microsoft.com/office/drawing/2014/main" id="{7EF612CF-865E-27BC-6224-9ABE81D7E02A}"/>
              </a:ext>
            </a:extLst>
          </p:cNvPr>
          <p:cNvSpPr txBox="1"/>
          <p:nvPr/>
        </p:nvSpPr>
        <p:spPr>
          <a:xfrm>
            <a:off x="547396" y="3106455"/>
            <a:ext cx="3172834" cy="938719"/>
          </a:xfrm>
          <a:prstGeom prst="rect">
            <a:avLst/>
          </a:prstGeom>
          <a:solidFill>
            <a:schemeClr val="accent5">
              <a:lumMod val="75000"/>
            </a:schemeClr>
          </a:solidFill>
        </p:spPr>
        <p:txBody>
          <a:bodyPr wrap="square" rtlCol="0">
            <a:spAutoFit/>
          </a:bodyPr>
          <a:lstStyle/>
          <a:p>
            <a:r>
              <a:rPr lang="da-DK" sz="1100" dirty="0"/>
              <a:t>En 90-årig med svage ben, som bor på et ældreplejehjem, har flere gange sagt, at have brug for en kørestol, men blev ignoreret. Til sidst valgte familien at købe en kørestol, da behovet ikke blev imødekommet af plejehjemmet.</a:t>
            </a:r>
            <a:endParaRPr lang="kl-GL" sz="1100" dirty="0"/>
          </a:p>
        </p:txBody>
      </p:sp>
    </p:spTree>
    <p:extLst>
      <p:ext uri="{BB962C8B-B14F-4D97-AF65-F5344CB8AC3E}">
        <p14:creationId xmlns:p14="http://schemas.microsoft.com/office/powerpoint/2010/main" val="311562071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Et billede, der indeholder slør, blå/nedtrykt, sløret, skærmbillede&#10;&#10;Automatisk genereret beskrivelse">
            <a:extLst>
              <a:ext uri="{FF2B5EF4-FFF2-40B4-BE49-F238E27FC236}">
                <a16:creationId xmlns:a16="http://schemas.microsoft.com/office/drawing/2014/main" id="{0D64702F-0E3C-4D15-9B10-16F5E2388F44}"/>
              </a:ext>
            </a:extLst>
          </p:cNvPr>
          <p:cNvPicPr>
            <a:picLocks noChangeAspect="1"/>
          </p:cNvPicPr>
          <p:nvPr/>
        </p:nvPicPr>
        <p:blipFill>
          <a:blip r:embed="rId2">
            <a:alphaModFix amt="40000"/>
          </a:blip>
          <a:srcRect b="15730"/>
          <a:stretch/>
        </p:blipFill>
        <p:spPr>
          <a:xfrm>
            <a:off x="20" y="10"/>
            <a:ext cx="12191980" cy="6857990"/>
          </a:xfrm>
          <a:prstGeom prst="rect">
            <a:avLst/>
          </a:prstGeom>
          <a:gradFill>
            <a:gsLst>
              <a:gs pos="0">
                <a:schemeClr val="bg2">
                  <a:lumMod val="7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Titel 1">
            <a:extLst>
              <a:ext uri="{FF2B5EF4-FFF2-40B4-BE49-F238E27FC236}">
                <a16:creationId xmlns:a16="http://schemas.microsoft.com/office/drawing/2014/main" id="{B06BE9E0-1101-201B-9D38-51F383E3200F}"/>
              </a:ext>
            </a:extLst>
          </p:cNvPr>
          <p:cNvSpPr>
            <a:spLocks noGrp="1"/>
          </p:cNvSpPr>
          <p:nvPr>
            <p:ph type="title"/>
          </p:nvPr>
        </p:nvSpPr>
        <p:spPr>
          <a:xfrm>
            <a:off x="638804" y="355976"/>
            <a:ext cx="10570371" cy="1325563"/>
          </a:xfrm>
        </p:spPr>
        <p:txBody>
          <a:bodyPr>
            <a:normAutofit/>
          </a:bodyPr>
          <a:lstStyle/>
          <a:p>
            <a:r>
              <a:rPr lang="da-DK" sz="4000" b="1" dirty="0" err="1">
                <a:solidFill>
                  <a:srgbClr val="002060"/>
                </a:solidFill>
                <a:latin typeface="Roboto" panose="02000000000000000000" pitchFamily="2" charset="0"/>
                <a:ea typeface="Roboto" panose="02000000000000000000" pitchFamily="2" charset="0"/>
                <a:cs typeface="Roboto" panose="02000000000000000000" pitchFamily="2" charset="0"/>
              </a:rPr>
              <a:t>Piviusunik</a:t>
            </a:r>
            <a:r>
              <a:rPr lang="da-DK" sz="4000" b="1"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da-DK" sz="4000" b="1" dirty="0" err="1">
                <a:solidFill>
                  <a:srgbClr val="002060"/>
                </a:solidFill>
                <a:latin typeface="Roboto" panose="02000000000000000000" pitchFamily="2" charset="0"/>
                <a:ea typeface="Roboto" panose="02000000000000000000" pitchFamily="2" charset="0"/>
                <a:cs typeface="Roboto" panose="02000000000000000000" pitchFamily="2" charset="0"/>
              </a:rPr>
              <a:t>aallaavillit,utoqqaat</a:t>
            </a:r>
            <a:r>
              <a:rPr lang="da-DK" sz="4000" b="1"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da-DK" sz="4000" b="1" dirty="0" err="1">
                <a:solidFill>
                  <a:srgbClr val="002060"/>
                </a:solidFill>
                <a:latin typeface="Roboto" panose="02000000000000000000" pitchFamily="2" charset="0"/>
                <a:ea typeface="Roboto" panose="02000000000000000000" pitchFamily="2" charset="0"/>
                <a:cs typeface="Roboto" panose="02000000000000000000" pitchFamily="2" charset="0"/>
              </a:rPr>
              <a:t>nalaattagaat</a:t>
            </a:r>
            <a:endParaRPr lang="kl-GL" sz="4000" b="1"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sp>
        <p:nvSpPr>
          <p:cNvPr id="19"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Font/skrifttype, diagram, Grafik, clipart&#10;&#10;Automatisk genereret beskrivelse">
            <a:extLst>
              <a:ext uri="{FF2B5EF4-FFF2-40B4-BE49-F238E27FC236}">
                <a16:creationId xmlns:a16="http://schemas.microsoft.com/office/drawing/2014/main" id="{C1B61860-2C94-04EF-039D-9A8502060F43}"/>
              </a:ext>
            </a:extLst>
          </p:cNvPr>
          <p:cNvPicPr>
            <a:picLocks noChangeAspect="1"/>
          </p:cNvPicPr>
          <p:nvPr/>
        </p:nvPicPr>
        <p:blipFill>
          <a:blip r:embed="rId3"/>
          <a:stretch>
            <a:fillRect/>
          </a:stretch>
        </p:blipFill>
        <p:spPr>
          <a:xfrm>
            <a:off x="11257182" y="382409"/>
            <a:ext cx="697900" cy="1139429"/>
          </a:xfrm>
          <a:prstGeom prst="rect">
            <a:avLst/>
          </a:prstGeom>
        </p:spPr>
      </p:pic>
      <p:sp>
        <p:nvSpPr>
          <p:cNvPr id="6" name="Tekstfelt 5">
            <a:extLst>
              <a:ext uri="{FF2B5EF4-FFF2-40B4-BE49-F238E27FC236}">
                <a16:creationId xmlns:a16="http://schemas.microsoft.com/office/drawing/2014/main" id="{22ED8D08-0195-DDE1-635C-267CEBA99086}"/>
              </a:ext>
            </a:extLst>
          </p:cNvPr>
          <p:cNvSpPr txBox="1"/>
          <p:nvPr/>
        </p:nvSpPr>
        <p:spPr>
          <a:xfrm>
            <a:off x="3139543" y="2037505"/>
            <a:ext cx="3743509" cy="430887"/>
          </a:xfrm>
          <a:prstGeom prst="rect">
            <a:avLst/>
          </a:prstGeom>
          <a:solidFill>
            <a:schemeClr val="accent6">
              <a:lumMod val="75000"/>
            </a:schemeClr>
          </a:solidFill>
        </p:spPr>
        <p:txBody>
          <a:bodyPr wrap="square" rtlCol="0">
            <a:spAutoFit/>
          </a:bodyPr>
          <a:lstStyle/>
          <a:p>
            <a:r>
              <a:rPr lang="da-DK" sz="1100" dirty="0">
                <a:latin typeface="Roboto" panose="02000000000000000000" pitchFamily="2" charset="0"/>
                <a:ea typeface="Roboto" panose="02000000000000000000" pitchFamily="2" charset="0"/>
                <a:cs typeface="Roboto" panose="02000000000000000000" pitchFamily="2" charset="0"/>
              </a:rPr>
              <a:t>Nogle dage kan det ske, at maden næsten er spist op, når man kommer sent til middag.</a:t>
            </a:r>
            <a:endParaRPr lang="kl-GL" sz="1100" dirty="0">
              <a:latin typeface="Roboto" panose="02000000000000000000" pitchFamily="2" charset="0"/>
              <a:ea typeface="Roboto" panose="02000000000000000000" pitchFamily="2" charset="0"/>
              <a:cs typeface="Roboto" panose="02000000000000000000" pitchFamily="2" charset="0"/>
            </a:endParaRPr>
          </a:p>
        </p:txBody>
      </p:sp>
      <p:sp>
        <p:nvSpPr>
          <p:cNvPr id="7" name="Tekstfelt 6">
            <a:extLst>
              <a:ext uri="{FF2B5EF4-FFF2-40B4-BE49-F238E27FC236}">
                <a16:creationId xmlns:a16="http://schemas.microsoft.com/office/drawing/2014/main" id="{D79522DA-336F-E75F-503C-5334FEACBFE5}"/>
              </a:ext>
            </a:extLst>
          </p:cNvPr>
          <p:cNvSpPr txBox="1"/>
          <p:nvPr/>
        </p:nvSpPr>
        <p:spPr>
          <a:xfrm>
            <a:off x="8681100" y="2037505"/>
            <a:ext cx="3131507" cy="3308598"/>
          </a:xfrm>
          <a:prstGeom prst="rect">
            <a:avLst/>
          </a:prstGeom>
          <a:solidFill>
            <a:schemeClr val="bg1">
              <a:lumMod val="50000"/>
            </a:schemeClr>
          </a:solidFill>
        </p:spPr>
        <p:txBody>
          <a:bodyPr wrap="square" rtlCol="0">
            <a:spAutoFit/>
          </a:bodyPr>
          <a:lstStyle/>
          <a:p>
            <a:r>
              <a:rPr lang="da-DK" sz="1100" dirty="0">
                <a:latin typeface="Roboto" panose="02000000000000000000" pitchFamily="2" charset="0"/>
                <a:ea typeface="Roboto" panose="02000000000000000000" pitchFamily="2" charset="0"/>
                <a:cs typeface="Roboto" panose="02000000000000000000" pitchFamily="2" charset="0"/>
              </a:rPr>
              <a:t>Pårørende:</a:t>
            </a:r>
          </a:p>
          <a:p>
            <a:r>
              <a:rPr lang="da-DK" sz="1100" dirty="0">
                <a:latin typeface="Roboto" panose="02000000000000000000" pitchFamily="2" charset="0"/>
                <a:ea typeface="Roboto" panose="02000000000000000000" pitchFamily="2" charset="0"/>
                <a:cs typeface="Roboto" panose="02000000000000000000" pitchFamily="2" charset="0"/>
              </a:rPr>
              <a:t>Et ældre familiemedlem blev blind sidste år. Der er endnu ikke iværksat yderligere tiltag fra myndighedernes side i forbindelse med dette. Vedkommende falder af og til, hvilket kan skyldes manglende hjælpemidler. Er ikke blevet tilbudt hjælpemidler,, og derudover er boligen ikke indrettet hensigtsmæssigt for en blind person.</a:t>
            </a:r>
          </a:p>
          <a:p>
            <a:r>
              <a:rPr lang="da-DK" sz="1100" dirty="0">
                <a:latin typeface="Roboto" panose="02000000000000000000" pitchFamily="2" charset="0"/>
                <a:ea typeface="Roboto" panose="02000000000000000000" pitchFamily="2" charset="0"/>
                <a:cs typeface="Roboto" panose="02000000000000000000" pitchFamily="2" charset="0"/>
              </a:rPr>
              <a:t>Et familiemedlem har på eget initiativ købt en stok, men denne har ikke haft effekt, da vedkommende ikke har modtaget træning i brugen af den.</a:t>
            </a:r>
          </a:p>
          <a:p>
            <a:r>
              <a:rPr lang="da-DK" sz="1100" dirty="0">
                <a:latin typeface="Roboto" panose="02000000000000000000" pitchFamily="2" charset="0"/>
                <a:ea typeface="Roboto" panose="02000000000000000000" pitchFamily="2" charset="0"/>
                <a:cs typeface="Roboto" panose="02000000000000000000" pitchFamily="2" charset="0"/>
              </a:rPr>
              <a:t>Ved vores ankomst til boligen lå der fortsat to kasser på gulvet i stuen, som har stået der siden indflytningen. Indholdet er ikke blevet pakket ud, da boligen og værelset ikke er indrettet på en måde, der er egnet for en blind person.</a:t>
            </a:r>
          </a:p>
        </p:txBody>
      </p:sp>
      <p:sp>
        <p:nvSpPr>
          <p:cNvPr id="8" name="Tekstfelt 7">
            <a:extLst>
              <a:ext uri="{FF2B5EF4-FFF2-40B4-BE49-F238E27FC236}">
                <a16:creationId xmlns:a16="http://schemas.microsoft.com/office/drawing/2014/main" id="{B0FFA742-9740-E6BE-68AA-1776313DA92D}"/>
              </a:ext>
            </a:extLst>
          </p:cNvPr>
          <p:cNvSpPr txBox="1"/>
          <p:nvPr/>
        </p:nvSpPr>
        <p:spPr>
          <a:xfrm>
            <a:off x="5123145" y="2849671"/>
            <a:ext cx="2981195" cy="1277273"/>
          </a:xfrm>
          <a:prstGeom prst="rect">
            <a:avLst/>
          </a:prstGeom>
          <a:solidFill>
            <a:schemeClr val="accent4">
              <a:lumMod val="75000"/>
            </a:schemeClr>
          </a:solidFill>
        </p:spPr>
        <p:txBody>
          <a:bodyPr wrap="square" rtlCol="0">
            <a:spAutoFit/>
          </a:bodyPr>
          <a:lstStyle/>
          <a:p>
            <a:r>
              <a:rPr lang="da-DK" sz="1100" dirty="0">
                <a:latin typeface="Roboto" panose="02000000000000000000" pitchFamily="2" charset="0"/>
                <a:ea typeface="Roboto" panose="02000000000000000000" pitchFamily="2" charset="0"/>
                <a:cs typeface="Roboto" panose="02000000000000000000" pitchFamily="2" charset="0"/>
              </a:rPr>
              <a:t>I de dage, hvor der er størst mangel på personale, er nattevagterne nødsaget til at arbejde i to forskellige afdelinger på én gang. Derfor kan de ikke altid komme med det samme, når nogle ældre aktiverer deres alarm, selvom nogle af dem har stort behov for hjælp.</a:t>
            </a:r>
            <a:endParaRPr lang="kl-GL" sz="1100" dirty="0">
              <a:latin typeface="Roboto" panose="02000000000000000000" pitchFamily="2" charset="0"/>
              <a:ea typeface="Roboto" panose="02000000000000000000" pitchFamily="2" charset="0"/>
              <a:cs typeface="Roboto" panose="02000000000000000000" pitchFamily="2" charset="0"/>
            </a:endParaRPr>
          </a:p>
        </p:txBody>
      </p:sp>
      <p:sp>
        <p:nvSpPr>
          <p:cNvPr id="9" name="Tekstfelt 8">
            <a:extLst>
              <a:ext uri="{FF2B5EF4-FFF2-40B4-BE49-F238E27FC236}">
                <a16:creationId xmlns:a16="http://schemas.microsoft.com/office/drawing/2014/main" id="{A79F65C0-58A9-7877-9650-F82DEF938E2C}"/>
              </a:ext>
            </a:extLst>
          </p:cNvPr>
          <p:cNvSpPr txBox="1"/>
          <p:nvPr/>
        </p:nvSpPr>
        <p:spPr>
          <a:xfrm>
            <a:off x="2286000" y="2787041"/>
            <a:ext cx="2536521" cy="1954381"/>
          </a:xfrm>
          <a:prstGeom prst="rect">
            <a:avLst/>
          </a:prstGeom>
          <a:solidFill>
            <a:srgbClr val="FFC000"/>
          </a:solidFill>
        </p:spPr>
        <p:txBody>
          <a:bodyPr wrap="square" rtlCol="0">
            <a:spAutoFit/>
          </a:bodyPr>
          <a:lstStyle/>
          <a:p>
            <a:r>
              <a:rPr lang="da-DK" sz="1100" dirty="0">
                <a:latin typeface="Roboto" panose="02000000000000000000" pitchFamily="2" charset="0"/>
                <a:ea typeface="Roboto" panose="02000000000000000000" pitchFamily="2" charset="0"/>
                <a:cs typeface="Roboto" panose="02000000000000000000" pitchFamily="2" charset="0"/>
              </a:rPr>
              <a:t>Det går ud over de ældre, når der er stor mangel på personale. Vi er godt klar over, at nogle ældre må vente i flere timer eller endda dage, når de beder om hjemmehjælp. I nogle tilfælde kommer der slet ingen hjælp. Et eksempel på dette blev vist i </a:t>
            </a:r>
            <a:r>
              <a:rPr lang="da-DK" sz="1100" dirty="0" err="1">
                <a:latin typeface="Roboto" panose="02000000000000000000" pitchFamily="2" charset="0"/>
                <a:ea typeface="Roboto" panose="02000000000000000000" pitchFamily="2" charset="0"/>
                <a:cs typeface="Roboto" panose="02000000000000000000" pitchFamily="2" charset="0"/>
              </a:rPr>
              <a:t>Qanorooq</a:t>
            </a:r>
            <a:r>
              <a:rPr lang="da-DK" sz="1100" dirty="0">
                <a:latin typeface="Roboto" panose="02000000000000000000" pitchFamily="2" charset="0"/>
                <a:ea typeface="Roboto" panose="02000000000000000000" pitchFamily="2" charset="0"/>
                <a:cs typeface="Roboto" panose="02000000000000000000" pitchFamily="2" charset="0"/>
              </a:rPr>
              <a:t> den 7. august 2025, hvor personalet selv fortalte om deres vanskelige arbejdsvilkår i nyhedsudsendelsen.</a:t>
            </a:r>
            <a:endParaRPr lang="kl-GL" sz="1100" dirty="0">
              <a:latin typeface="Roboto" panose="02000000000000000000" pitchFamily="2" charset="0"/>
              <a:ea typeface="Roboto" panose="02000000000000000000" pitchFamily="2" charset="0"/>
              <a:cs typeface="Roboto" panose="02000000000000000000" pitchFamily="2" charset="0"/>
            </a:endParaRPr>
          </a:p>
        </p:txBody>
      </p:sp>
      <p:sp>
        <p:nvSpPr>
          <p:cNvPr id="14" name="Tekstfelt 13">
            <a:extLst>
              <a:ext uri="{FF2B5EF4-FFF2-40B4-BE49-F238E27FC236}">
                <a16:creationId xmlns:a16="http://schemas.microsoft.com/office/drawing/2014/main" id="{2F4C9B9A-88CD-52BC-653F-85BEC704C09A}"/>
              </a:ext>
            </a:extLst>
          </p:cNvPr>
          <p:cNvSpPr txBox="1"/>
          <p:nvPr/>
        </p:nvSpPr>
        <p:spPr>
          <a:xfrm>
            <a:off x="501042" y="2468392"/>
            <a:ext cx="1484334" cy="2462213"/>
          </a:xfrm>
          <a:prstGeom prst="rect">
            <a:avLst/>
          </a:prstGeom>
          <a:solidFill>
            <a:schemeClr val="accent6">
              <a:lumMod val="75000"/>
            </a:schemeClr>
          </a:solidFill>
        </p:spPr>
        <p:txBody>
          <a:bodyPr wrap="square" rtlCol="0">
            <a:spAutoFit/>
          </a:bodyPr>
          <a:lstStyle/>
          <a:p>
            <a:r>
              <a:rPr lang="da-DK" sz="1100" dirty="0">
                <a:latin typeface="Roboto" panose="02000000000000000000" pitchFamily="2" charset="0"/>
                <a:ea typeface="Roboto" panose="02000000000000000000" pitchFamily="2" charset="0"/>
                <a:cs typeface="Roboto" panose="02000000000000000000" pitchFamily="2" charset="0"/>
              </a:rPr>
              <a:t>Vi er godt klar over, at hjemmehjælperne i nogle byer får mange opgaver og ofte skal nå flere hjem inden for en times tid. Til gengæld har ældre i bygderne sjældent adgang til tilstrækkelig hjemmehjælp, da kapaciteten er meget begrænset.</a:t>
            </a:r>
            <a:endParaRPr lang="kl-GL" sz="1100" dirty="0">
              <a:latin typeface="Roboto" panose="02000000000000000000" pitchFamily="2" charset="0"/>
              <a:ea typeface="Roboto" panose="02000000000000000000" pitchFamily="2" charset="0"/>
              <a:cs typeface="Roboto" panose="02000000000000000000" pitchFamily="2" charset="0"/>
            </a:endParaRPr>
          </a:p>
        </p:txBody>
      </p:sp>
      <p:sp>
        <p:nvSpPr>
          <p:cNvPr id="15" name="Tekstfelt 14">
            <a:extLst>
              <a:ext uri="{FF2B5EF4-FFF2-40B4-BE49-F238E27FC236}">
                <a16:creationId xmlns:a16="http://schemas.microsoft.com/office/drawing/2014/main" id="{5CB46544-1753-AA10-0A54-67A6514AE433}"/>
              </a:ext>
            </a:extLst>
          </p:cNvPr>
          <p:cNvSpPr txBox="1"/>
          <p:nvPr/>
        </p:nvSpPr>
        <p:spPr>
          <a:xfrm>
            <a:off x="5671149" y="4270781"/>
            <a:ext cx="1822537" cy="261610"/>
          </a:xfrm>
          <a:prstGeom prst="rect">
            <a:avLst/>
          </a:prstGeom>
          <a:solidFill>
            <a:srgbClr val="0070C0"/>
          </a:solidFill>
        </p:spPr>
        <p:txBody>
          <a:bodyPr wrap="square" rtlCol="0">
            <a:spAutoFit/>
          </a:bodyPr>
          <a:lstStyle/>
          <a:p>
            <a:r>
              <a:rPr lang="kl-GL" sz="1100" dirty="0"/>
              <a:t>Lægeaftaler kan blive glemt.</a:t>
            </a:r>
          </a:p>
        </p:txBody>
      </p:sp>
      <p:sp>
        <p:nvSpPr>
          <p:cNvPr id="18" name="Tekstfelt 17">
            <a:extLst>
              <a:ext uri="{FF2B5EF4-FFF2-40B4-BE49-F238E27FC236}">
                <a16:creationId xmlns:a16="http://schemas.microsoft.com/office/drawing/2014/main" id="{7BF04EDF-8AE7-CB4E-4910-5C09CAA75CA7}"/>
              </a:ext>
            </a:extLst>
          </p:cNvPr>
          <p:cNvSpPr txBox="1"/>
          <p:nvPr/>
        </p:nvSpPr>
        <p:spPr>
          <a:xfrm>
            <a:off x="501042" y="5427665"/>
            <a:ext cx="4709786" cy="600164"/>
          </a:xfrm>
          <a:prstGeom prst="rect">
            <a:avLst/>
          </a:prstGeom>
          <a:solidFill>
            <a:schemeClr val="accent4">
              <a:lumMod val="50000"/>
            </a:schemeClr>
          </a:solidFill>
        </p:spPr>
        <p:txBody>
          <a:bodyPr wrap="square" rtlCol="0">
            <a:spAutoFit/>
          </a:bodyPr>
          <a:lstStyle/>
          <a:p>
            <a:r>
              <a:rPr lang="da-DK" sz="1100" dirty="0">
                <a:latin typeface="Roboto" panose="02000000000000000000" pitchFamily="2" charset="0"/>
                <a:ea typeface="Roboto" panose="02000000000000000000" pitchFamily="2" charset="0"/>
                <a:cs typeface="Roboto" panose="02000000000000000000" pitchFamily="2" charset="0"/>
              </a:rPr>
              <a:t>Nogle ældre oplever en følelse af at være til besvær for andre, hvilket kan føre til, at de ikke beder om nødvendige hjælp. Generelt set er ældre personer tilbageholdende og efterlyser et liv med mere værdighed.</a:t>
            </a:r>
            <a:endParaRPr lang="kl-GL" sz="1100" dirty="0">
              <a:latin typeface="Roboto" panose="02000000000000000000" pitchFamily="2" charset="0"/>
              <a:ea typeface="Roboto" panose="02000000000000000000" pitchFamily="2" charset="0"/>
              <a:cs typeface="Roboto" panose="02000000000000000000" pitchFamily="2" charset="0"/>
            </a:endParaRPr>
          </a:p>
        </p:txBody>
      </p:sp>
      <p:sp>
        <p:nvSpPr>
          <p:cNvPr id="20" name="Tekstfelt 19">
            <a:extLst>
              <a:ext uri="{FF2B5EF4-FFF2-40B4-BE49-F238E27FC236}">
                <a16:creationId xmlns:a16="http://schemas.microsoft.com/office/drawing/2014/main" id="{542EEF08-407C-2C23-B828-68845AC51A05}"/>
              </a:ext>
            </a:extLst>
          </p:cNvPr>
          <p:cNvSpPr txBox="1"/>
          <p:nvPr/>
        </p:nvSpPr>
        <p:spPr>
          <a:xfrm>
            <a:off x="5549031" y="4930606"/>
            <a:ext cx="2843690" cy="1277273"/>
          </a:xfrm>
          <a:prstGeom prst="rect">
            <a:avLst/>
          </a:prstGeom>
          <a:solidFill>
            <a:schemeClr val="accent5">
              <a:lumMod val="75000"/>
            </a:schemeClr>
          </a:solidFill>
        </p:spPr>
        <p:txBody>
          <a:bodyPr wrap="square" rtlCol="0">
            <a:spAutoFit/>
          </a:bodyPr>
          <a:lstStyle/>
          <a:p>
            <a:r>
              <a:rPr lang="da-DK" sz="1100" dirty="0">
                <a:latin typeface="Roboto" panose="02000000000000000000" pitchFamily="2" charset="0"/>
                <a:ea typeface="Roboto" panose="02000000000000000000" pitchFamily="2" charset="0"/>
                <a:cs typeface="Roboto" panose="02000000000000000000" pitchFamily="2" charset="0"/>
              </a:rPr>
              <a:t>En over 80 årige som ellers har fået bevilling til hjemmehjemmehjælp, er dette ikke iværksat i flere måneder grundet personalemangel. Da samtlige mænd og kvinder beskæftiger sig med fiskeri og bearbejdning af disse, er det ikke muligt med hjemmehjælp.</a:t>
            </a:r>
            <a:endParaRPr lang="kl-GL" sz="11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0986304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0" name="Rectangle 99">
            <a:extLst>
              <a:ext uri="{FF2B5EF4-FFF2-40B4-BE49-F238E27FC236}">
                <a16:creationId xmlns:a16="http://schemas.microsoft.com/office/drawing/2014/main" id="{639C3025-4784-4B16-914D-CCFC3E833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0AD20437-C88A-4F45-9C6D-DA32B29A4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610598"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06BE9E0-1101-201B-9D38-51F383E3200F}"/>
              </a:ext>
            </a:extLst>
          </p:cNvPr>
          <p:cNvSpPr>
            <a:spLocks noGrp="1"/>
          </p:cNvSpPr>
          <p:nvPr>
            <p:ph type="title"/>
          </p:nvPr>
        </p:nvSpPr>
        <p:spPr>
          <a:xfrm>
            <a:off x="500930" y="609601"/>
            <a:ext cx="7496938" cy="1330839"/>
          </a:xfrm>
        </p:spPr>
        <p:txBody>
          <a:bodyPr vert="horz" lIns="91440" tIns="45720" rIns="91440" bIns="45720" rtlCol="0">
            <a:normAutofit fontScale="90000"/>
          </a:bodyPr>
          <a:lstStyle/>
          <a:p>
            <a:r>
              <a:rPr lang="da-DK" sz="3700" b="1" dirty="0">
                <a:solidFill>
                  <a:srgbClr val="002060"/>
                </a:solidFill>
                <a:latin typeface="Roboto" panose="02000000000000000000" pitchFamily="2" charset="0"/>
                <a:ea typeface="Roboto" panose="02000000000000000000" pitchFamily="2" charset="0"/>
                <a:cs typeface="Roboto" panose="02000000000000000000" pitchFamily="2" charset="0"/>
              </a:rPr>
              <a:t>Utoqqaat Nipaat, (De ældres stemme) afholdt generalforsamling i juni 2024.</a:t>
            </a:r>
            <a:endParaRPr lang="en-US" sz="3700" b="1"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pic>
        <p:nvPicPr>
          <p:cNvPr id="11" name="Billede 10" descr="Et billede, der indeholder tøj, indendørs, person, menneske&#10;&#10;Automatisk genereret beskrivelse">
            <a:extLst>
              <a:ext uri="{FF2B5EF4-FFF2-40B4-BE49-F238E27FC236}">
                <a16:creationId xmlns:a16="http://schemas.microsoft.com/office/drawing/2014/main" id="{C10731FD-E68E-E65B-E8E7-EA1E7EB769AF}"/>
              </a:ext>
            </a:extLst>
          </p:cNvPr>
          <p:cNvPicPr>
            <a:picLocks noChangeAspect="1"/>
          </p:cNvPicPr>
          <p:nvPr/>
        </p:nvPicPr>
        <p:blipFill>
          <a:blip r:embed="rId2"/>
          <a:srcRect r="3980"/>
          <a:stretch>
            <a:fillRect/>
          </a:stretch>
        </p:blipFill>
        <p:spPr>
          <a:xfrm>
            <a:off x="8610599" y="4060613"/>
            <a:ext cx="3581401" cy="2797387"/>
          </a:xfrm>
          <a:custGeom>
            <a:avLst/>
            <a:gdLst/>
            <a:ahLst/>
            <a:cxnLst/>
            <a:rect l="l" t="t" r="r" b="b"/>
            <a:pathLst>
              <a:path w="4390035" h="3429000">
                <a:moveTo>
                  <a:pt x="73290" y="0"/>
                </a:moveTo>
                <a:lnTo>
                  <a:pt x="4390035" y="0"/>
                </a:lnTo>
                <a:lnTo>
                  <a:pt x="4390035" y="3429000"/>
                </a:lnTo>
                <a:lnTo>
                  <a:pt x="436073" y="3429000"/>
                </a:lnTo>
                <a:lnTo>
                  <a:pt x="427332" y="3410468"/>
                </a:lnTo>
                <a:cubicBezTo>
                  <a:pt x="419323" y="3391643"/>
                  <a:pt x="413863" y="3372861"/>
                  <a:pt x="421685" y="3366814"/>
                </a:cubicBezTo>
                <a:cubicBezTo>
                  <a:pt x="417583" y="3332384"/>
                  <a:pt x="433681" y="3294011"/>
                  <a:pt x="423663" y="3247798"/>
                </a:cubicBezTo>
                <a:cubicBezTo>
                  <a:pt x="421194" y="3188032"/>
                  <a:pt x="418245" y="3205513"/>
                  <a:pt x="412524" y="3110724"/>
                </a:cubicBezTo>
                <a:cubicBezTo>
                  <a:pt x="404022" y="3069386"/>
                  <a:pt x="436006" y="3027577"/>
                  <a:pt x="419732" y="3004503"/>
                </a:cubicBezTo>
                <a:cubicBezTo>
                  <a:pt x="407578" y="2949657"/>
                  <a:pt x="388511" y="2896851"/>
                  <a:pt x="363651" y="2842588"/>
                </a:cubicBezTo>
                <a:cubicBezTo>
                  <a:pt x="332103" y="2797699"/>
                  <a:pt x="331554" y="2711800"/>
                  <a:pt x="263212" y="2651456"/>
                </a:cubicBezTo>
                <a:cubicBezTo>
                  <a:pt x="235935" y="2585326"/>
                  <a:pt x="214760" y="2535145"/>
                  <a:pt x="194330" y="2484251"/>
                </a:cubicBezTo>
                <a:cubicBezTo>
                  <a:pt x="184580" y="2468441"/>
                  <a:pt x="154039" y="2380429"/>
                  <a:pt x="140630" y="2346096"/>
                </a:cubicBezTo>
                <a:cubicBezTo>
                  <a:pt x="76681" y="2257531"/>
                  <a:pt x="91260" y="2243719"/>
                  <a:pt x="77185" y="2144811"/>
                </a:cubicBezTo>
                <a:cubicBezTo>
                  <a:pt x="66953" y="2112233"/>
                  <a:pt x="67414" y="2096078"/>
                  <a:pt x="50887" y="2061697"/>
                </a:cubicBezTo>
                <a:lnTo>
                  <a:pt x="27133" y="1969379"/>
                </a:lnTo>
                <a:lnTo>
                  <a:pt x="29988" y="1961973"/>
                </a:lnTo>
                <a:lnTo>
                  <a:pt x="31559" y="1961231"/>
                </a:lnTo>
                <a:lnTo>
                  <a:pt x="14905" y="1880268"/>
                </a:lnTo>
                <a:cubicBezTo>
                  <a:pt x="12271" y="1874644"/>
                  <a:pt x="-805" y="1860096"/>
                  <a:pt x="2188" y="1847922"/>
                </a:cubicBezTo>
                <a:lnTo>
                  <a:pt x="21879" y="1779161"/>
                </a:lnTo>
                <a:lnTo>
                  <a:pt x="27968" y="1733684"/>
                </a:lnTo>
                <a:cubicBezTo>
                  <a:pt x="25035" y="1726530"/>
                  <a:pt x="21617" y="1619937"/>
                  <a:pt x="16511" y="1614373"/>
                </a:cubicBezTo>
                <a:cubicBezTo>
                  <a:pt x="47946" y="1547691"/>
                  <a:pt x="4394" y="1556097"/>
                  <a:pt x="12613" y="1479987"/>
                </a:cubicBezTo>
                <a:cubicBezTo>
                  <a:pt x="15110" y="1387360"/>
                  <a:pt x="4986" y="1320420"/>
                  <a:pt x="4190" y="1214801"/>
                </a:cubicBezTo>
                <a:cubicBezTo>
                  <a:pt x="3611" y="1152457"/>
                  <a:pt x="-6268" y="1080052"/>
                  <a:pt x="6503" y="966549"/>
                </a:cubicBezTo>
                <a:cubicBezTo>
                  <a:pt x="10182" y="901722"/>
                  <a:pt x="25065" y="884915"/>
                  <a:pt x="20609" y="845066"/>
                </a:cubicBezTo>
                <a:cubicBezTo>
                  <a:pt x="20199" y="816540"/>
                  <a:pt x="19791" y="788014"/>
                  <a:pt x="19381" y="759488"/>
                </a:cubicBezTo>
                <a:lnTo>
                  <a:pt x="21672" y="741102"/>
                </a:lnTo>
                <a:lnTo>
                  <a:pt x="30720" y="737125"/>
                </a:lnTo>
                <a:lnTo>
                  <a:pt x="23211" y="691098"/>
                </a:lnTo>
                <a:cubicBezTo>
                  <a:pt x="25461" y="680873"/>
                  <a:pt x="43338" y="650431"/>
                  <a:pt x="42062" y="637700"/>
                </a:cubicBezTo>
                <a:cubicBezTo>
                  <a:pt x="23297" y="593852"/>
                  <a:pt x="30263" y="601340"/>
                  <a:pt x="41571" y="540174"/>
                </a:cubicBezTo>
                <a:cubicBezTo>
                  <a:pt x="35397" y="519975"/>
                  <a:pt x="35174" y="428356"/>
                  <a:pt x="46636" y="415352"/>
                </a:cubicBezTo>
                <a:cubicBezTo>
                  <a:pt x="48960" y="401821"/>
                  <a:pt x="44602" y="386587"/>
                  <a:pt x="56977" y="379461"/>
                </a:cubicBezTo>
                <a:cubicBezTo>
                  <a:pt x="71829" y="368123"/>
                  <a:pt x="47958" y="323384"/>
                  <a:pt x="65759" y="328645"/>
                </a:cubicBezTo>
                <a:cubicBezTo>
                  <a:pt x="49386" y="296830"/>
                  <a:pt x="65237" y="231983"/>
                  <a:pt x="72589" y="203608"/>
                </a:cubicBezTo>
                <a:cubicBezTo>
                  <a:pt x="75524" y="153257"/>
                  <a:pt x="77980" y="142710"/>
                  <a:pt x="78370" y="105992"/>
                </a:cubicBezTo>
                <a:cubicBezTo>
                  <a:pt x="80828" y="104127"/>
                  <a:pt x="70890" y="52128"/>
                  <a:pt x="70125" y="25135"/>
                </a:cubicBezTo>
                <a:close/>
              </a:path>
            </a:pathLst>
          </a:custGeom>
        </p:spPr>
      </p:pic>
      <p:graphicFrame>
        <p:nvGraphicFramePr>
          <p:cNvPr id="60" name="Pladsholder til indhold 9">
            <a:extLst>
              <a:ext uri="{FF2B5EF4-FFF2-40B4-BE49-F238E27FC236}">
                <a16:creationId xmlns:a16="http://schemas.microsoft.com/office/drawing/2014/main" id="{A7046A46-D057-9623-D462-0EF3665DABD9}"/>
              </a:ext>
            </a:extLst>
          </p:cNvPr>
          <p:cNvGraphicFramePr>
            <a:graphicFrameLocks noGrp="1"/>
          </p:cNvGraphicFramePr>
          <p:nvPr>
            <p:ph idx="1"/>
            <p:extLst>
              <p:ext uri="{D42A27DB-BD31-4B8C-83A1-F6EECF244321}">
                <p14:modId xmlns:p14="http://schemas.microsoft.com/office/powerpoint/2010/main" val="1969632918"/>
              </p:ext>
            </p:extLst>
          </p:nvPr>
        </p:nvGraphicFramePr>
        <p:xfrm>
          <a:off x="519640" y="2087217"/>
          <a:ext cx="6502845" cy="4161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Billede 3">
            <a:extLst>
              <a:ext uri="{FF2B5EF4-FFF2-40B4-BE49-F238E27FC236}">
                <a16:creationId xmlns:a16="http://schemas.microsoft.com/office/drawing/2014/main" id="{C89F8A87-AE1C-711E-C40D-AF47780C8E32}"/>
              </a:ext>
            </a:extLst>
          </p:cNvPr>
          <p:cNvPicPr>
            <a:picLocks noChangeAspect="1"/>
          </p:cNvPicPr>
          <p:nvPr/>
        </p:nvPicPr>
        <p:blipFill>
          <a:blip r:embed="rId8"/>
          <a:stretch>
            <a:fillRect/>
          </a:stretch>
        </p:blipFill>
        <p:spPr>
          <a:xfrm>
            <a:off x="9817276" y="768384"/>
            <a:ext cx="1542422" cy="2511770"/>
          </a:xfrm>
          <a:prstGeom prst="rect">
            <a:avLst/>
          </a:prstGeom>
        </p:spPr>
      </p:pic>
    </p:spTree>
    <p:extLst>
      <p:ext uri="{BB962C8B-B14F-4D97-AF65-F5344CB8AC3E}">
        <p14:creationId xmlns:p14="http://schemas.microsoft.com/office/powerpoint/2010/main" val="1155446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06BE9E0-1101-201B-9D38-51F383E3200F}"/>
              </a:ext>
            </a:extLst>
          </p:cNvPr>
          <p:cNvSpPr>
            <a:spLocks noGrp="1"/>
          </p:cNvSpPr>
          <p:nvPr>
            <p:ph type="title"/>
          </p:nvPr>
        </p:nvSpPr>
        <p:spPr>
          <a:xfrm>
            <a:off x="355032" y="619046"/>
            <a:ext cx="7549891" cy="1652569"/>
          </a:xfrm>
        </p:spPr>
        <p:txBody>
          <a:bodyPr vert="horz" lIns="91440" tIns="45720" rIns="91440" bIns="45720" rtlCol="0">
            <a:normAutofit fontScale="90000"/>
          </a:bodyPr>
          <a:lstStyle/>
          <a:p>
            <a:r>
              <a:rPr lang="da-DK" b="1" dirty="0">
                <a:solidFill>
                  <a:srgbClr val="002060"/>
                </a:solidFill>
                <a:latin typeface="Roboto" panose="02000000000000000000" pitchFamily="2" charset="0"/>
                <a:ea typeface="Roboto" panose="02000000000000000000" pitchFamily="2" charset="0"/>
                <a:cs typeface="Roboto" panose="02000000000000000000" pitchFamily="2" charset="0"/>
              </a:rPr>
              <a:t>Nogle tiltag bør lovprises, mens andre kræver opfølgning.</a:t>
            </a:r>
            <a:endParaRPr lang="en-US" b="1"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sp>
        <p:nvSpPr>
          <p:cNvPr id="5" name="Pladsholder til indhold 4">
            <a:extLst>
              <a:ext uri="{FF2B5EF4-FFF2-40B4-BE49-F238E27FC236}">
                <a16:creationId xmlns:a16="http://schemas.microsoft.com/office/drawing/2014/main" id="{70400B17-6977-EA66-7185-1F05AEDF4D45}"/>
              </a:ext>
            </a:extLst>
          </p:cNvPr>
          <p:cNvSpPr>
            <a:spLocks noGrp="1"/>
          </p:cNvSpPr>
          <p:nvPr>
            <p:ph idx="1"/>
          </p:nvPr>
        </p:nvSpPr>
        <p:spPr>
          <a:xfrm>
            <a:off x="355032" y="2271615"/>
            <a:ext cx="7698358" cy="4210604"/>
          </a:xfrm>
          <a:solidFill>
            <a:schemeClr val="accent3">
              <a:lumMod val="20000"/>
              <a:lumOff val="80000"/>
            </a:schemeClr>
          </a:solidFill>
        </p:spPr>
        <p:txBody>
          <a:bodyPr>
            <a:normAutofit/>
          </a:bodyPr>
          <a:lstStyle/>
          <a:p>
            <a:pPr>
              <a:lnSpc>
                <a:spcPct val="107000"/>
              </a:lnSpc>
              <a:buSzPts val="1000"/>
              <a:tabLst>
                <a:tab pos="457200" algn="l"/>
              </a:tabLst>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Aktiviteter og sociale arrangementer spiller en vigtig rolle for de ældre. Det giver livsglæde og mening at kunne deltage i udflugter i naturen eller i fælles madlavning.</a:t>
            </a:r>
          </a:p>
          <a:p>
            <a:pPr>
              <a:lnSpc>
                <a:spcPct val="107000"/>
              </a:lnSpc>
              <a:buSzPts val="1000"/>
              <a:tabLst>
                <a:tab pos="457200" algn="l"/>
              </a:tabLst>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Når der udivses anderkendelse af ældre. Hvor der sker behandling ag ældre efter deres behov. Hvor der sker samarbejde på tværs mellem sektorer; Børnehaver, Sundhedscentre, Pårørende, Sportsforeninger m.v</a:t>
            </a:r>
          </a:p>
          <a:p>
            <a:pPr lvl="0">
              <a:lnSpc>
                <a:spcPct val="107000"/>
              </a:lnSpc>
              <a:buSzPts val="1000"/>
              <a:tabLst>
                <a:tab pos="457200" algn="l"/>
              </a:tabLst>
            </a:pP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Når det er muligt for p</a:t>
            </a: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årørende at kunne overnatte på plejehjem og mulighed for at spise med mod betaling.</a:t>
            </a:r>
          </a:p>
          <a:p>
            <a:pPr>
              <a:lnSpc>
                <a:spcPct val="107000"/>
              </a:lnSpc>
              <a:spcAft>
                <a:spcPts val="800"/>
              </a:spcAft>
              <a:buSzPts val="1000"/>
              <a:tabLst>
                <a:tab pos="457200" algn="l"/>
              </a:tabLst>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En anderledes ledelsesform, faste personale på både dag - og nattevagter.</a:t>
            </a:r>
          </a:p>
          <a:p>
            <a:pPr marL="0" indent="0">
              <a:buNone/>
            </a:pPr>
            <a:endParaRPr lang="da-DK" sz="2000" dirty="0"/>
          </a:p>
          <a:p>
            <a:endParaRPr lang="da-DK" sz="2000" dirty="0"/>
          </a:p>
          <a:p>
            <a:endParaRPr lang="da-DK" sz="2000" dirty="0"/>
          </a:p>
          <a:p>
            <a:endParaRPr lang="da-DK" sz="2000" dirty="0"/>
          </a:p>
          <a:p>
            <a:endParaRPr lang="da-DK" sz="2000" dirty="0"/>
          </a:p>
          <a:p>
            <a:endParaRPr lang="kl-GL" sz="2000" dirty="0"/>
          </a:p>
        </p:txBody>
      </p:sp>
      <p:pic>
        <p:nvPicPr>
          <p:cNvPr id="7" name="Billede 6">
            <a:extLst>
              <a:ext uri="{FF2B5EF4-FFF2-40B4-BE49-F238E27FC236}">
                <a16:creationId xmlns:a16="http://schemas.microsoft.com/office/drawing/2014/main" id="{DCA57654-0BE7-342D-FEF9-EAA6F6AE2720}"/>
              </a:ext>
            </a:extLst>
          </p:cNvPr>
          <p:cNvPicPr>
            <a:picLocks noChangeAspect="1"/>
          </p:cNvPicPr>
          <p:nvPr/>
        </p:nvPicPr>
        <p:blipFill>
          <a:blip r:embed="rId2"/>
          <a:stretch>
            <a:fillRect/>
          </a:stretch>
        </p:blipFill>
        <p:spPr>
          <a:xfrm>
            <a:off x="9355121" y="801527"/>
            <a:ext cx="1538616" cy="2512028"/>
          </a:xfrm>
          <a:prstGeom prst="rect">
            <a:avLst/>
          </a:prstGeom>
        </p:spPr>
      </p:pic>
      <p:pic>
        <p:nvPicPr>
          <p:cNvPr id="6" name="Billede 5">
            <a:extLst>
              <a:ext uri="{FF2B5EF4-FFF2-40B4-BE49-F238E27FC236}">
                <a16:creationId xmlns:a16="http://schemas.microsoft.com/office/drawing/2014/main" id="{1C4BD212-07BA-9444-1AED-695567BDE997}"/>
              </a:ext>
            </a:extLst>
          </p:cNvPr>
          <p:cNvPicPr>
            <a:picLocks noChangeAspect="1"/>
          </p:cNvPicPr>
          <p:nvPr/>
        </p:nvPicPr>
        <p:blipFill>
          <a:blip r:embed="rId3"/>
          <a:stretch>
            <a:fillRect/>
          </a:stretch>
        </p:blipFill>
        <p:spPr>
          <a:xfrm>
            <a:off x="8660296" y="3882420"/>
            <a:ext cx="3126271" cy="2344703"/>
          </a:xfrm>
          <a:prstGeom prst="rect">
            <a:avLst/>
          </a:prstGeom>
        </p:spPr>
      </p:pic>
    </p:spTree>
    <p:extLst>
      <p:ext uri="{BB962C8B-B14F-4D97-AF65-F5344CB8AC3E}">
        <p14:creationId xmlns:p14="http://schemas.microsoft.com/office/powerpoint/2010/main" val="1510065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30D2E09-658E-3B1A-FD11-2157C6BF8BD7}"/>
              </a:ext>
            </a:extLst>
          </p:cNvPr>
          <p:cNvSpPr>
            <a:spLocks noGrp="1"/>
          </p:cNvSpPr>
          <p:nvPr>
            <p:ph type="title"/>
          </p:nvPr>
        </p:nvSpPr>
        <p:spPr>
          <a:xfrm>
            <a:off x="489046" y="231393"/>
            <a:ext cx="6881026" cy="1322887"/>
          </a:xfrm>
        </p:spPr>
        <p:txBody>
          <a:bodyPr>
            <a:normAutofit/>
          </a:bodyPr>
          <a:lstStyle/>
          <a:p>
            <a:r>
              <a:rPr lang="kl-GL" sz="4000" b="1" dirty="0">
                <a:solidFill>
                  <a:srgbClr val="002060"/>
                </a:solidFill>
                <a:latin typeface="Roboto" panose="02000000000000000000" pitchFamily="2" charset="0"/>
                <a:ea typeface="Roboto" panose="02000000000000000000" pitchFamily="2" charset="0"/>
                <a:cs typeface="Roboto" panose="02000000000000000000" pitchFamily="2" charset="0"/>
              </a:rPr>
              <a:t>Fortsættelse.....</a:t>
            </a:r>
          </a:p>
        </p:txBody>
      </p:sp>
      <p:sp>
        <p:nvSpPr>
          <p:cNvPr id="3" name="Pladsholder til indhold 2">
            <a:extLst>
              <a:ext uri="{FF2B5EF4-FFF2-40B4-BE49-F238E27FC236}">
                <a16:creationId xmlns:a16="http://schemas.microsoft.com/office/drawing/2014/main" id="{7CF23BA5-6419-AF3B-B1E5-1EE58DFDC01E}"/>
              </a:ext>
            </a:extLst>
          </p:cNvPr>
          <p:cNvSpPr>
            <a:spLocks noGrp="1"/>
          </p:cNvSpPr>
          <p:nvPr>
            <p:ph idx="1"/>
          </p:nvPr>
        </p:nvSpPr>
        <p:spPr>
          <a:xfrm>
            <a:off x="165075" y="1209605"/>
            <a:ext cx="7983106" cy="4658839"/>
          </a:xfrm>
        </p:spPr>
        <p:txBody>
          <a:bodyPr>
            <a:normAutofit lnSpcReduction="10000"/>
          </a:bodyPr>
          <a:lstStyle/>
          <a:p>
            <a:pPr marL="0" lvl="0" indent="0">
              <a:lnSpc>
                <a:spcPct val="107000"/>
              </a:lnSpc>
              <a:spcBef>
                <a:spcPts val="0"/>
              </a:spcBef>
              <a:buSzPts val="1000"/>
              <a:buNone/>
              <a:tabLst>
                <a:tab pos="457200" algn="l"/>
              </a:tabLst>
            </a:pPr>
            <a:endParaRPr lang="kl-GL" sz="1800" strike="sngStrike"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spcBef>
                <a:spcPts val="0"/>
              </a:spcBef>
              <a:buSzPts val="1000"/>
              <a:tabLst>
                <a:tab pos="457200" algn="l"/>
              </a:tabLst>
            </a:pP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Det skaber tryghed  i demensafdelinger, hvor der sker “ 3 holdsskift” det skabte tryghed</a:t>
            </a:r>
          </a:p>
          <a:p>
            <a:pPr marL="0" lvl="0" indent="0">
              <a:lnSpc>
                <a:spcPct val="107000"/>
              </a:lnSpc>
              <a:spcBef>
                <a:spcPts val="0"/>
              </a:spcBef>
              <a:buSzPts val="1000"/>
              <a:buNone/>
              <a:tabLst>
                <a:tab pos="457200" algn="l"/>
              </a:tabLst>
            </a:pPr>
            <a:endParaRPr lang="kl-GL" sz="1800" strike="sngStrike"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spcBef>
                <a:spcPts val="0"/>
              </a:spcBef>
              <a:buSzPts val="1000"/>
              <a:tabLst>
                <a:tab pos="457200" algn="l"/>
              </a:tabLst>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Manglende fremmøde mindskedes, da arbejdsugen sænkendes til 36 timer. Kunne man overveje som tiltag, at kunne arbejde på halvtid ?</a:t>
            </a:r>
          </a:p>
          <a:p>
            <a:pPr marL="0" indent="0">
              <a:lnSpc>
                <a:spcPct val="107000"/>
              </a:lnSpc>
              <a:spcBef>
                <a:spcPts val="0"/>
              </a:spcBef>
              <a:buSzPts val="1000"/>
              <a:buNone/>
              <a:tabLst>
                <a:tab pos="457200" algn="l"/>
              </a:tabLst>
            </a:pPr>
            <a:endPar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marL="342900" lvl="0" indent="-342900">
              <a:lnSpc>
                <a:spcPct val="107000"/>
              </a:lnSpc>
              <a:spcBef>
                <a:spcPts val="0"/>
              </a:spcBef>
              <a:buSzPts val="1000"/>
              <a:buFont typeface="Symbol" panose="05050102010706020507" pitchFamily="18" charset="2"/>
              <a:buChar char=""/>
              <a:tabLst>
                <a:tab pos="457200" algn="l"/>
              </a:tabLst>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Den nye ordning, hvor hver </a:t>
            </a: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især </a:t>
            </a: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ældre </a:t>
            </a:r>
            <a:r>
              <a:rPr lang="kl-GL" sz="1800" strike="sngStrike"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får</a:t>
            </a: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fik</a:t>
            </a: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 tildelt en fast kontaktperson, skabte</a:t>
            </a:r>
            <a:r>
              <a:rPr lang="kl-GL" sz="1800" strike="sngStrike"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 </a:t>
            </a: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tilfredshed</a:t>
            </a: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 </a:t>
            </a: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i plejehjemmene.</a:t>
            </a:r>
          </a:p>
          <a:p>
            <a:pPr marL="0" lvl="0" indent="0">
              <a:lnSpc>
                <a:spcPct val="107000"/>
              </a:lnSpc>
              <a:spcBef>
                <a:spcPts val="0"/>
              </a:spcBef>
              <a:buSzPts val="1000"/>
              <a:buNone/>
              <a:tabLst>
                <a:tab pos="457200" algn="l"/>
              </a:tabLst>
            </a:pPr>
            <a:endPar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marL="342900" lvl="0" indent="-342900">
              <a:lnSpc>
                <a:spcPct val="107000"/>
              </a:lnSpc>
              <a:spcBef>
                <a:spcPts val="0"/>
              </a:spcBef>
              <a:spcAft>
                <a:spcPts val="800"/>
              </a:spcAft>
              <a:buSzPts val="1000"/>
              <a:buFont typeface="Symbol" panose="05050102010706020507" pitchFamily="18" charset="2"/>
              <a:buChar char=""/>
              <a:tabLst>
                <a:tab pos="457200" algn="l"/>
              </a:tabLst>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Uddannet personale og løbende efteruddannelse, herunder “RKV”og andre udviklende kurser., bidrager til at skabe et stabilt personale.</a:t>
            </a:r>
          </a:p>
          <a:p>
            <a:pPr marL="342900" lvl="0" indent="-342900">
              <a:lnSpc>
                <a:spcPct val="107000"/>
              </a:lnSpc>
              <a:spcBef>
                <a:spcPts val="0"/>
              </a:spcBef>
              <a:spcAft>
                <a:spcPts val="800"/>
              </a:spcAft>
              <a:buSzPts val="1000"/>
              <a:buFont typeface="Symbol" panose="05050102010706020507" pitchFamily="18" charset="2"/>
              <a:buChar char=""/>
              <a:tabLst>
                <a:tab pos="457200" algn="l"/>
              </a:tabLst>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Mulighed for  at føre tilsyn med ældre, som stadig bebor eget hjem, fremtil kl.22.30 , og hvor ved ekstrabehov mulighed for at dække døgnet rundt. </a:t>
            </a:r>
            <a:endParaRPr lang="kl-GL"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kl-GL" sz="2000" dirty="0"/>
          </a:p>
        </p:txBody>
      </p:sp>
      <p:pic>
        <p:nvPicPr>
          <p:cNvPr id="4" name="Billede 3">
            <a:extLst>
              <a:ext uri="{FF2B5EF4-FFF2-40B4-BE49-F238E27FC236}">
                <a16:creationId xmlns:a16="http://schemas.microsoft.com/office/drawing/2014/main" id="{EB07FB40-E7F9-CBB1-47B9-0810768C969F}"/>
              </a:ext>
            </a:extLst>
          </p:cNvPr>
          <p:cNvPicPr>
            <a:picLocks noChangeAspect="1"/>
          </p:cNvPicPr>
          <p:nvPr/>
        </p:nvPicPr>
        <p:blipFill>
          <a:blip r:embed="rId2"/>
          <a:stretch>
            <a:fillRect/>
          </a:stretch>
        </p:blipFill>
        <p:spPr>
          <a:xfrm>
            <a:off x="8795981" y="1071445"/>
            <a:ext cx="2906973" cy="4744540"/>
          </a:xfrm>
          <a:prstGeom prst="rect">
            <a:avLst/>
          </a:prstGeom>
        </p:spPr>
      </p:pic>
      <p:pic>
        <p:nvPicPr>
          <p:cNvPr id="7" name="Billede 6">
            <a:extLst>
              <a:ext uri="{FF2B5EF4-FFF2-40B4-BE49-F238E27FC236}">
                <a16:creationId xmlns:a16="http://schemas.microsoft.com/office/drawing/2014/main" id="{71015BEF-FAAB-F88F-7D4D-FC823F635A6C}"/>
              </a:ext>
            </a:extLst>
          </p:cNvPr>
          <p:cNvPicPr>
            <a:picLocks noChangeAspect="1"/>
          </p:cNvPicPr>
          <p:nvPr/>
        </p:nvPicPr>
        <p:blipFill>
          <a:blip r:embed="rId3"/>
          <a:stretch>
            <a:fillRect/>
          </a:stretch>
        </p:blipFill>
        <p:spPr>
          <a:xfrm>
            <a:off x="7864752" y="5479018"/>
            <a:ext cx="4325007" cy="1414943"/>
          </a:xfrm>
          <a:prstGeom prst="rect">
            <a:avLst/>
          </a:prstGeom>
        </p:spPr>
      </p:pic>
    </p:spTree>
    <p:extLst>
      <p:ext uri="{BB962C8B-B14F-4D97-AF65-F5344CB8AC3E}">
        <p14:creationId xmlns:p14="http://schemas.microsoft.com/office/powerpoint/2010/main" val="1248125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5F071C6-8ED5-A0F2-4F87-8FCB79E80AB3}"/>
              </a:ext>
            </a:extLst>
          </p:cNvPr>
          <p:cNvSpPr>
            <a:spLocks noGrp="1"/>
          </p:cNvSpPr>
          <p:nvPr>
            <p:ph type="title"/>
          </p:nvPr>
        </p:nvSpPr>
        <p:spPr>
          <a:xfrm>
            <a:off x="489046" y="323125"/>
            <a:ext cx="6881026" cy="1322887"/>
          </a:xfrm>
        </p:spPr>
        <p:txBody>
          <a:bodyPr vert="horz" lIns="91440" tIns="45720" rIns="91440" bIns="45720" rtlCol="0">
            <a:normAutofit/>
          </a:bodyPr>
          <a:lstStyle/>
          <a:p>
            <a:r>
              <a:rPr lang="en-US" sz="3600" b="1" kern="1200" dirty="0" err="1">
                <a:solidFill>
                  <a:srgbClr val="002060"/>
                </a:solidFill>
                <a:latin typeface="Roboto" panose="02000000000000000000" pitchFamily="2" charset="0"/>
                <a:ea typeface="Roboto" panose="02000000000000000000" pitchFamily="2" charset="0"/>
                <a:cs typeface="Roboto" panose="02000000000000000000" pitchFamily="2" charset="0"/>
              </a:rPr>
              <a:t>Virkelige</a:t>
            </a:r>
            <a:r>
              <a:rPr lang="en-US" sz="3600" b="1" kern="1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US" sz="3600" b="1" kern="1200" dirty="0" err="1">
                <a:solidFill>
                  <a:srgbClr val="002060"/>
                </a:solidFill>
                <a:latin typeface="Roboto" panose="02000000000000000000" pitchFamily="2" charset="0"/>
                <a:ea typeface="Roboto" panose="02000000000000000000" pitchFamily="2" charset="0"/>
                <a:cs typeface="Roboto" panose="02000000000000000000" pitchFamily="2" charset="0"/>
              </a:rPr>
              <a:t>tal</a:t>
            </a:r>
            <a:endParaRPr lang="en-US" sz="3600" b="1" kern="1200"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pic>
        <p:nvPicPr>
          <p:cNvPr id="4" name="Pladsholder til indhold 3">
            <a:extLst>
              <a:ext uri="{FF2B5EF4-FFF2-40B4-BE49-F238E27FC236}">
                <a16:creationId xmlns:a16="http://schemas.microsoft.com/office/drawing/2014/main" id="{BDD3E41C-5315-F1AD-6A1C-550317265CF2}"/>
              </a:ext>
            </a:extLst>
          </p:cNvPr>
          <p:cNvPicPr>
            <a:picLocks noChangeAspect="1"/>
          </p:cNvPicPr>
          <p:nvPr/>
        </p:nvPicPr>
        <p:blipFill>
          <a:blip r:embed="rId3"/>
          <a:stretch>
            <a:fillRect/>
          </a:stretch>
        </p:blipFill>
        <p:spPr>
          <a:xfrm>
            <a:off x="9443754" y="449707"/>
            <a:ext cx="1600349" cy="2614145"/>
          </a:xfrm>
          <a:prstGeom prst="rect">
            <a:avLst/>
          </a:prstGeom>
        </p:spPr>
      </p:pic>
      <p:pic>
        <p:nvPicPr>
          <p:cNvPr id="7" name="Billede 6">
            <a:extLst>
              <a:ext uri="{FF2B5EF4-FFF2-40B4-BE49-F238E27FC236}">
                <a16:creationId xmlns:a16="http://schemas.microsoft.com/office/drawing/2014/main" id="{B8335100-54AE-3724-4C43-C2C238E383BF}"/>
              </a:ext>
            </a:extLst>
          </p:cNvPr>
          <p:cNvPicPr>
            <a:picLocks noChangeAspect="1"/>
          </p:cNvPicPr>
          <p:nvPr/>
        </p:nvPicPr>
        <p:blipFill>
          <a:blip r:embed="rId4"/>
          <a:stretch>
            <a:fillRect/>
          </a:stretch>
        </p:blipFill>
        <p:spPr>
          <a:xfrm>
            <a:off x="8552143" y="3586090"/>
            <a:ext cx="3383573" cy="2895851"/>
          </a:xfrm>
          <a:prstGeom prst="rect">
            <a:avLst/>
          </a:prstGeom>
        </p:spPr>
      </p:pic>
      <p:sp>
        <p:nvSpPr>
          <p:cNvPr id="11" name="Tekstfelt 10">
            <a:extLst>
              <a:ext uri="{FF2B5EF4-FFF2-40B4-BE49-F238E27FC236}">
                <a16:creationId xmlns:a16="http://schemas.microsoft.com/office/drawing/2014/main" id="{C5F15577-34F7-A898-966C-704C4CDC0DD9}"/>
              </a:ext>
            </a:extLst>
          </p:cNvPr>
          <p:cNvSpPr txBox="1"/>
          <p:nvPr/>
        </p:nvSpPr>
        <p:spPr>
          <a:xfrm>
            <a:off x="489046" y="1828800"/>
            <a:ext cx="4490050" cy="2977546"/>
          </a:xfrm>
          <a:prstGeom prst="rect">
            <a:avLst/>
          </a:prstGeom>
          <a:noFill/>
        </p:spPr>
        <p:txBody>
          <a:bodyPr wrap="square" rtlCol="0">
            <a:spAutoFit/>
          </a:bodyPr>
          <a:lstStyle/>
          <a:p>
            <a:pPr marL="342900" lvl="0" indent="-342900">
              <a:lnSpc>
                <a:spcPct val="107000"/>
              </a:lnSpc>
              <a:spcAft>
                <a:spcPts val="800"/>
              </a:spcAft>
              <a:buFont typeface="Symbol" panose="05050102010706020507" pitchFamily="18" charset="2"/>
              <a:buChar char=""/>
            </a:pPr>
            <a:r>
              <a:rPr lang="kl-GL"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Antallet af ældre over 67 år er stigende</a:t>
            </a:r>
          </a:p>
          <a:p>
            <a:pPr>
              <a:lnSpc>
                <a:spcPct val="107000"/>
              </a:lnSpc>
            </a:pPr>
            <a:endParaRPr lang="kl-GL" sz="800" b="1"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pPr>
            <a:r>
              <a:rPr lang="kl-GL" b="1"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Hele landet:</a:t>
            </a:r>
            <a:endParaRPr lang="kl-GL"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pPr>
            <a:r>
              <a:rPr lang="kl-GL"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2022: 4.174 		</a:t>
            </a:r>
          </a:p>
          <a:p>
            <a:pPr>
              <a:lnSpc>
                <a:spcPct val="107000"/>
              </a:lnSpc>
            </a:pPr>
            <a:r>
              <a:rPr lang="kl-GL"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2023: 4.330 		</a:t>
            </a:r>
          </a:p>
          <a:p>
            <a:pPr>
              <a:lnSpc>
                <a:spcPct val="107000"/>
              </a:lnSpc>
            </a:pPr>
            <a:r>
              <a:rPr lang="kl-GL"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2030: 5.995 			 </a:t>
            </a:r>
          </a:p>
          <a:p>
            <a:pPr>
              <a:lnSpc>
                <a:spcPct val="107000"/>
              </a:lnSpc>
              <a:spcAft>
                <a:spcPts val="600"/>
              </a:spcAft>
            </a:pPr>
            <a:r>
              <a:rPr lang="kl-GL" b="1"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		I bygderne			</a:t>
            </a:r>
            <a:r>
              <a:rPr lang="kl-GL"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2021: 500 </a:t>
            </a:r>
            <a:r>
              <a:rPr lang="kl-GL" b="1"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			</a:t>
            </a:r>
            <a:r>
              <a:rPr lang="kl-GL"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2022: 517 			</a:t>
            </a:r>
            <a:r>
              <a:rPr lang="kl-GL" dirty="0">
                <a:solidFill>
                  <a:srgbClr val="002060"/>
                </a:solidFill>
                <a:effectLst/>
                <a:latin typeface="Roboto" panose="02000000000000000000" pitchFamily="2" charset="0"/>
                <a:ea typeface="Roboto" panose="02000000000000000000" pitchFamily="2" charset="0"/>
                <a:cs typeface="Roboto" panose="02000000000000000000" pitchFamily="2" charset="0"/>
              </a:rPr>
              <a:t>2023: 521 </a:t>
            </a:r>
            <a:r>
              <a:rPr lang="kl-GL" sz="1100" dirty="0">
                <a:effectLst/>
                <a:latin typeface="Aptos" panose="020B0004020202020204" pitchFamily="34" charset="0"/>
                <a:ea typeface="Aptos" panose="020B0004020202020204" pitchFamily="34" charset="0"/>
                <a:cs typeface="Times New Roman" panose="02020603050405020304" pitchFamily="18" charset="0"/>
              </a:rPr>
              <a:t>	</a:t>
            </a:r>
            <a:endParaRPr lang="kl-GL" sz="1100" dirty="0"/>
          </a:p>
        </p:txBody>
      </p:sp>
      <p:sp>
        <p:nvSpPr>
          <p:cNvPr id="17" name="Tekstfelt 16">
            <a:extLst>
              <a:ext uri="{FF2B5EF4-FFF2-40B4-BE49-F238E27FC236}">
                <a16:creationId xmlns:a16="http://schemas.microsoft.com/office/drawing/2014/main" id="{61DABDBA-DAC7-AA26-192D-8560CB4E6D60}"/>
              </a:ext>
            </a:extLst>
          </p:cNvPr>
          <p:cNvSpPr txBox="1"/>
          <p:nvPr/>
        </p:nvSpPr>
        <p:spPr>
          <a:xfrm>
            <a:off x="5121393" y="2293428"/>
            <a:ext cx="2907082" cy="2585323"/>
          </a:xfrm>
          <a:prstGeom prst="rect">
            <a:avLst/>
          </a:prstGeom>
          <a:noFill/>
        </p:spPr>
        <p:txBody>
          <a:bodyPr wrap="square" rtlCol="0">
            <a:spAutoFit/>
          </a:bodyPr>
          <a:lstStyle/>
          <a:p>
            <a:r>
              <a:rPr lang="da-DK" b="1" dirty="0">
                <a:solidFill>
                  <a:srgbClr val="002060"/>
                </a:solidFill>
                <a:latin typeface="Roboto" panose="02000000000000000000" pitchFamily="2" charset="0"/>
                <a:ea typeface="Roboto" panose="02000000000000000000" pitchFamily="2" charset="0"/>
                <a:cs typeface="Roboto" panose="02000000000000000000" pitchFamily="2" charset="0"/>
              </a:rPr>
              <a:t>Kvinder 2018:</a:t>
            </a:r>
          </a:p>
          <a:p>
            <a:r>
              <a:rPr lang="da-DK" dirty="0">
                <a:solidFill>
                  <a:srgbClr val="002060"/>
                </a:solidFill>
                <a:latin typeface="Roboto" panose="02000000000000000000" pitchFamily="2" charset="0"/>
                <a:ea typeface="Roboto" panose="02000000000000000000" pitchFamily="2" charset="0"/>
                <a:cs typeface="Roboto" panose="02000000000000000000" pitchFamily="2" charset="0"/>
              </a:rPr>
              <a:t>Levealder: 74,5 år</a:t>
            </a:r>
          </a:p>
          <a:p>
            <a:r>
              <a:rPr lang="da-DK" dirty="0">
                <a:solidFill>
                  <a:srgbClr val="002060"/>
                </a:solidFill>
                <a:latin typeface="Roboto" panose="02000000000000000000" pitchFamily="2" charset="0"/>
                <a:ea typeface="Roboto" panose="02000000000000000000" pitchFamily="2" charset="0"/>
                <a:cs typeface="Roboto" panose="02000000000000000000" pitchFamily="2" charset="0"/>
              </a:rPr>
              <a:t>Kvinder 2050:</a:t>
            </a:r>
          </a:p>
          <a:p>
            <a:r>
              <a:rPr lang="da-DK" dirty="0">
                <a:solidFill>
                  <a:srgbClr val="002060"/>
                </a:solidFill>
                <a:latin typeface="Roboto" panose="02000000000000000000" pitchFamily="2" charset="0"/>
                <a:ea typeface="Roboto" panose="02000000000000000000" pitchFamily="2" charset="0"/>
                <a:cs typeface="Roboto" panose="02000000000000000000" pitchFamily="2" charset="0"/>
              </a:rPr>
              <a:t>Forventet levealder 79,2 år</a:t>
            </a:r>
          </a:p>
          <a:p>
            <a:endParaRPr lang="da-DK" dirty="0">
              <a:solidFill>
                <a:srgbClr val="002060"/>
              </a:solidFill>
              <a:latin typeface="Roboto" panose="02000000000000000000" pitchFamily="2" charset="0"/>
              <a:ea typeface="Roboto" panose="02000000000000000000" pitchFamily="2" charset="0"/>
              <a:cs typeface="Roboto" panose="02000000000000000000" pitchFamily="2" charset="0"/>
            </a:endParaRPr>
          </a:p>
          <a:p>
            <a:r>
              <a:rPr lang="da-DK" b="1" dirty="0">
                <a:solidFill>
                  <a:srgbClr val="002060"/>
                </a:solidFill>
                <a:latin typeface="Roboto" panose="02000000000000000000" pitchFamily="2" charset="0"/>
                <a:ea typeface="Roboto" panose="02000000000000000000" pitchFamily="2" charset="0"/>
                <a:cs typeface="Roboto" panose="02000000000000000000" pitchFamily="2" charset="0"/>
              </a:rPr>
              <a:t>Mænd i 2018: </a:t>
            </a:r>
          </a:p>
          <a:p>
            <a:r>
              <a:rPr lang="da-DK" dirty="0">
                <a:solidFill>
                  <a:srgbClr val="002060"/>
                </a:solidFill>
                <a:latin typeface="Roboto" panose="02000000000000000000" pitchFamily="2" charset="0"/>
                <a:ea typeface="Roboto" panose="02000000000000000000" pitchFamily="2" charset="0"/>
                <a:cs typeface="Roboto" panose="02000000000000000000" pitchFamily="2" charset="0"/>
              </a:rPr>
              <a:t>Levealder  69,9 år</a:t>
            </a:r>
          </a:p>
          <a:p>
            <a:r>
              <a:rPr lang="da-DK" dirty="0">
                <a:solidFill>
                  <a:srgbClr val="002060"/>
                </a:solidFill>
                <a:latin typeface="Roboto" panose="02000000000000000000" pitchFamily="2" charset="0"/>
                <a:ea typeface="Roboto" panose="02000000000000000000" pitchFamily="2" charset="0"/>
                <a:cs typeface="Roboto" panose="02000000000000000000" pitchFamily="2" charset="0"/>
              </a:rPr>
              <a:t>Mænd i 2050: </a:t>
            </a:r>
          </a:p>
          <a:p>
            <a:r>
              <a:rPr lang="da-DK" dirty="0">
                <a:solidFill>
                  <a:srgbClr val="002060"/>
                </a:solidFill>
                <a:latin typeface="Roboto" panose="02000000000000000000" pitchFamily="2" charset="0"/>
                <a:ea typeface="Roboto" panose="02000000000000000000" pitchFamily="2" charset="0"/>
                <a:cs typeface="Roboto" panose="02000000000000000000" pitchFamily="2" charset="0"/>
              </a:rPr>
              <a:t>Forventet levealder 75,0 år</a:t>
            </a:r>
          </a:p>
        </p:txBody>
      </p:sp>
      <p:sp>
        <p:nvSpPr>
          <p:cNvPr id="19" name="Tekstfelt 18">
            <a:extLst>
              <a:ext uri="{FF2B5EF4-FFF2-40B4-BE49-F238E27FC236}">
                <a16:creationId xmlns:a16="http://schemas.microsoft.com/office/drawing/2014/main" id="{D5F3979C-BDF5-C4B3-9D47-DE726FC434BD}"/>
              </a:ext>
            </a:extLst>
          </p:cNvPr>
          <p:cNvSpPr txBox="1"/>
          <p:nvPr/>
        </p:nvSpPr>
        <p:spPr>
          <a:xfrm>
            <a:off x="745299" y="5285984"/>
            <a:ext cx="6538585" cy="830997"/>
          </a:xfrm>
          <a:prstGeom prst="rect">
            <a:avLst/>
          </a:prstGeom>
          <a:noFill/>
        </p:spPr>
        <p:txBody>
          <a:bodyPr wrap="square" rtlCol="0">
            <a:spAutoFit/>
          </a:bodyPr>
          <a:lstStyle/>
          <a:p>
            <a:r>
              <a:rPr lang="da-DK" sz="1600" dirty="0">
                <a:solidFill>
                  <a:srgbClr val="002060"/>
                </a:solidFill>
                <a:latin typeface="Roboto" panose="02000000000000000000" pitchFamily="2" charset="0"/>
                <a:ea typeface="Roboto" panose="02000000000000000000" pitchFamily="2" charset="0"/>
                <a:cs typeface="Roboto" panose="02000000000000000000" pitchFamily="2" charset="0"/>
              </a:rPr>
              <a:t>Arbejdsstyrken er faldende (18 – 66 år)</a:t>
            </a:r>
          </a:p>
          <a:p>
            <a:r>
              <a:rPr lang="da-DK" sz="1600" dirty="0">
                <a:solidFill>
                  <a:srgbClr val="002060"/>
                </a:solidFill>
                <a:latin typeface="Roboto" panose="02000000000000000000" pitchFamily="2" charset="0"/>
                <a:ea typeface="Roboto" panose="02000000000000000000" pitchFamily="2" charset="0"/>
                <a:cs typeface="Roboto" panose="02000000000000000000" pitchFamily="2" charset="0"/>
              </a:rPr>
              <a:t>2023 – 2033: arbejdsstyrken falder med 2.914</a:t>
            </a:r>
          </a:p>
          <a:p>
            <a:endParaRPr lang="da-DK" sz="1600"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43369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06BE9E0-1101-201B-9D38-51F383E3200F}"/>
              </a:ext>
            </a:extLst>
          </p:cNvPr>
          <p:cNvSpPr>
            <a:spLocks noGrp="1"/>
          </p:cNvSpPr>
          <p:nvPr>
            <p:ph type="title"/>
          </p:nvPr>
        </p:nvSpPr>
        <p:spPr>
          <a:xfrm>
            <a:off x="1137034" y="609600"/>
            <a:ext cx="6881026" cy="1322887"/>
          </a:xfrm>
        </p:spPr>
        <p:txBody>
          <a:bodyPr vert="horz" lIns="91440" tIns="45720" rIns="91440" bIns="45720" rtlCol="0">
            <a:normAutofit/>
          </a:bodyPr>
          <a:lstStyle/>
          <a:p>
            <a:r>
              <a:rPr lang="da-DK" sz="4000" b="1" dirty="0">
                <a:solidFill>
                  <a:srgbClr val="002060"/>
                </a:solidFill>
                <a:latin typeface="Roboto" panose="02000000000000000000" pitchFamily="2" charset="0"/>
                <a:ea typeface="Roboto" panose="02000000000000000000" pitchFamily="2" charset="0"/>
                <a:cs typeface="Roboto" panose="02000000000000000000" pitchFamily="2" charset="0"/>
              </a:rPr>
              <a:t>At blive ældre med tryghed.</a:t>
            </a:r>
            <a:endParaRPr lang="en-US" sz="4000" b="1"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pic>
        <p:nvPicPr>
          <p:cNvPr id="3" name="Billede 2" descr="Et billede, der indeholder Font/skrifttype, diagram, Grafik, clipart&#10;&#10;Automatisk genereret beskrivelse">
            <a:extLst>
              <a:ext uri="{FF2B5EF4-FFF2-40B4-BE49-F238E27FC236}">
                <a16:creationId xmlns:a16="http://schemas.microsoft.com/office/drawing/2014/main" id="{31979E44-90C0-6C77-F180-9507659407F8}"/>
              </a:ext>
            </a:extLst>
          </p:cNvPr>
          <p:cNvPicPr>
            <a:picLocks noChangeAspect="1"/>
          </p:cNvPicPr>
          <p:nvPr/>
        </p:nvPicPr>
        <p:blipFill>
          <a:blip r:embed="rId2"/>
          <a:stretch>
            <a:fillRect/>
          </a:stretch>
        </p:blipFill>
        <p:spPr>
          <a:xfrm>
            <a:off x="8795981" y="1070676"/>
            <a:ext cx="2906973" cy="4746079"/>
          </a:xfrm>
          <a:prstGeom prst="rect">
            <a:avLst/>
          </a:prstGeom>
        </p:spPr>
      </p:pic>
      <p:graphicFrame>
        <p:nvGraphicFramePr>
          <p:cNvPr id="60" name="Pladsholder til indhold 9">
            <a:extLst>
              <a:ext uri="{FF2B5EF4-FFF2-40B4-BE49-F238E27FC236}">
                <a16:creationId xmlns:a16="http://schemas.microsoft.com/office/drawing/2014/main" id="{A7046A46-D057-9623-D462-0EF3665DABD9}"/>
              </a:ext>
            </a:extLst>
          </p:cNvPr>
          <p:cNvGraphicFramePr>
            <a:graphicFrameLocks noGrp="1"/>
          </p:cNvGraphicFramePr>
          <p:nvPr>
            <p:ph idx="1"/>
            <p:extLst>
              <p:ext uri="{D42A27DB-BD31-4B8C-83A1-F6EECF244321}">
                <p14:modId xmlns:p14="http://schemas.microsoft.com/office/powerpoint/2010/main" val="1728189944"/>
              </p:ext>
            </p:extLst>
          </p:nvPr>
        </p:nvGraphicFramePr>
        <p:xfrm>
          <a:off x="770351" y="1932486"/>
          <a:ext cx="7040843" cy="4315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2388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15" name="Rectangle 3114">
            <a:extLst>
              <a:ext uri="{FF2B5EF4-FFF2-40B4-BE49-F238E27FC236}">
                <a16:creationId xmlns:a16="http://schemas.microsoft.com/office/drawing/2014/main" id="{639C3025-4784-4B16-914D-CCFC3E833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7" name="Rectangle 3116">
            <a:extLst>
              <a:ext uri="{FF2B5EF4-FFF2-40B4-BE49-F238E27FC236}">
                <a16:creationId xmlns:a16="http://schemas.microsoft.com/office/drawing/2014/main" id="{0AD20437-C88A-4F45-9C6D-DA32B29A4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610598"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B9E238A-3B7D-1507-3189-050F81D6E18A}"/>
              </a:ext>
            </a:extLst>
          </p:cNvPr>
          <p:cNvSpPr>
            <a:spLocks noGrp="1"/>
          </p:cNvSpPr>
          <p:nvPr>
            <p:ph type="title"/>
          </p:nvPr>
        </p:nvSpPr>
        <p:spPr>
          <a:xfrm>
            <a:off x="482034" y="568303"/>
            <a:ext cx="8100639" cy="1757021"/>
          </a:xfrm>
        </p:spPr>
        <p:txBody>
          <a:bodyPr>
            <a:normAutofit/>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da-DK" sz="3100" b="1" i="0" u="none" strike="noStrike" kern="1200" cap="none"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Roboto" panose="02000000000000000000" pitchFamily="2" charset="0"/>
              </a:rPr>
              <a:t>Virkelige tal august 2024</a:t>
            </a:r>
            <a:br>
              <a:rPr kumimoji="0" lang="da-DK" sz="2100" i="0" u="none" strike="noStrike" kern="1200" cap="none" spc="0" normalizeH="0" baseline="0" noProof="0" dirty="0">
                <a:ln>
                  <a:noFill/>
                </a:ln>
                <a:solidFill>
                  <a:schemeClr val="tx1">
                    <a:lumMod val="85000"/>
                    <a:lumOff val="15000"/>
                  </a:schemeClr>
                </a:solidFill>
                <a:effectLst/>
                <a:uLnTx/>
                <a:uFillTx/>
                <a:latin typeface="Roboto" panose="02000000000000000000" pitchFamily="2" charset="0"/>
                <a:ea typeface="Roboto" panose="02000000000000000000" pitchFamily="2" charset="0"/>
                <a:cs typeface="Roboto" panose="02000000000000000000" pitchFamily="2" charset="0"/>
              </a:rPr>
            </a:br>
            <a:endParaRPr lang="kl-GL" sz="2100" b="1" dirty="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3105" name="Pladsholder til indhold 2">
            <a:extLst>
              <a:ext uri="{FF2B5EF4-FFF2-40B4-BE49-F238E27FC236}">
                <a16:creationId xmlns:a16="http://schemas.microsoft.com/office/drawing/2014/main" id="{67D27EA7-D104-76A7-E86D-EE82C70E75F5}"/>
              </a:ext>
            </a:extLst>
          </p:cNvPr>
          <p:cNvSpPr>
            <a:spLocks noGrp="1"/>
          </p:cNvSpPr>
          <p:nvPr>
            <p:ph idx="1"/>
          </p:nvPr>
        </p:nvSpPr>
        <p:spPr>
          <a:xfrm>
            <a:off x="482035" y="2129868"/>
            <a:ext cx="7932198" cy="3859646"/>
          </a:xfrm>
        </p:spPr>
        <p:txBody>
          <a:bodyPr>
            <a:noAutofit/>
          </a:bodyPr>
          <a:lstStyle/>
          <a:p>
            <a:pPr marL="0" indent="0">
              <a:buNone/>
            </a:pPr>
            <a:endParaRPr lang="da-DK" sz="1800" dirty="0">
              <a:solidFill>
                <a:srgbClr val="002060"/>
              </a:solidFill>
            </a:endParaRPr>
          </a:p>
          <a:p>
            <a:pPr marL="0" indent="0">
              <a:spcBef>
                <a:spcPts val="0"/>
              </a:spcBef>
              <a:buNone/>
            </a:pPr>
            <a:r>
              <a:rPr lang="da-DK" sz="2400" dirty="0">
                <a:solidFill>
                  <a:srgbClr val="002060"/>
                </a:solidFill>
                <a:latin typeface="Roboto" panose="02000000000000000000" pitchFamily="2" charset="0"/>
                <a:ea typeface="Roboto" panose="02000000000000000000" pitchFamily="2" charset="0"/>
                <a:cs typeface="Roboto" panose="02000000000000000000" pitchFamily="2" charset="0"/>
              </a:rPr>
              <a:t>Personer med handicap under 67 år, samt demente beboere på plejehjem</a:t>
            </a:r>
          </a:p>
          <a:p>
            <a:pPr marL="0" indent="0">
              <a:spcBef>
                <a:spcPts val="0"/>
              </a:spcBef>
              <a:buNone/>
            </a:pPr>
            <a:endParaRPr lang="da-DK" sz="18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spcBef>
                <a:spcPts val="0"/>
              </a:spcBef>
              <a:buNone/>
            </a:pPr>
            <a:r>
              <a:rPr lang="da-DK" sz="1800" dirty="0">
                <a:solidFill>
                  <a:srgbClr val="002060"/>
                </a:solidFill>
                <a:latin typeface="Roboto" panose="02000000000000000000" pitchFamily="2" charset="0"/>
                <a:ea typeface="Roboto" panose="02000000000000000000" pitchFamily="2" charset="0"/>
                <a:cs typeface="Roboto" panose="02000000000000000000" pitchFamily="2" charset="0"/>
              </a:rPr>
              <a:t>Under 67 år </a:t>
            </a:r>
            <a:r>
              <a:rPr lang="da-DK" sz="1800" b="1" dirty="0">
                <a:solidFill>
                  <a:srgbClr val="002060"/>
                </a:solidFill>
                <a:latin typeface="Roboto" panose="02000000000000000000" pitchFamily="2" charset="0"/>
                <a:ea typeface="Roboto" panose="02000000000000000000" pitchFamily="2" charset="0"/>
                <a:cs typeface="Roboto" panose="02000000000000000000" pitchFamily="2" charset="0"/>
              </a:rPr>
              <a:t>handicappede</a:t>
            </a:r>
            <a:r>
              <a:rPr lang="da-DK" sz="1800" dirty="0">
                <a:solidFill>
                  <a:srgbClr val="002060"/>
                </a:solidFill>
                <a:latin typeface="Roboto" panose="02000000000000000000" pitchFamily="2" charset="0"/>
                <a:ea typeface="Roboto" panose="02000000000000000000" pitchFamily="2" charset="0"/>
                <a:cs typeface="Roboto" panose="02000000000000000000" pitchFamily="2" charset="0"/>
              </a:rPr>
              <a:t> som bebor plejehjemmene samlet: 27</a:t>
            </a:r>
          </a:p>
          <a:p>
            <a:pPr marL="0" indent="0">
              <a:spcBef>
                <a:spcPts val="0"/>
              </a:spcBef>
              <a:buNone/>
            </a:pPr>
            <a:endParaRPr lang="da-DK" sz="18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spcBef>
                <a:spcPts val="0"/>
              </a:spcBef>
              <a:buNone/>
            </a:pPr>
            <a:r>
              <a:rPr lang="da-DK" sz="1800" dirty="0">
                <a:solidFill>
                  <a:srgbClr val="002060"/>
                </a:solidFill>
                <a:latin typeface="Roboto" panose="02000000000000000000" pitchFamily="2" charset="0"/>
                <a:ea typeface="Roboto" panose="02000000000000000000" pitchFamily="2" charset="0"/>
                <a:cs typeface="Roboto" panose="02000000000000000000" pitchFamily="2" charset="0"/>
              </a:rPr>
              <a:t>Yngre handicappede med særlige behov, som venter på en passende bolig, kan med stor tålmodighed midlertidigt bosættes på ældreplejeinstitutioner sammen med de ældre, når der ikke findes andre muligheder.</a:t>
            </a:r>
          </a:p>
          <a:p>
            <a:pPr marL="0" indent="0">
              <a:spcBef>
                <a:spcPts val="0"/>
              </a:spcBef>
              <a:buNone/>
            </a:pPr>
            <a:endParaRPr lang="da-DK" sz="18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spcBef>
                <a:spcPts val="0"/>
              </a:spcBef>
              <a:buNone/>
            </a:pPr>
            <a:r>
              <a:rPr lang="da-DK" sz="1800" dirty="0">
                <a:solidFill>
                  <a:srgbClr val="002060"/>
                </a:solidFill>
                <a:latin typeface="Roboto" panose="02000000000000000000" pitchFamily="2" charset="0"/>
                <a:ea typeface="Roboto" panose="02000000000000000000" pitchFamily="2" charset="0"/>
                <a:cs typeface="Roboto" panose="02000000000000000000" pitchFamily="2" charset="0"/>
              </a:rPr>
              <a:t>Nogle omkring 50 år er ikke blevet tilbudt passende bolig.</a:t>
            </a:r>
          </a:p>
          <a:p>
            <a:pPr marL="0" indent="0">
              <a:spcBef>
                <a:spcPts val="0"/>
              </a:spcBef>
              <a:buNone/>
            </a:pPr>
            <a:r>
              <a:rPr lang="da-DK" sz="1800" dirty="0">
                <a:solidFill>
                  <a:srgbClr val="002060"/>
                </a:solidFill>
                <a:latin typeface="Roboto" panose="02000000000000000000" pitchFamily="2" charset="0"/>
                <a:ea typeface="Roboto" panose="02000000000000000000" pitchFamily="2" charset="0"/>
                <a:cs typeface="Roboto" panose="02000000000000000000" pitchFamily="2" charset="0"/>
              </a:rPr>
              <a:t>Med ingen støtteperson, og kun ”placeret”  </a:t>
            </a:r>
            <a:endParaRPr lang="da-DK" sz="1800" strike="sngStrike"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spcBef>
                <a:spcPts val="0"/>
              </a:spcBef>
              <a:buNone/>
            </a:pPr>
            <a:endParaRPr lang="da-DK" sz="18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spcBef>
                <a:spcPts val="0"/>
              </a:spcBef>
              <a:buNone/>
            </a:pPr>
            <a:r>
              <a:rPr lang="da-DK" sz="1800" b="1" dirty="0">
                <a:solidFill>
                  <a:srgbClr val="002060"/>
                </a:solidFill>
                <a:latin typeface="Roboto" panose="02000000000000000000" pitchFamily="2" charset="0"/>
                <a:ea typeface="Roboto" panose="02000000000000000000" pitchFamily="2" charset="0"/>
                <a:cs typeface="Roboto" panose="02000000000000000000" pitchFamily="2" charset="0"/>
              </a:rPr>
              <a:t>Ældre, som afventer plejehjemsbolig </a:t>
            </a:r>
            <a:r>
              <a:rPr lang="da-DK" sz="1800" dirty="0">
                <a:solidFill>
                  <a:srgbClr val="002060"/>
                </a:solidFill>
                <a:latin typeface="Roboto" panose="02000000000000000000" pitchFamily="2" charset="0"/>
                <a:ea typeface="Roboto" panose="02000000000000000000" pitchFamily="2" charset="0"/>
                <a:cs typeface="Roboto" panose="02000000000000000000" pitchFamily="2" charset="0"/>
              </a:rPr>
              <a:t>det vi har kendskab om:</a:t>
            </a:r>
          </a:p>
          <a:p>
            <a:pPr marL="0" indent="0">
              <a:spcBef>
                <a:spcPts val="0"/>
              </a:spcBef>
              <a:buNone/>
            </a:pPr>
            <a:r>
              <a:rPr lang="da-DK" sz="1800" dirty="0">
                <a:solidFill>
                  <a:srgbClr val="002060"/>
                </a:solidFill>
                <a:latin typeface="Roboto" panose="02000000000000000000" pitchFamily="2" charset="0"/>
                <a:ea typeface="Roboto" panose="02000000000000000000" pitchFamily="2" charset="0"/>
                <a:cs typeface="Roboto" panose="02000000000000000000" pitchFamily="2" charset="0"/>
              </a:rPr>
              <a:t>2019 – </a:t>
            </a:r>
            <a:r>
              <a:rPr lang="da-DK" sz="1800" b="1" dirty="0">
                <a:solidFill>
                  <a:srgbClr val="002060"/>
                </a:solidFill>
                <a:latin typeface="Roboto" panose="02000000000000000000" pitchFamily="2" charset="0"/>
                <a:ea typeface="Roboto" panose="02000000000000000000" pitchFamily="2" charset="0"/>
                <a:cs typeface="Roboto" panose="02000000000000000000" pitchFamily="2" charset="0"/>
              </a:rPr>
              <a:t>176, </a:t>
            </a:r>
            <a:r>
              <a:rPr lang="da-DK" sz="1800" dirty="0">
                <a:solidFill>
                  <a:srgbClr val="002060"/>
                </a:solidFill>
                <a:latin typeface="Roboto" panose="02000000000000000000" pitchFamily="2" charset="0"/>
                <a:ea typeface="Roboto" panose="02000000000000000000" pitchFamily="2" charset="0"/>
                <a:cs typeface="Roboto" panose="02000000000000000000" pitchFamily="2" charset="0"/>
              </a:rPr>
              <a:t>august 2024 - </a:t>
            </a:r>
            <a:r>
              <a:rPr lang="da-DK" sz="1800" b="1" dirty="0">
                <a:solidFill>
                  <a:srgbClr val="002060"/>
                </a:solidFill>
                <a:latin typeface="Roboto" panose="02000000000000000000" pitchFamily="2" charset="0"/>
                <a:ea typeface="Roboto" panose="02000000000000000000" pitchFamily="2" charset="0"/>
                <a:cs typeface="Roboto" panose="02000000000000000000" pitchFamily="2" charset="0"/>
              </a:rPr>
              <a:t>207</a:t>
            </a:r>
          </a:p>
          <a:p>
            <a:pPr marL="0" indent="0">
              <a:spcBef>
                <a:spcPts val="0"/>
              </a:spcBef>
              <a:buNone/>
            </a:pPr>
            <a:endParaRPr lang="da-DK" sz="1800" dirty="0">
              <a:solidFill>
                <a:schemeClr val="tx1">
                  <a:lumMod val="85000"/>
                  <a:lumOff val="15000"/>
                </a:schemeClr>
              </a:solidFill>
            </a:endParaRPr>
          </a:p>
          <a:p>
            <a:pPr marL="0" indent="0">
              <a:spcBef>
                <a:spcPts val="0"/>
              </a:spcBef>
              <a:buNone/>
            </a:pPr>
            <a:endParaRPr lang="da-DK" sz="1800" dirty="0">
              <a:solidFill>
                <a:schemeClr val="tx1">
                  <a:lumMod val="85000"/>
                  <a:lumOff val="15000"/>
                </a:schemeClr>
              </a:solidFill>
            </a:endParaRPr>
          </a:p>
        </p:txBody>
      </p:sp>
      <p:pic>
        <p:nvPicPr>
          <p:cNvPr id="4" name="Billede 3" descr="Et billede, der indeholder tøj, person, indendørs, menneske&#10;&#10;Automatisk genereret beskrivelse">
            <a:extLst>
              <a:ext uri="{FF2B5EF4-FFF2-40B4-BE49-F238E27FC236}">
                <a16:creationId xmlns:a16="http://schemas.microsoft.com/office/drawing/2014/main" id="{25C354EC-F6BE-CB54-924D-BD884C2452B0}"/>
              </a:ext>
            </a:extLst>
          </p:cNvPr>
          <p:cNvPicPr>
            <a:picLocks noChangeAspect="1"/>
          </p:cNvPicPr>
          <p:nvPr/>
        </p:nvPicPr>
        <p:blipFill>
          <a:blip r:embed="rId3">
            <a:extLst>
              <a:ext uri="{28A0092B-C50C-407E-A947-70E740481C1C}">
                <a14:useLocalDpi xmlns:a14="http://schemas.microsoft.com/office/drawing/2010/main" val="0"/>
              </a:ext>
            </a:extLst>
          </a:blip>
          <a:srcRect l="3980"/>
          <a:stretch/>
        </p:blipFill>
        <p:spPr>
          <a:xfrm>
            <a:off x="8608831" y="4059691"/>
            <a:ext cx="3582580" cy="2798307"/>
          </a:xfrm>
          <a:custGeom>
            <a:avLst/>
            <a:gdLst/>
            <a:ahLst/>
            <a:cxnLst/>
            <a:rect l="l" t="t" r="r" b="b"/>
            <a:pathLst>
              <a:path w="4390035" h="3429000">
                <a:moveTo>
                  <a:pt x="73290" y="0"/>
                </a:moveTo>
                <a:lnTo>
                  <a:pt x="4390035" y="0"/>
                </a:lnTo>
                <a:lnTo>
                  <a:pt x="4390035" y="3429000"/>
                </a:lnTo>
                <a:lnTo>
                  <a:pt x="436073" y="3429000"/>
                </a:lnTo>
                <a:lnTo>
                  <a:pt x="427332" y="3410468"/>
                </a:lnTo>
                <a:cubicBezTo>
                  <a:pt x="419323" y="3391643"/>
                  <a:pt x="413863" y="3372861"/>
                  <a:pt x="421685" y="3366814"/>
                </a:cubicBezTo>
                <a:cubicBezTo>
                  <a:pt x="417583" y="3332384"/>
                  <a:pt x="433681" y="3294011"/>
                  <a:pt x="423663" y="3247798"/>
                </a:cubicBezTo>
                <a:cubicBezTo>
                  <a:pt x="421194" y="3188032"/>
                  <a:pt x="418245" y="3205513"/>
                  <a:pt x="412524" y="3110724"/>
                </a:cubicBezTo>
                <a:cubicBezTo>
                  <a:pt x="404022" y="3069386"/>
                  <a:pt x="436006" y="3027577"/>
                  <a:pt x="419732" y="3004503"/>
                </a:cubicBezTo>
                <a:cubicBezTo>
                  <a:pt x="407578" y="2949657"/>
                  <a:pt x="388511" y="2896851"/>
                  <a:pt x="363651" y="2842588"/>
                </a:cubicBezTo>
                <a:cubicBezTo>
                  <a:pt x="332103" y="2797699"/>
                  <a:pt x="331554" y="2711800"/>
                  <a:pt x="263212" y="2651456"/>
                </a:cubicBezTo>
                <a:cubicBezTo>
                  <a:pt x="235935" y="2585326"/>
                  <a:pt x="214760" y="2535145"/>
                  <a:pt x="194330" y="2484251"/>
                </a:cubicBezTo>
                <a:cubicBezTo>
                  <a:pt x="184580" y="2468441"/>
                  <a:pt x="154039" y="2380429"/>
                  <a:pt x="140630" y="2346096"/>
                </a:cubicBezTo>
                <a:cubicBezTo>
                  <a:pt x="76681" y="2257531"/>
                  <a:pt x="91260" y="2243719"/>
                  <a:pt x="77185" y="2144811"/>
                </a:cubicBezTo>
                <a:cubicBezTo>
                  <a:pt x="66953" y="2112233"/>
                  <a:pt x="67414" y="2096078"/>
                  <a:pt x="50887" y="2061697"/>
                </a:cubicBezTo>
                <a:lnTo>
                  <a:pt x="27133" y="1969379"/>
                </a:lnTo>
                <a:lnTo>
                  <a:pt x="29988" y="1961973"/>
                </a:lnTo>
                <a:lnTo>
                  <a:pt x="31559" y="1961231"/>
                </a:lnTo>
                <a:lnTo>
                  <a:pt x="14905" y="1880268"/>
                </a:lnTo>
                <a:cubicBezTo>
                  <a:pt x="12271" y="1874644"/>
                  <a:pt x="-805" y="1860096"/>
                  <a:pt x="2188" y="1847922"/>
                </a:cubicBezTo>
                <a:lnTo>
                  <a:pt x="21879" y="1779161"/>
                </a:lnTo>
                <a:lnTo>
                  <a:pt x="27968" y="1733684"/>
                </a:lnTo>
                <a:cubicBezTo>
                  <a:pt x="25035" y="1726530"/>
                  <a:pt x="21617" y="1619937"/>
                  <a:pt x="16511" y="1614373"/>
                </a:cubicBezTo>
                <a:cubicBezTo>
                  <a:pt x="47946" y="1547691"/>
                  <a:pt x="4394" y="1556097"/>
                  <a:pt x="12613" y="1479987"/>
                </a:cubicBezTo>
                <a:cubicBezTo>
                  <a:pt x="15110" y="1387360"/>
                  <a:pt x="4986" y="1320420"/>
                  <a:pt x="4190" y="1214801"/>
                </a:cubicBezTo>
                <a:cubicBezTo>
                  <a:pt x="3611" y="1152457"/>
                  <a:pt x="-6268" y="1080052"/>
                  <a:pt x="6503" y="966549"/>
                </a:cubicBezTo>
                <a:cubicBezTo>
                  <a:pt x="10182" y="901722"/>
                  <a:pt x="25065" y="884915"/>
                  <a:pt x="20609" y="845066"/>
                </a:cubicBezTo>
                <a:cubicBezTo>
                  <a:pt x="20199" y="816540"/>
                  <a:pt x="19791" y="788014"/>
                  <a:pt x="19381" y="759488"/>
                </a:cubicBezTo>
                <a:lnTo>
                  <a:pt x="21672" y="741102"/>
                </a:lnTo>
                <a:lnTo>
                  <a:pt x="30720" y="737125"/>
                </a:lnTo>
                <a:lnTo>
                  <a:pt x="23211" y="691098"/>
                </a:lnTo>
                <a:cubicBezTo>
                  <a:pt x="25461" y="680873"/>
                  <a:pt x="43338" y="650431"/>
                  <a:pt x="42062" y="637700"/>
                </a:cubicBezTo>
                <a:cubicBezTo>
                  <a:pt x="23297" y="593852"/>
                  <a:pt x="30263" y="601340"/>
                  <a:pt x="41571" y="540174"/>
                </a:cubicBezTo>
                <a:cubicBezTo>
                  <a:pt x="35397" y="519975"/>
                  <a:pt x="35174" y="428356"/>
                  <a:pt x="46636" y="415352"/>
                </a:cubicBezTo>
                <a:cubicBezTo>
                  <a:pt x="48960" y="401821"/>
                  <a:pt x="44602" y="386587"/>
                  <a:pt x="56977" y="379461"/>
                </a:cubicBezTo>
                <a:cubicBezTo>
                  <a:pt x="71829" y="368123"/>
                  <a:pt x="47958" y="323384"/>
                  <a:pt x="65759" y="328645"/>
                </a:cubicBezTo>
                <a:cubicBezTo>
                  <a:pt x="49386" y="296830"/>
                  <a:pt x="65237" y="231983"/>
                  <a:pt x="72589" y="203608"/>
                </a:cubicBezTo>
                <a:cubicBezTo>
                  <a:pt x="75524" y="153257"/>
                  <a:pt x="77980" y="142710"/>
                  <a:pt x="78370" y="105992"/>
                </a:cubicBezTo>
                <a:cubicBezTo>
                  <a:pt x="80828" y="104127"/>
                  <a:pt x="70890" y="52128"/>
                  <a:pt x="70125" y="25135"/>
                </a:cubicBezTo>
                <a:close/>
              </a:path>
            </a:pathLst>
          </a:custGeom>
        </p:spPr>
      </p:pic>
      <p:pic>
        <p:nvPicPr>
          <p:cNvPr id="3" name="Billede 2">
            <a:extLst>
              <a:ext uri="{FF2B5EF4-FFF2-40B4-BE49-F238E27FC236}">
                <a16:creationId xmlns:a16="http://schemas.microsoft.com/office/drawing/2014/main" id="{DF251A71-541A-4C27-71FF-5F6502BE3700}"/>
              </a:ext>
            </a:extLst>
          </p:cNvPr>
          <p:cNvPicPr>
            <a:picLocks noChangeAspect="1"/>
          </p:cNvPicPr>
          <p:nvPr/>
        </p:nvPicPr>
        <p:blipFill>
          <a:blip r:embed="rId4"/>
          <a:stretch>
            <a:fillRect/>
          </a:stretch>
        </p:blipFill>
        <p:spPr>
          <a:xfrm>
            <a:off x="9493764" y="262461"/>
            <a:ext cx="1707028" cy="2798307"/>
          </a:xfrm>
          <a:prstGeom prst="rect">
            <a:avLst/>
          </a:prstGeom>
        </p:spPr>
      </p:pic>
    </p:spTree>
    <p:extLst>
      <p:ext uri="{BB962C8B-B14F-4D97-AF65-F5344CB8AC3E}">
        <p14:creationId xmlns:p14="http://schemas.microsoft.com/office/powerpoint/2010/main" val="3631081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C78A048-CAE4-56B6-08E5-70882DFF37DA}"/>
              </a:ext>
            </a:extLst>
          </p:cNvPr>
          <p:cNvSpPr>
            <a:spLocks noGrp="1"/>
          </p:cNvSpPr>
          <p:nvPr>
            <p:ph type="title"/>
          </p:nvPr>
        </p:nvSpPr>
        <p:spPr>
          <a:xfrm>
            <a:off x="489046" y="553617"/>
            <a:ext cx="6881026" cy="1322887"/>
          </a:xfrm>
        </p:spPr>
        <p:txBody>
          <a:bodyPr>
            <a:normAutofit/>
          </a:bodyPr>
          <a:lstStyle/>
          <a:p>
            <a:r>
              <a:rPr lang="kl-GL" b="1" dirty="0">
                <a:solidFill>
                  <a:srgbClr val="002060"/>
                </a:solidFill>
                <a:latin typeface="Roboto" panose="02000000000000000000" pitchFamily="2" charset="0"/>
                <a:ea typeface="Roboto" panose="02000000000000000000" pitchFamily="2" charset="0"/>
                <a:cs typeface="Roboto" panose="02000000000000000000" pitchFamily="2" charset="0"/>
              </a:rPr>
              <a:t>Demente</a:t>
            </a:r>
            <a:endParaRPr lang="kl-GL" b="1" strike="sngStrike"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sp>
        <p:nvSpPr>
          <p:cNvPr id="3" name="Pladsholder til indhold 2">
            <a:extLst>
              <a:ext uri="{FF2B5EF4-FFF2-40B4-BE49-F238E27FC236}">
                <a16:creationId xmlns:a16="http://schemas.microsoft.com/office/drawing/2014/main" id="{A0926FDE-F256-8392-8127-D3BC70FC366E}"/>
              </a:ext>
            </a:extLst>
          </p:cNvPr>
          <p:cNvSpPr>
            <a:spLocks noGrp="1"/>
          </p:cNvSpPr>
          <p:nvPr>
            <p:ph idx="1"/>
          </p:nvPr>
        </p:nvSpPr>
        <p:spPr>
          <a:xfrm>
            <a:off x="489046" y="2175441"/>
            <a:ext cx="7258301" cy="4188037"/>
          </a:xfrm>
        </p:spPr>
        <p:txBody>
          <a:bodyPr>
            <a:normAutofit/>
          </a:bodyPr>
          <a:lstStyle/>
          <a:p>
            <a:pPr marL="0" marR="0" lvl="0" indent="0" defTabSz="914400" rtl="0" eaLnBrk="1" fontAlgn="auto" latinLnBrk="0" hangingPunct="1">
              <a:spcBef>
                <a:spcPts val="0"/>
              </a:spcBef>
              <a:spcAft>
                <a:spcPts val="600"/>
              </a:spcAft>
              <a:buClrTx/>
              <a:buSzTx/>
              <a:buFont typeface="Arial" panose="020B0604020202020204" pitchFamily="34" charset="0"/>
              <a:buNone/>
              <a:tabLst/>
              <a:defRPr/>
            </a:pPr>
            <a:r>
              <a:rPr kumimoji="0" lang="da-DK" sz="1800" i="0" u="none" kern="1200" cap="none"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Roboto" panose="02000000000000000000" pitchFamily="2" charset="0"/>
              </a:rPr>
              <a:t>Antallet af </a:t>
            </a:r>
            <a:r>
              <a:rPr kumimoji="0" lang="da-DK" sz="1800" b="1" i="0" u="none" kern="1200" cap="none"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Roboto" panose="02000000000000000000" pitchFamily="2" charset="0"/>
              </a:rPr>
              <a:t>demente </a:t>
            </a:r>
            <a:r>
              <a:rPr kumimoji="0" lang="da-DK" sz="1800" i="0" u="none" kern="1200" cap="none"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Roboto" panose="02000000000000000000" pitchFamily="2" charset="0"/>
              </a:rPr>
              <a:t>som bebor plejehjemmene: </a:t>
            </a:r>
            <a:r>
              <a:rPr kumimoji="0" lang="da-DK" sz="1800" b="1" i="0" u="none" kern="1200" cap="none"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Roboto" panose="02000000000000000000" pitchFamily="2" charset="0"/>
              </a:rPr>
              <a:t>126</a:t>
            </a:r>
            <a:endParaRPr kumimoji="0" lang="da-DK" sz="1800" i="0" u="none" kern="1200" cap="none"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defTabSz="914400" rtl="0" eaLnBrk="1" fontAlgn="auto" latinLnBrk="0" hangingPunct="1">
              <a:spcBef>
                <a:spcPts val="0"/>
              </a:spcBef>
              <a:spcAft>
                <a:spcPts val="600"/>
              </a:spcAft>
              <a:buClrTx/>
              <a:buSzTx/>
              <a:buFont typeface="Arial" panose="020B0604020202020204" pitchFamily="34" charset="0"/>
              <a:buNone/>
              <a:tabLst/>
              <a:defRPr/>
            </a:pPr>
            <a:endParaRPr kumimoji="0" lang="da-DK" sz="1800" b="1" i="0" u="none" strike="noStrike" kern="1200" cap="none"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Roboto" panose="02000000000000000000" pitchFamily="2" charset="0"/>
            </a:endParaRPr>
          </a:p>
          <a:p>
            <a:pPr>
              <a:spcBef>
                <a:spcPts val="0"/>
              </a:spcBef>
              <a:spcAft>
                <a:spcPts val="600"/>
              </a:spcAft>
              <a:defRPr/>
            </a:pPr>
            <a:r>
              <a:rPr kumimoji="0" lang="da-DK" sz="1800" b="0" i="0" u="none" kern="1200" cap="none"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Roboto" panose="02000000000000000000" pitchFamily="2" charset="0"/>
              </a:rPr>
              <a:t>V</a:t>
            </a:r>
            <a:r>
              <a:rPr lang="da-DK" sz="1800"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i er vidende om, at </a:t>
            </a:r>
            <a:r>
              <a:rPr kumimoji="0" lang="da-DK" sz="1800" b="0" i="0" u="none" kern="1200" cap="none"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Roboto" panose="02000000000000000000" pitchFamily="2" charset="0"/>
              </a:rPr>
              <a:t>familiemedlemmer ofte må passe demente i deres hjem, mens man venter på et plejehjemsplads</a:t>
            </a:r>
          </a:p>
          <a:p>
            <a:pPr marL="0" marR="0" lvl="0" indent="0" defTabSz="914400" rtl="0" eaLnBrk="1" fontAlgn="auto" latinLnBrk="0" hangingPunct="1">
              <a:spcBef>
                <a:spcPts val="0"/>
              </a:spcBef>
              <a:spcAft>
                <a:spcPts val="600"/>
              </a:spcAft>
              <a:buClrTx/>
              <a:buSzTx/>
              <a:buFont typeface="Arial" panose="020B0604020202020204" pitchFamily="34" charset="0"/>
              <a:buNone/>
              <a:tabLst/>
              <a:defRPr/>
            </a:pPr>
            <a:endParaRPr kumimoji="0" lang="da-DK" sz="1800" b="0" i="0" u="none" strike="noStrike" kern="1200" cap="none"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Roboto" panose="02000000000000000000" pitchFamily="2" charset="0"/>
            </a:endParaRPr>
          </a:p>
          <a:p>
            <a:pPr>
              <a:spcBef>
                <a:spcPts val="0"/>
              </a:spcBef>
              <a:spcAft>
                <a:spcPts val="600"/>
              </a:spcAft>
              <a:defRPr/>
            </a:pPr>
            <a:r>
              <a:rPr lang="da-DK" sz="1800"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På grund af manglen på personale, ydes der ikke tilstrækkelig   omsorg i nogle steder</a:t>
            </a:r>
            <a:endParaRPr kumimoji="0" lang="da-DK" sz="1800" b="0" i="0" u="none" strike="noStrike" kern="1200" cap="none"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defTabSz="914400" rtl="0" eaLnBrk="1" fontAlgn="auto" latinLnBrk="0" hangingPunct="1">
              <a:spcBef>
                <a:spcPts val="0"/>
              </a:spcBef>
              <a:spcAft>
                <a:spcPts val="600"/>
              </a:spcAft>
              <a:buClrTx/>
              <a:buSzTx/>
              <a:buFont typeface="Arial" panose="020B0604020202020204" pitchFamily="34" charset="0"/>
              <a:buNone/>
              <a:tabLst/>
              <a:defRPr/>
            </a:pPr>
            <a:endParaRPr kumimoji="0" lang="da-DK" sz="1800" b="0" i="0" u="none" strike="noStrike" kern="1200" cap="none"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Roboto" panose="02000000000000000000" pitchFamily="2" charset="0"/>
            </a:endParaRPr>
          </a:p>
          <a:p>
            <a:pPr>
              <a:spcBef>
                <a:spcPts val="0"/>
              </a:spcBef>
              <a:spcAft>
                <a:spcPts val="600"/>
              </a:spcAft>
              <a:defRPr/>
            </a:pPr>
            <a:r>
              <a:rPr kumimoji="0" lang="da-DK" sz="1800" b="0" i="0" u="none" kern="1200" cap="none"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Roboto" panose="02000000000000000000" pitchFamily="2" charset="0"/>
              </a:rPr>
              <a:t>”Ledere på plejehjemmene, personalet og beboere berettes der om, at især i lønningsdage sker manglende arbejdsfremmøde”</a:t>
            </a:r>
          </a:p>
          <a:p>
            <a:pPr marL="0" marR="0" lvl="0" indent="0" defTabSz="914400" rtl="0" eaLnBrk="1" fontAlgn="auto" latinLnBrk="0" hangingPunct="1">
              <a:spcBef>
                <a:spcPts val="0"/>
              </a:spcBef>
              <a:spcAft>
                <a:spcPts val="600"/>
              </a:spcAft>
              <a:buClrTx/>
              <a:buSzTx/>
              <a:buFont typeface="Arial" panose="020B0604020202020204" pitchFamily="34" charset="0"/>
              <a:buNone/>
              <a:tabLst/>
              <a:defRPr/>
            </a:pPr>
            <a:r>
              <a:rPr kumimoji="0" lang="kl-GL"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endParaRPr lang="kl-GL" sz="1400" dirty="0"/>
          </a:p>
        </p:txBody>
      </p:sp>
      <p:pic>
        <p:nvPicPr>
          <p:cNvPr id="5" name="Billede 4" descr="Et billede, der indeholder Font/skrifttype, diagram, Grafik, clipart&#10;&#10;Automatisk genereret beskrivelse">
            <a:extLst>
              <a:ext uri="{FF2B5EF4-FFF2-40B4-BE49-F238E27FC236}">
                <a16:creationId xmlns:a16="http://schemas.microsoft.com/office/drawing/2014/main" id="{F420092F-E14A-0115-A39B-9287542BF1C7}"/>
              </a:ext>
            </a:extLst>
          </p:cNvPr>
          <p:cNvPicPr>
            <a:picLocks noChangeAspect="1"/>
          </p:cNvPicPr>
          <p:nvPr/>
        </p:nvPicPr>
        <p:blipFill>
          <a:blip r:embed="rId3"/>
          <a:stretch>
            <a:fillRect/>
          </a:stretch>
        </p:blipFill>
        <p:spPr>
          <a:xfrm>
            <a:off x="8795981" y="1060951"/>
            <a:ext cx="2906973" cy="4765528"/>
          </a:xfrm>
          <a:prstGeom prst="rect">
            <a:avLst/>
          </a:prstGeom>
        </p:spPr>
      </p:pic>
    </p:spTree>
    <p:extLst>
      <p:ext uri="{BB962C8B-B14F-4D97-AF65-F5344CB8AC3E}">
        <p14:creationId xmlns:p14="http://schemas.microsoft.com/office/powerpoint/2010/main" val="337402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0CB6CB-2991-1D22-EFF0-8B6BAB709928}"/>
              </a:ext>
            </a:extLst>
          </p:cNvPr>
          <p:cNvSpPr>
            <a:spLocks noGrp="1"/>
          </p:cNvSpPr>
          <p:nvPr>
            <p:ph type="title"/>
          </p:nvPr>
        </p:nvSpPr>
        <p:spPr>
          <a:xfrm>
            <a:off x="273611" y="488079"/>
            <a:ext cx="8701432" cy="1789033"/>
          </a:xfrm>
        </p:spPr>
        <p:txBody>
          <a:bodyPr>
            <a:noAutofit/>
          </a:bodyPr>
          <a:lstStyle/>
          <a:p>
            <a:br>
              <a:rPr lang="da-DK" sz="3200" b="1" strike="sngStrike" dirty="0">
                <a:solidFill>
                  <a:srgbClr val="002060"/>
                </a:solidFill>
                <a:latin typeface="Roboto" panose="02000000000000000000" pitchFamily="2" charset="0"/>
                <a:ea typeface="Roboto" panose="02000000000000000000" pitchFamily="2" charset="0"/>
                <a:cs typeface="Roboto" panose="02000000000000000000" pitchFamily="2" charset="0"/>
              </a:rPr>
            </a:br>
            <a:r>
              <a:rPr lang="da-DK" sz="3200" b="1" dirty="0">
                <a:solidFill>
                  <a:srgbClr val="002060"/>
                </a:solidFill>
                <a:latin typeface="Roboto" panose="02000000000000000000" pitchFamily="2" charset="0"/>
                <a:ea typeface="Roboto" panose="02000000000000000000" pitchFamily="2" charset="0"/>
                <a:cs typeface="Roboto" panose="02000000000000000000" pitchFamily="2" charset="0"/>
              </a:rPr>
              <a:t>Ældre med handicap som stadig beboer eget hjem – ældre som modtager støtte som venter et plads på plejehjem</a:t>
            </a:r>
            <a:br>
              <a:rPr lang="da-DK" sz="3200" b="1" dirty="0">
                <a:solidFill>
                  <a:srgbClr val="002060"/>
                </a:solidFill>
                <a:latin typeface="Roboto" panose="02000000000000000000" pitchFamily="2" charset="0"/>
                <a:ea typeface="Roboto" panose="02000000000000000000" pitchFamily="2" charset="0"/>
                <a:cs typeface="Roboto" panose="02000000000000000000" pitchFamily="2" charset="0"/>
              </a:rPr>
            </a:br>
            <a:endParaRPr lang="kl-GL" sz="3200" b="1" strike="sngStrike"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sp>
        <p:nvSpPr>
          <p:cNvPr id="3" name="Pladsholder til indhold 2">
            <a:extLst>
              <a:ext uri="{FF2B5EF4-FFF2-40B4-BE49-F238E27FC236}">
                <a16:creationId xmlns:a16="http://schemas.microsoft.com/office/drawing/2014/main" id="{CB1584AD-238D-9453-939F-4A853C53495D}"/>
              </a:ext>
            </a:extLst>
          </p:cNvPr>
          <p:cNvSpPr>
            <a:spLocks noGrp="1"/>
          </p:cNvSpPr>
          <p:nvPr>
            <p:ph idx="1"/>
          </p:nvPr>
        </p:nvSpPr>
        <p:spPr>
          <a:xfrm>
            <a:off x="273611" y="2682434"/>
            <a:ext cx="8701432" cy="3770242"/>
          </a:xfrm>
        </p:spPr>
        <p:txBody>
          <a:bodyPr>
            <a:normAutofit/>
          </a:bodyPr>
          <a:lstStyle/>
          <a:p>
            <a:pPr>
              <a:lnSpc>
                <a:spcPct val="107000"/>
              </a:lnSpc>
              <a:buSzPts val="1000"/>
              <a:tabLst>
                <a:tab pos="457200" algn="l"/>
              </a:tabLst>
            </a:pP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Maj 2025, spurgte jeg kommunerne; Alderspensionsgrænsen (67+), hvor mange som modtager hjælp i henhold til handicapstøttelov stadig bebor eget hjem?  </a:t>
            </a:r>
            <a:endPar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buSzPts val="1000"/>
              <a:tabLst>
                <a:tab pos="457200" algn="l"/>
              </a:tabLst>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Ud fra svar vi har modtaget meddeles der omkring </a:t>
            </a:r>
            <a:r>
              <a:rPr lang="kl-GL" sz="1800" b="1"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800</a:t>
            </a:r>
            <a:endPar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lvl="0">
              <a:lnSpc>
                <a:spcPct val="107000"/>
              </a:lnSpc>
              <a:spcAft>
                <a:spcPts val="800"/>
              </a:spcAft>
              <a:buSzPts val="1000"/>
              <a:buFont typeface="Wingdings" panose="05000000000000000000" pitchFamily="2" charset="2"/>
              <a:buChar char="q"/>
              <a:tabLst>
                <a:tab pos="457200" algn="l"/>
              </a:tabLst>
            </a:pP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Hvovidt dette er pålideligt er jeg bekymret, da kommunerne muligt ikke har skelnet mellem det at være </a:t>
            </a:r>
            <a:r>
              <a:rPr lang="kl-GL" sz="1800" b="1" kern="100" dirty="0">
                <a:solidFill>
                  <a:srgbClr val="002060"/>
                </a:solidFill>
                <a:latin typeface="Roboto" panose="02000000000000000000" pitchFamily="2" charset="0"/>
                <a:ea typeface="Roboto" panose="02000000000000000000" pitchFamily="2" charset="0"/>
                <a:cs typeface="Roboto" panose="02000000000000000000" pitchFamily="2" charset="0"/>
              </a:rPr>
              <a:t>ÆLDRE </a:t>
            </a: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og det at være omfattet </a:t>
            </a:r>
            <a:r>
              <a:rPr lang="kl-GL" sz="1800" b="1" kern="100" dirty="0">
                <a:solidFill>
                  <a:srgbClr val="002060"/>
                </a:solidFill>
                <a:latin typeface="Roboto" panose="02000000000000000000" pitchFamily="2" charset="0"/>
                <a:ea typeface="Roboto" panose="02000000000000000000" pitchFamily="2" charset="0"/>
                <a:cs typeface="Roboto" panose="02000000000000000000" pitchFamily="2" charset="0"/>
              </a:rPr>
              <a:t>STØTTE </a:t>
            </a: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efter støtteloven, og at ældre personer som modtager hjælp som handicappet anset som ældre.</a:t>
            </a:r>
            <a:endPar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marL="0" indent="0">
              <a:buNone/>
            </a:pPr>
            <a:endParaRPr lang="kl-GL" sz="800" dirty="0">
              <a:latin typeface="Lato" panose="020F0502020204030203" pitchFamily="34" charset="0"/>
              <a:ea typeface="Lato" panose="020F0502020204030203" pitchFamily="34" charset="0"/>
              <a:cs typeface="Lato" panose="020F0502020204030203" pitchFamily="34" charset="0"/>
            </a:endParaRPr>
          </a:p>
        </p:txBody>
      </p:sp>
      <p:pic>
        <p:nvPicPr>
          <p:cNvPr id="7" name="Billede 6">
            <a:extLst>
              <a:ext uri="{FF2B5EF4-FFF2-40B4-BE49-F238E27FC236}">
                <a16:creationId xmlns:a16="http://schemas.microsoft.com/office/drawing/2014/main" id="{06C2E9CE-7252-AC6C-1AAE-1C80DD67937F}"/>
              </a:ext>
            </a:extLst>
          </p:cNvPr>
          <p:cNvPicPr>
            <a:picLocks noChangeAspect="1"/>
          </p:cNvPicPr>
          <p:nvPr/>
        </p:nvPicPr>
        <p:blipFill>
          <a:blip r:embed="rId3"/>
          <a:stretch>
            <a:fillRect/>
          </a:stretch>
        </p:blipFill>
        <p:spPr>
          <a:xfrm>
            <a:off x="9041569" y="3216409"/>
            <a:ext cx="3133591" cy="3604590"/>
          </a:xfrm>
          <a:prstGeom prst="rect">
            <a:avLst/>
          </a:prstGeom>
        </p:spPr>
      </p:pic>
      <p:pic>
        <p:nvPicPr>
          <p:cNvPr id="8" name="Billede 7">
            <a:extLst>
              <a:ext uri="{FF2B5EF4-FFF2-40B4-BE49-F238E27FC236}">
                <a16:creationId xmlns:a16="http://schemas.microsoft.com/office/drawing/2014/main" id="{8A8B5BC6-C77E-3B3E-2F6D-9A3D9B900E4F}"/>
              </a:ext>
            </a:extLst>
          </p:cNvPr>
          <p:cNvPicPr>
            <a:picLocks noChangeAspect="1"/>
          </p:cNvPicPr>
          <p:nvPr/>
        </p:nvPicPr>
        <p:blipFill>
          <a:blip r:embed="rId4"/>
          <a:stretch>
            <a:fillRect/>
          </a:stretch>
        </p:blipFill>
        <p:spPr>
          <a:xfrm>
            <a:off x="9782045" y="308996"/>
            <a:ext cx="1707028" cy="2798307"/>
          </a:xfrm>
          <a:prstGeom prst="rect">
            <a:avLst/>
          </a:prstGeom>
        </p:spPr>
      </p:pic>
    </p:spTree>
    <p:extLst>
      <p:ext uri="{BB962C8B-B14F-4D97-AF65-F5344CB8AC3E}">
        <p14:creationId xmlns:p14="http://schemas.microsoft.com/office/powerpoint/2010/main" val="875557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1E65FE3-DA38-88E6-28D4-8E7D0609772C}"/>
              </a:ext>
            </a:extLst>
          </p:cNvPr>
          <p:cNvSpPr>
            <a:spLocks noGrp="1"/>
          </p:cNvSpPr>
          <p:nvPr>
            <p:ph type="title"/>
          </p:nvPr>
        </p:nvSpPr>
        <p:spPr>
          <a:xfrm>
            <a:off x="489046" y="523461"/>
            <a:ext cx="6881026" cy="1322887"/>
          </a:xfrm>
        </p:spPr>
        <p:txBody>
          <a:bodyPr>
            <a:normAutofit/>
          </a:bodyPr>
          <a:lstStyle/>
          <a:p>
            <a:r>
              <a:rPr lang="kl-GL" b="1" dirty="0">
                <a:solidFill>
                  <a:srgbClr val="002060"/>
                </a:solidFill>
                <a:latin typeface="Roboto" panose="02000000000000000000" pitchFamily="2" charset="0"/>
                <a:ea typeface="Roboto" panose="02000000000000000000" pitchFamily="2" charset="0"/>
                <a:cs typeface="Roboto" panose="02000000000000000000" pitchFamily="2" charset="0"/>
              </a:rPr>
              <a:t>Fortsættelse....</a:t>
            </a:r>
          </a:p>
        </p:txBody>
      </p:sp>
      <p:sp>
        <p:nvSpPr>
          <p:cNvPr id="3" name="Pladsholder til indhold 2">
            <a:extLst>
              <a:ext uri="{FF2B5EF4-FFF2-40B4-BE49-F238E27FC236}">
                <a16:creationId xmlns:a16="http://schemas.microsoft.com/office/drawing/2014/main" id="{CDA18C99-BC8A-AAEF-165C-D18A2CE96D0E}"/>
              </a:ext>
            </a:extLst>
          </p:cNvPr>
          <p:cNvSpPr>
            <a:spLocks noGrp="1"/>
          </p:cNvSpPr>
          <p:nvPr>
            <p:ph idx="1"/>
          </p:nvPr>
        </p:nvSpPr>
        <p:spPr>
          <a:xfrm>
            <a:off x="489046" y="1846348"/>
            <a:ext cx="7527612" cy="4322539"/>
          </a:xfrm>
        </p:spPr>
        <p:txBody>
          <a:bodyPr>
            <a:normAutofit/>
          </a:bodyPr>
          <a:lstStyle/>
          <a:p>
            <a:endParaRPr lang="da-DK" sz="1800" dirty="0">
              <a:latin typeface="Roboto" panose="02000000000000000000" pitchFamily="2" charset="0"/>
              <a:ea typeface="Roboto" panose="02000000000000000000" pitchFamily="2" charset="0"/>
              <a:cs typeface="Roboto" panose="02000000000000000000" pitchFamily="2" charset="0"/>
            </a:endParaRPr>
          </a:p>
          <a:p>
            <a:pPr marL="342900" lvl="0" indent="-342900">
              <a:lnSpc>
                <a:spcPct val="107000"/>
              </a:lnSpc>
              <a:buSzPts val="1000"/>
              <a:buFont typeface="Symbol" panose="05050102010706020507" pitchFamily="18" charset="2"/>
              <a:buChar char=""/>
              <a:tabLst>
                <a:tab pos="457200" algn="l"/>
              </a:tabLst>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Første halvdel af 2025  spurgte jeg følgende kommunerne; </a:t>
            </a:r>
          </a:p>
          <a:p>
            <a:pPr marL="0" lvl="0" indent="0">
              <a:lnSpc>
                <a:spcPct val="107000"/>
              </a:lnSpc>
              <a:buSzPts val="1000"/>
              <a:buNone/>
              <a:tabLst>
                <a:tab pos="457200" algn="l"/>
              </a:tabLst>
            </a:pP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	Ældre som har nået alderspensionsgrænsen (67+) samt ældre som                      	modtager støtte efter handicapstøtteloven, hvor mange der venter 	en plejehjemsplads?</a:t>
            </a:r>
          </a:p>
          <a:p>
            <a:pPr marL="0" indent="0">
              <a:lnSpc>
                <a:spcPct val="107000"/>
              </a:lnSpc>
              <a:buSzPts val="1000"/>
              <a:buNone/>
              <a:tabLst>
                <a:tab pos="457200" algn="l"/>
              </a:tabLst>
            </a:pP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    </a:t>
            </a:r>
            <a:endPar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800"/>
              </a:spcAft>
              <a:buSzPts val="1000"/>
              <a:buFont typeface="Wingdings" panose="05000000000000000000" pitchFamily="2" charset="2"/>
              <a:buChar char="Ø"/>
              <a:tabLst>
                <a:tab pos="457200" algn="l"/>
              </a:tabLst>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Trods ikke alle kommuner, udfra svarene juli 2025 på </a:t>
            </a:r>
            <a:r>
              <a:rPr lang="kl-GL" sz="1800" b="1"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75, </a:t>
            </a: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modsat august 2024, hvor man direkte adsprugte meddeldes var venteliste på </a:t>
            </a:r>
            <a:r>
              <a:rPr lang="kl-GL" sz="1800" b="1"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207 </a:t>
            </a: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(difference 132)</a:t>
            </a:r>
          </a:p>
        </p:txBody>
      </p:sp>
      <p:pic>
        <p:nvPicPr>
          <p:cNvPr id="4" name="Billede 3">
            <a:extLst>
              <a:ext uri="{FF2B5EF4-FFF2-40B4-BE49-F238E27FC236}">
                <a16:creationId xmlns:a16="http://schemas.microsoft.com/office/drawing/2014/main" id="{7EFC89F1-6545-A372-1CEE-E18AA070E0A9}"/>
              </a:ext>
            </a:extLst>
          </p:cNvPr>
          <p:cNvPicPr>
            <a:picLocks noChangeAspect="1"/>
          </p:cNvPicPr>
          <p:nvPr/>
        </p:nvPicPr>
        <p:blipFill>
          <a:blip r:embed="rId2"/>
          <a:stretch>
            <a:fillRect/>
          </a:stretch>
        </p:blipFill>
        <p:spPr>
          <a:xfrm>
            <a:off x="8795981" y="1059195"/>
            <a:ext cx="2906973" cy="4769041"/>
          </a:xfrm>
          <a:prstGeom prst="rect">
            <a:avLst/>
          </a:prstGeom>
        </p:spPr>
      </p:pic>
    </p:spTree>
    <p:extLst>
      <p:ext uri="{BB962C8B-B14F-4D97-AF65-F5344CB8AC3E}">
        <p14:creationId xmlns:p14="http://schemas.microsoft.com/office/powerpoint/2010/main" val="183904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1DF13181-A6E9-4984-08E3-5E497A4DD8DA}"/>
              </a:ext>
            </a:extLst>
          </p:cNvPr>
          <p:cNvSpPr>
            <a:spLocks noGrp="1"/>
          </p:cNvSpPr>
          <p:nvPr>
            <p:ph type="title"/>
          </p:nvPr>
        </p:nvSpPr>
        <p:spPr>
          <a:xfrm>
            <a:off x="489046" y="435608"/>
            <a:ext cx="6881026" cy="1322887"/>
          </a:xfrm>
        </p:spPr>
        <p:txBody>
          <a:bodyPr>
            <a:normAutofit/>
          </a:bodyPr>
          <a:lstStyle/>
          <a:p>
            <a:r>
              <a:rPr lang="kl-GL" b="1" dirty="0">
                <a:solidFill>
                  <a:srgbClr val="002060"/>
                </a:solidFill>
                <a:latin typeface="Roboto" panose="02000000000000000000" pitchFamily="2" charset="0"/>
                <a:ea typeface="Roboto" panose="02000000000000000000" pitchFamily="2" charset="0"/>
                <a:cs typeface="Roboto" panose="02000000000000000000" pitchFamily="2" charset="0"/>
              </a:rPr>
              <a:t>Fortsættelse.....</a:t>
            </a:r>
          </a:p>
        </p:txBody>
      </p:sp>
      <p:sp>
        <p:nvSpPr>
          <p:cNvPr id="3" name="Pladsholder til indhold 2">
            <a:extLst>
              <a:ext uri="{FF2B5EF4-FFF2-40B4-BE49-F238E27FC236}">
                <a16:creationId xmlns:a16="http://schemas.microsoft.com/office/drawing/2014/main" id="{76DA5CE8-DB63-E590-5624-A4115B051BBF}"/>
              </a:ext>
            </a:extLst>
          </p:cNvPr>
          <p:cNvSpPr>
            <a:spLocks noGrp="1"/>
          </p:cNvSpPr>
          <p:nvPr>
            <p:ph idx="1"/>
          </p:nvPr>
        </p:nvSpPr>
        <p:spPr>
          <a:xfrm>
            <a:off x="489046" y="1762835"/>
            <a:ext cx="8197754" cy="4774827"/>
          </a:xfrm>
        </p:spPr>
        <p:txBody>
          <a:bodyPr>
            <a:normAutofit/>
          </a:bodyPr>
          <a:lstStyle/>
          <a:p>
            <a:pPr>
              <a:lnSpc>
                <a:spcPct val="107000"/>
              </a:lnSpc>
              <a:buSzPts val="1000"/>
              <a:tabLst>
                <a:tab pos="457200" algn="l"/>
              </a:tabLst>
            </a:pP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Jeg er forundret over, at  selv efter 5 år fra vedtagelse af handicapstøtteloven at der i de større byer end ikke føres tilstrækkelig oversigt, derfor anbefaler et ensartet “sagsbehandlingssytem” for borgere med handicap og ældre.</a:t>
            </a:r>
          </a:p>
          <a:p>
            <a:pPr marL="0" indent="0">
              <a:lnSpc>
                <a:spcPct val="107000"/>
              </a:lnSpc>
              <a:buSzPts val="1000"/>
              <a:buNone/>
              <a:tabLst>
                <a:tab pos="457200" algn="l"/>
              </a:tabLst>
            </a:pPr>
            <a:endPar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800"/>
              </a:spcAft>
              <a:buSzPts val="1000"/>
              <a:tabLst>
                <a:tab pos="457200" algn="l"/>
              </a:tabLst>
            </a:pP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Det stiller spørgsmål, hvorvidt Naalakkersuisut i henhold til § 76, til kommunerne udbeder om statitisk, om man er opmærksom på at dette og at benyttes, hvor ældre og hvor flere har behov for hjælp er stigende, hvor med arbejdsstyrken samtidig er faldende. </a:t>
            </a:r>
            <a:endPar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da-DK" sz="18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a:p>
            <a:pPr marL="0" indent="0">
              <a:buNone/>
            </a:pPr>
            <a:endParaRPr lang="kl-GL" sz="1400" dirty="0"/>
          </a:p>
        </p:txBody>
      </p:sp>
      <p:pic>
        <p:nvPicPr>
          <p:cNvPr id="4" name="Billede 3">
            <a:extLst>
              <a:ext uri="{FF2B5EF4-FFF2-40B4-BE49-F238E27FC236}">
                <a16:creationId xmlns:a16="http://schemas.microsoft.com/office/drawing/2014/main" id="{79EF050A-E002-5D8B-7229-8C089785E06B}"/>
              </a:ext>
            </a:extLst>
          </p:cNvPr>
          <p:cNvPicPr>
            <a:picLocks noChangeAspect="1"/>
          </p:cNvPicPr>
          <p:nvPr/>
        </p:nvPicPr>
        <p:blipFill>
          <a:blip r:embed="rId3"/>
          <a:srcRect r="-2" b="1027"/>
          <a:stretch>
            <a:fillRect/>
          </a:stretch>
        </p:blipFill>
        <p:spPr>
          <a:xfrm>
            <a:off x="8795981" y="1083730"/>
            <a:ext cx="2906973" cy="4719970"/>
          </a:xfrm>
          <a:prstGeom prst="rect">
            <a:avLst/>
          </a:prstGeom>
        </p:spPr>
      </p:pic>
    </p:spTree>
    <p:extLst>
      <p:ext uri="{BB962C8B-B14F-4D97-AF65-F5344CB8AC3E}">
        <p14:creationId xmlns:p14="http://schemas.microsoft.com/office/powerpoint/2010/main" val="2931942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DB38229-1709-3BDA-4453-26B1F163B2AD}"/>
              </a:ext>
            </a:extLst>
          </p:cNvPr>
          <p:cNvSpPr>
            <a:spLocks noGrp="1"/>
          </p:cNvSpPr>
          <p:nvPr>
            <p:ph type="title"/>
          </p:nvPr>
        </p:nvSpPr>
        <p:spPr>
          <a:xfrm>
            <a:off x="489046" y="635328"/>
            <a:ext cx="6881026" cy="1322887"/>
          </a:xfrm>
        </p:spPr>
        <p:txBody>
          <a:bodyPr>
            <a:normAutofit/>
          </a:bodyPr>
          <a:lstStyle/>
          <a:p>
            <a:r>
              <a:rPr lang="kl-GL" b="1" dirty="0">
                <a:solidFill>
                  <a:srgbClr val="002060"/>
                </a:solidFill>
                <a:latin typeface="Roboto" panose="02000000000000000000" pitchFamily="2" charset="0"/>
                <a:ea typeface="Roboto" panose="02000000000000000000" pitchFamily="2" charset="0"/>
                <a:cs typeface="Roboto" panose="02000000000000000000" pitchFamily="2" charset="0"/>
              </a:rPr>
              <a:t>Fortsættelse.....</a:t>
            </a:r>
          </a:p>
        </p:txBody>
      </p:sp>
      <p:sp>
        <p:nvSpPr>
          <p:cNvPr id="3" name="Pladsholder til indhold 2">
            <a:extLst>
              <a:ext uri="{FF2B5EF4-FFF2-40B4-BE49-F238E27FC236}">
                <a16:creationId xmlns:a16="http://schemas.microsoft.com/office/drawing/2014/main" id="{F6DD6970-AB5A-4BDC-8739-DE4D9D66F7CF}"/>
              </a:ext>
            </a:extLst>
          </p:cNvPr>
          <p:cNvSpPr>
            <a:spLocks noGrp="1"/>
          </p:cNvSpPr>
          <p:nvPr>
            <p:ph idx="1"/>
          </p:nvPr>
        </p:nvSpPr>
        <p:spPr>
          <a:xfrm>
            <a:off x="489046" y="2052084"/>
            <a:ext cx="7634228" cy="4050603"/>
          </a:xfrm>
        </p:spPr>
        <p:txBody>
          <a:bodyPr>
            <a:normAutofit/>
          </a:bodyPr>
          <a:lstStyle/>
          <a:p>
            <a:pPr>
              <a:lnSpc>
                <a:spcPct val="107000"/>
              </a:lnSpc>
              <a:buSzPts val="1000"/>
              <a:tabLst>
                <a:tab pos="457200" algn="l"/>
              </a:tabLst>
            </a:pP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Ældre +67 stilledes hvilken form for hjælp der tilbydes, svarende er samme “blanding” som modtager støtte. Det er glædeligt , at der i nogle steder for, + 67 er støtteordninger, og grunet handicap ydes omsorg, ledsagerordning, el-kørestole, og grundet handicap tilpasses boligindretninger.</a:t>
            </a:r>
            <a:endPar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800"/>
              </a:spcAft>
              <a:buSzPts val="1000"/>
              <a:tabLst>
                <a:tab pos="457200" algn="l"/>
              </a:tabLst>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Det bemærkes i modtagne svar nævnes, at der er demente som venter at blive tilbudt plads på alderdomshjemmene, dog nævnes ikke hvor mange som venter?</a:t>
            </a:r>
          </a:p>
          <a:p>
            <a:pPr marL="0" indent="0">
              <a:buNone/>
            </a:pPr>
            <a:endParaRPr lang="kl-GL" sz="1600" dirty="0"/>
          </a:p>
        </p:txBody>
      </p:sp>
      <p:pic>
        <p:nvPicPr>
          <p:cNvPr id="4" name="Billede 3">
            <a:extLst>
              <a:ext uri="{FF2B5EF4-FFF2-40B4-BE49-F238E27FC236}">
                <a16:creationId xmlns:a16="http://schemas.microsoft.com/office/drawing/2014/main" id="{DCA12DC0-A5E4-00F0-A23B-417279D5B5C3}"/>
              </a:ext>
            </a:extLst>
          </p:cNvPr>
          <p:cNvPicPr>
            <a:picLocks noChangeAspect="1"/>
          </p:cNvPicPr>
          <p:nvPr/>
        </p:nvPicPr>
        <p:blipFill>
          <a:blip r:embed="rId2"/>
          <a:stretch>
            <a:fillRect/>
          </a:stretch>
        </p:blipFill>
        <p:spPr>
          <a:xfrm>
            <a:off x="8795981" y="1089892"/>
            <a:ext cx="2906973" cy="4707646"/>
          </a:xfrm>
          <a:prstGeom prst="rect">
            <a:avLst/>
          </a:prstGeom>
        </p:spPr>
      </p:pic>
    </p:spTree>
    <p:extLst>
      <p:ext uri="{BB962C8B-B14F-4D97-AF65-F5344CB8AC3E}">
        <p14:creationId xmlns:p14="http://schemas.microsoft.com/office/powerpoint/2010/main" val="3783756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10FAFF2-6F33-025B-2B47-9566A4E00E36}"/>
              </a:ext>
            </a:extLst>
          </p:cNvPr>
          <p:cNvSpPr>
            <a:spLocks noGrp="1"/>
          </p:cNvSpPr>
          <p:nvPr>
            <p:ph type="title"/>
          </p:nvPr>
        </p:nvSpPr>
        <p:spPr>
          <a:xfrm>
            <a:off x="489046" y="681087"/>
            <a:ext cx="8676202" cy="1481739"/>
          </a:xfrm>
        </p:spPr>
        <p:txBody>
          <a:bodyPr>
            <a:noAutofit/>
          </a:bodyPr>
          <a:lstStyle/>
          <a:p>
            <a:r>
              <a:rPr lang="da-DK" sz="3600" b="1" dirty="0">
                <a:solidFill>
                  <a:srgbClr val="002060"/>
                </a:solidFill>
                <a:latin typeface="Roboto" panose="02000000000000000000" pitchFamily="2" charset="0"/>
                <a:ea typeface="Roboto" panose="02000000000000000000" pitchFamily="2" charset="0"/>
                <a:cs typeface="Roboto" panose="02000000000000000000" pitchFamily="2" charset="0"/>
              </a:rPr>
              <a:t>Personer under 67 år støttes som handicappet, tilbudt plads på plejehjem</a:t>
            </a:r>
            <a:endParaRPr lang="kl-GL" sz="3600" b="1" strike="sngStrike"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sp>
        <p:nvSpPr>
          <p:cNvPr id="3" name="Pladsholder til indhold 2">
            <a:extLst>
              <a:ext uri="{FF2B5EF4-FFF2-40B4-BE49-F238E27FC236}">
                <a16:creationId xmlns:a16="http://schemas.microsoft.com/office/drawing/2014/main" id="{D374D657-6E90-032C-7A61-A7E480A82333}"/>
              </a:ext>
            </a:extLst>
          </p:cNvPr>
          <p:cNvSpPr>
            <a:spLocks noGrp="1"/>
          </p:cNvSpPr>
          <p:nvPr>
            <p:ph idx="1"/>
          </p:nvPr>
        </p:nvSpPr>
        <p:spPr>
          <a:xfrm>
            <a:off x="489046" y="2843913"/>
            <a:ext cx="7646609" cy="3333000"/>
          </a:xfrm>
        </p:spPr>
        <p:txBody>
          <a:bodyPr>
            <a:noAutofit/>
          </a:bodyPr>
          <a:lstStyle/>
          <a:p>
            <a:pPr marL="342900" lvl="0" indent="-342900">
              <a:lnSpc>
                <a:spcPct val="107000"/>
              </a:lnSpc>
              <a:buFont typeface="Symbol" panose="05050102010706020507" pitchFamily="18" charset="2"/>
              <a:buChar char=""/>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Er der fastlagte og tydelige kriterier for plejehjemmene? For eksempel hvilke krav der er til de (fysiske rammer), såsom minimumskrav til areal pr. m² værelsesstørrelse pr. beboer.</a:t>
            </a:r>
          </a:p>
          <a:p>
            <a:pPr marL="342900" lvl="0" indent="-342900">
              <a:lnSpc>
                <a:spcPct val="107000"/>
              </a:lnSpc>
              <a:buFont typeface="Symbol" panose="05050102010706020507" pitchFamily="18" charset="2"/>
              <a:buChar char=""/>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Forordning har været gældende i 27 år, siden er tilsynsforplitigelsen overdraget kommunerne senere, jeg må indrømme, at jeg er i tvivl om, hvorvidt</a:t>
            </a:r>
            <a:r>
              <a:rPr lang="kl-GL" sz="1800" kern="100" dirty="0">
                <a:solidFill>
                  <a:srgbClr val="002060"/>
                </a:solidFill>
                <a:latin typeface="Roboto" panose="02000000000000000000" pitchFamily="2" charset="0"/>
                <a:ea typeface="Roboto" panose="02000000000000000000" pitchFamily="2" charset="0"/>
                <a:cs typeface="Roboto" panose="02000000000000000000" pitchFamily="2" charset="0"/>
              </a:rPr>
              <a:t> der fra </a:t>
            </a: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 centralhold ud over Ombudsmanden, på tidligere tidspunkter har udført undersøgelser? </a:t>
            </a:r>
          </a:p>
          <a:p>
            <a:pPr marL="342900" lvl="0" indent="-342900">
              <a:lnSpc>
                <a:spcPct val="107000"/>
              </a:lnSpc>
              <a:spcAft>
                <a:spcPts val="800"/>
              </a:spcAft>
              <a:buFont typeface="Symbol" panose="05050102010706020507" pitchFamily="18" charset="2"/>
              <a:buChar char=""/>
            </a:pPr>
            <a:r>
              <a:rPr lang="kl-GL" sz="1800" kern="100" dirty="0">
                <a:solidFill>
                  <a:srgbClr val="002060"/>
                </a:solidFill>
                <a:effectLst/>
                <a:latin typeface="Roboto" panose="02000000000000000000" pitchFamily="2" charset="0"/>
                <a:ea typeface="Roboto" panose="02000000000000000000" pitchFamily="2" charset="0"/>
                <a:cs typeface="Roboto" panose="02000000000000000000" pitchFamily="2" charset="0"/>
              </a:rPr>
              <a:t>Tilsynet med plejehjem udføres af to kommuner, mindre godt i yderligere to kommuner, mens én kommune ikke har udført nogen tilsynsopgaver.</a:t>
            </a:r>
          </a:p>
          <a:p>
            <a:pPr marL="0" indent="0">
              <a:buNone/>
            </a:pPr>
            <a:endParaRPr lang="kl-GL" sz="1200" dirty="0"/>
          </a:p>
        </p:txBody>
      </p:sp>
      <p:pic>
        <p:nvPicPr>
          <p:cNvPr id="4" name="Billede 3">
            <a:extLst>
              <a:ext uri="{FF2B5EF4-FFF2-40B4-BE49-F238E27FC236}">
                <a16:creationId xmlns:a16="http://schemas.microsoft.com/office/drawing/2014/main" id="{4136AD81-8322-AAB0-DEF4-76C8E11913F5}"/>
              </a:ext>
            </a:extLst>
          </p:cNvPr>
          <p:cNvPicPr>
            <a:picLocks noChangeAspect="1"/>
          </p:cNvPicPr>
          <p:nvPr/>
        </p:nvPicPr>
        <p:blipFill>
          <a:blip r:embed="rId3"/>
          <a:stretch>
            <a:fillRect/>
          </a:stretch>
        </p:blipFill>
        <p:spPr>
          <a:xfrm>
            <a:off x="8795981" y="1060951"/>
            <a:ext cx="2906973" cy="4765528"/>
          </a:xfrm>
          <a:prstGeom prst="rect">
            <a:avLst/>
          </a:prstGeom>
        </p:spPr>
      </p:pic>
    </p:spTree>
    <p:extLst>
      <p:ext uri="{BB962C8B-B14F-4D97-AF65-F5344CB8AC3E}">
        <p14:creationId xmlns:p14="http://schemas.microsoft.com/office/powerpoint/2010/main" val="860344688"/>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10256</TotalTime>
  <Words>2999</Words>
  <Application>Microsoft Office PowerPoint</Application>
  <PresentationFormat>Widescreen</PresentationFormat>
  <Paragraphs>196</Paragraphs>
  <Slides>20</Slides>
  <Notes>10</Notes>
  <HiddenSlides>0</HiddenSlides>
  <MMClips>0</MMClips>
  <ScaleCrop>false</ScaleCrop>
  <HeadingPairs>
    <vt:vector size="6" baseType="variant">
      <vt:variant>
        <vt:lpstr>Benyttede skrifttyper</vt:lpstr>
      </vt:variant>
      <vt:variant>
        <vt:i4>10</vt:i4>
      </vt:variant>
      <vt:variant>
        <vt:lpstr>Tema</vt:lpstr>
      </vt:variant>
      <vt:variant>
        <vt:i4>1</vt:i4>
      </vt:variant>
      <vt:variant>
        <vt:lpstr>Slidetitler</vt:lpstr>
      </vt:variant>
      <vt:variant>
        <vt:i4>20</vt:i4>
      </vt:variant>
    </vt:vector>
  </HeadingPairs>
  <TitlesOfParts>
    <vt:vector size="31" baseType="lpstr">
      <vt:lpstr>Aptos</vt:lpstr>
      <vt:lpstr>Arial</vt:lpstr>
      <vt:lpstr>Calibri</vt:lpstr>
      <vt:lpstr>Calibri Light</vt:lpstr>
      <vt:lpstr>IBM Plex Sans</vt:lpstr>
      <vt:lpstr>Lato</vt:lpstr>
      <vt:lpstr>Open Sans</vt:lpstr>
      <vt:lpstr>Roboto</vt:lpstr>
      <vt:lpstr>Symbol</vt:lpstr>
      <vt:lpstr>Wingdings</vt:lpstr>
      <vt:lpstr>1_Office-tema</vt:lpstr>
      <vt:lpstr>Ældretalsmanden og  sekretariatet. </vt:lpstr>
      <vt:lpstr>Virkelige tal</vt:lpstr>
      <vt:lpstr>Virkelige tal august 2024 </vt:lpstr>
      <vt:lpstr>Demente</vt:lpstr>
      <vt:lpstr> Ældre med handicap som stadig beboer eget hjem – ældre som modtager støtte som venter et plads på plejehjem </vt:lpstr>
      <vt:lpstr>Fortsættelse....</vt:lpstr>
      <vt:lpstr>Fortsættelse.....</vt:lpstr>
      <vt:lpstr>Fortsættelse.....</vt:lpstr>
      <vt:lpstr>Personer under 67 år støttes som handicappet, tilbudt plads på plejehjem</vt:lpstr>
      <vt:lpstr>Fortsættelse.....</vt:lpstr>
      <vt:lpstr>Fortsættelse.....</vt:lpstr>
      <vt:lpstr>At få demens....hvad sker der så?</vt:lpstr>
      <vt:lpstr> Forsættelse.....</vt:lpstr>
      <vt:lpstr>Sådan foregår udredning for demens / Qulaajaaneq   </vt:lpstr>
      <vt:lpstr>De ældres oplevelser baseret på virkelige hændelser</vt:lpstr>
      <vt:lpstr>Piviusunik aallaavillit,utoqqaat nalaattagaat</vt:lpstr>
      <vt:lpstr>Utoqqaat Nipaat, (De ældres stemme) afholdt generalforsamling i juni 2024.</vt:lpstr>
      <vt:lpstr>Nogle tiltag bør lovprises, mens andre kræver opfølgning.</vt:lpstr>
      <vt:lpstr>Fortsættelse.....</vt:lpstr>
      <vt:lpstr>At blive ældre med tryghed.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Kiista P. Isaksen</dc:creator>
  <cp:lastModifiedBy>Maline Lyberth</cp:lastModifiedBy>
  <cp:revision>277</cp:revision>
  <cp:lastPrinted>2026-01-22T14:14:18Z</cp:lastPrinted>
  <dcterms:created xsi:type="dcterms:W3CDTF">2024-11-13T10:16:26Z</dcterms:created>
  <dcterms:modified xsi:type="dcterms:W3CDTF">2026-01-22T15:17:25Z</dcterms:modified>
</cp:coreProperties>
</file>