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</p:sldIdLst>
  <p:sldSz cx="9144000" cy="5143500" type="screen16x9"/>
  <p:notesSz cx="6858000" cy="9144000"/>
  <p:embeddedFontLst>
    <p:embeddedFont>
      <p:font typeface="Century Gothic" panose="020B0502020202020204" pitchFamily="34" charset="0"/>
      <p:regular r:id="rId38"/>
      <p:bold r:id="rId39"/>
      <p:italic r:id="rId40"/>
      <p:boldItalic r:id="rId41"/>
    </p:embeddedFont>
    <p:embeddedFont>
      <p:font typeface="Franklin Gothic" panose="020B0604020202020204" charset="0"/>
      <p:bold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108" y="16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6e47c0b6f2_0_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587C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587C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587C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2" name="Google Shape;52;g26e47c0b6f2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71d9a3ac7e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271d9a3ac7e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6e47c0b6f2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26e47c0b6f2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26e47c0b6f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26e47c0b6f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6e47c0b6f2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26e47c0b6f2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6e47c0b6f2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26e47c0b6f2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6e47c0b6f2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26e47c0b6f2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725b3dee0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2725b3dee0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2725b3dee01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2725b3dee01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26e47c0b6f2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26e47c0b6f2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26ea3eb737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26ea3eb737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26e47c0b6f2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26e47c0b6f2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6e47c0b6f2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26e47c0b6f2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26e47c0b6f2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26e47c0b6f2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26ea3eb7377_0_2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26ea3eb7377_0_2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26ea3eb7377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26ea3eb7377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26ea3eb7377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26ea3eb7377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26ea3eb7377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26ea3eb7377_0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2725b3dee01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2725b3dee01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2725b3dee0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2725b3dee0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2725b3dee01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2725b3dee01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6ea3eb7377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26ea3eb7377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26ea3eb7377_0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26ea3eb7377_0_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26ea3eb7377_0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26ea3eb7377_0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26e47c0b6f2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26e47c0b6f2_0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2ccd31c6a7a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2ccd31c6a7a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2725b3dee01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2725b3dee01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2ccd31c6a7a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2ccd31c6a7a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6ea3eb7377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26ea3eb7377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2725b3dee01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2725b3dee01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6ea3eb7377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26ea3eb7377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6ea3eb7377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26ea3eb7377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71d9a3ac7e_0_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g271d9a3ac7e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6ea3eb73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26ea3eb73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jeannezehr@gmail.com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 descr="Shap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 t="1295" b="18227"/>
          <a:stretch/>
        </p:blipFill>
        <p:spPr>
          <a:xfrm>
            <a:off x="-65139" y="1"/>
            <a:ext cx="9144002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/>
          <p:nvPr/>
        </p:nvSpPr>
        <p:spPr>
          <a:xfrm>
            <a:off x="271000" y="964075"/>
            <a:ext cx="6675600" cy="32517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EBEB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13"/>
          <p:cNvSpPr txBox="1"/>
          <p:nvPr/>
        </p:nvSpPr>
        <p:spPr>
          <a:xfrm>
            <a:off x="89350" y="814300"/>
            <a:ext cx="7038900" cy="2662237"/>
          </a:xfrm>
          <a:prstGeom prst="rect">
            <a:avLst/>
          </a:prstGeom>
          <a:noFill/>
          <a:ln>
            <a:noFill/>
          </a:ln>
          <a:effectLst>
            <a:outerShdw blurRad="542925" dist="47625" dir="63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solidFill>
                  <a:srgbClr val="1C4587"/>
                </a:solidFill>
              </a:rPr>
              <a:t>Akuliutitsinermut periuseq Feuerstein</a:t>
            </a:r>
            <a:endParaRPr sz="1800" dirty="0">
              <a:solidFill>
                <a:srgbClr val="1C4587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1C4587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1C4587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dirty="0">
                <a:solidFill>
                  <a:srgbClr val="1C4587"/>
                </a:solidFill>
              </a:rPr>
              <a:t>Dr. Jeanne Zehr-imit</a:t>
            </a:r>
            <a:endParaRPr sz="2900" dirty="0">
              <a:solidFill>
                <a:srgbClr val="1C4587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22" descr="Shap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 b="73173"/>
          <a:stretch/>
        </p:blipFill>
        <p:spPr>
          <a:xfrm>
            <a:off x="0" y="0"/>
            <a:ext cx="9144002" cy="1997424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2"/>
          <p:cNvSpPr txBox="1"/>
          <p:nvPr/>
        </p:nvSpPr>
        <p:spPr>
          <a:xfrm>
            <a:off x="390075" y="558250"/>
            <a:ext cx="6405600" cy="1169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l-GL" sz="3200" b="1" dirty="0">
                <a:solidFill>
                  <a:srgbClr val="1C4587"/>
                </a:solidFill>
              </a:rPr>
              <a:t>Formål med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l-GL" sz="3200" b="1" dirty="0">
                <a:solidFill>
                  <a:srgbClr val="1C4587"/>
                </a:solidFill>
              </a:rPr>
              <a:t>medieret læringserfaring</a:t>
            </a:r>
          </a:p>
        </p:txBody>
      </p:sp>
      <p:sp>
        <p:nvSpPr>
          <p:cNvPr id="139" name="Google Shape;139;p22"/>
          <p:cNvSpPr txBox="1"/>
          <p:nvPr/>
        </p:nvSpPr>
        <p:spPr>
          <a:xfrm>
            <a:off x="390075" y="3011375"/>
            <a:ext cx="8791800" cy="13172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-DK" sz="3200" dirty="0">
                <a:solidFill>
                  <a:srgbClr val="1C4587"/>
                </a:solidFill>
              </a:rPr>
              <a:t>For at skabe uafhængige elever, som til sidst vil være i stand til at mediere sig selv.</a:t>
            </a:r>
            <a:endParaRPr lang="en-US" sz="2900" dirty="0">
              <a:solidFill>
                <a:srgbClr val="1C4587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23" descr="Shap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 b="73173"/>
          <a:stretch/>
        </p:blipFill>
        <p:spPr>
          <a:xfrm>
            <a:off x="0" y="0"/>
            <a:ext cx="9144002" cy="228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3"/>
          <p:cNvSpPr txBox="1"/>
          <p:nvPr/>
        </p:nvSpPr>
        <p:spPr>
          <a:xfrm>
            <a:off x="413100" y="2452925"/>
            <a:ext cx="8317800" cy="1618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400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700"/>
              <a:buAutoNum type="arabicPeriod"/>
            </a:pPr>
            <a:r>
              <a:rPr lang="da-DK" sz="2700" dirty="0">
                <a:solidFill>
                  <a:srgbClr val="1C4587"/>
                </a:solidFill>
              </a:rPr>
              <a:t>"Så hvad ser du her?”</a:t>
            </a:r>
          </a:p>
          <a:p>
            <a:pPr marL="457200" lvl="0" indent="-400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700"/>
              <a:buAutoNum type="arabicPeriod"/>
            </a:pPr>
            <a:r>
              <a:rPr lang="da-DK" sz="2700" dirty="0">
                <a:solidFill>
                  <a:srgbClr val="1C4587"/>
                </a:solidFill>
              </a:rPr>
              <a:t>"Hvad er udfordringen?”</a:t>
            </a:r>
          </a:p>
          <a:p>
            <a:pPr marL="457200" lvl="0" indent="-400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700"/>
              <a:buAutoNum type="arabicPeriod"/>
            </a:pPr>
            <a:r>
              <a:rPr lang="da-DK" sz="2700" dirty="0">
                <a:solidFill>
                  <a:srgbClr val="1C4587"/>
                </a:solidFill>
              </a:rPr>
              <a:t>"Hvilken strategi har du allerede prøvet?"</a:t>
            </a:r>
            <a:endParaRPr lang="en-US" sz="2700" dirty="0">
              <a:solidFill>
                <a:srgbClr val="1C4587"/>
              </a:solidFill>
            </a:endParaRPr>
          </a:p>
        </p:txBody>
      </p:sp>
      <p:sp>
        <p:nvSpPr>
          <p:cNvPr id="146" name="Google Shape;146;p23"/>
          <p:cNvSpPr txBox="1"/>
          <p:nvPr/>
        </p:nvSpPr>
        <p:spPr>
          <a:xfrm>
            <a:off x="695625" y="610725"/>
            <a:ext cx="6354900" cy="13172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-DK" sz="3200" b="1" dirty="0">
                <a:solidFill>
                  <a:srgbClr val="1C4587"/>
                </a:solidFill>
              </a:rPr>
              <a:t>Kernen i god </a:t>
            </a:r>
            <a:r>
              <a:rPr lang="da-DK" sz="3200" b="1" dirty="0" err="1">
                <a:solidFill>
                  <a:srgbClr val="1C4587"/>
                </a:solidFill>
              </a:rPr>
              <a:t>mediation</a:t>
            </a:r>
            <a:r>
              <a:rPr lang="da-DK" sz="3200" b="1" dirty="0">
                <a:solidFill>
                  <a:srgbClr val="1C4587"/>
                </a:solidFill>
              </a:rPr>
              <a:t> er at stille gode spørgsmål</a:t>
            </a:r>
            <a:endParaRPr lang="en-US" sz="3200" b="1" dirty="0">
              <a:solidFill>
                <a:srgbClr val="1C4587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24" descr="Shap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 b="73173"/>
          <a:stretch/>
        </p:blipFill>
        <p:spPr>
          <a:xfrm>
            <a:off x="0" y="0"/>
            <a:ext cx="9144002" cy="228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4"/>
          <p:cNvSpPr txBox="1"/>
          <p:nvPr/>
        </p:nvSpPr>
        <p:spPr>
          <a:xfrm>
            <a:off x="616775" y="3174375"/>
            <a:ext cx="7730400" cy="750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-DK" sz="3200" i="1" dirty="0">
                <a:solidFill>
                  <a:srgbClr val="1C4587"/>
                </a:solidFill>
              </a:rPr>
              <a:t>lærer eleverne </a:t>
            </a:r>
            <a:r>
              <a:rPr lang="da-DK" sz="3200" i="1" dirty="0">
                <a:solidFill>
                  <a:schemeClr val="accent1">
                    <a:lumMod val="75000"/>
                  </a:schemeClr>
                </a:solidFill>
              </a:rPr>
              <a:t>hvordan</a:t>
            </a:r>
            <a:r>
              <a:rPr lang="da-DK" sz="3200" i="1" dirty="0">
                <a:solidFill>
                  <a:srgbClr val="1C4587"/>
                </a:solidFill>
              </a:rPr>
              <a:t> man skal lære.</a:t>
            </a:r>
            <a:endParaRPr lang="en-US" sz="3200" i="1" dirty="0">
              <a:solidFill>
                <a:srgbClr val="1C4587"/>
              </a:solidFill>
            </a:endParaRPr>
          </a:p>
        </p:txBody>
      </p:sp>
      <p:sp>
        <p:nvSpPr>
          <p:cNvPr id="153" name="Google Shape;153;p24"/>
          <p:cNvSpPr txBox="1"/>
          <p:nvPr/>
        </p:nvSpPr>
        <p:spPr>
          <a:xfrm>
            <a:off x="491925" y="882325"/>
            <a:ext cx="6354900" cy="1883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-DK" sz="3200" b="1" i="1" dirty="0">
                <a:solidFill>
                  <a:srgbClr val="1C4587"/>
                </a:solidFill>
              </a:rPr>
              <a:t>Skoler gør et godt arbejde med at undervise i </a:t>
            </a:r>
            <a:r>
              <a:rPr lang="da-DK" sz="3200" b="1" i="1" dirty="0">
                <a:solidFill>
                  <a:schemeClr val="accent1">
                    <a:lumMod val="75000"/>
                  </a:schemeClr>
                </a:solidFill>
              </a:rPr>
              <a:t>hvad</a:t>
            </a:r>
            <a:r>
              <a:rPr lang="da-DK" sz="3200" b="1" i="1" dirty="0">
                <a:solidFill>
                  <a:srgbClr val="1C4587"/>
                </a:solidFill>
              </a:rPr>
              <a:t> man skal lære -</a:t>
            </a:r>
            <a:endParaRPr sz="3200" b="1" i="1" dirty="0">
              <a:solidFill>
                <a:srgbClr val="1C4587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5" descr="Shap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 b="73173"/>
          <a:stretch/>
        </p:blipFill>
        <p:spPr>
          <a:xfrm>
            <a:off x="0" y="0"/>
            <a:ext cx="9144002" cy="228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5"/>
          <p:cNvSpPr txBox="1"/>
          <p:nvPr/>
        </p:nvSpPr>
        <p:spPr>
          <a:xfrm>
            <a:off x="467625" y="2435950"/>
            <a:ext cx="7701600" cy="2449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rgbClr val="1C4587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rgbClr val="1C4587"/>
                </a:solidFill>
              </a:rPr>
              <a:t>Elever bliver bekedendt med og lærer hvordan man bruger </a:t>
            </a:r>
            <a:r>
              <a:rPr lang="en" sz="3200" b="1" dirty="0">
                <a:solidFill>
                  <a:schemeClr val="accent1">
                    <a:lumMod val="75000"/>
                  </a:schemeClr>
                </a:solidFill>
              </a:rPr>
              <a:t>kognitive færdigheder</a:t>
            </a:r>
            <a:r>
              <a:rPr lang="en" sz="3200" dirty="0">
                <a:solidFill>
                  <a:srgbClr val="1C4587"/>
                </a:solidFill>
              </a:rPr>
              <a:t>.</a:t>
            </a:r>
            <a:endParaRPr sz="3200" b="1" i="1" dirty="0">
              <a:solidFill>
                <a:srgbClr val="1155CC"/>
              </a:solidFill>
            </a:endParaRPr>
          </a:p>
        </p:txBody>
      </p:sp>
      <p:sp>
        <p:nvSpPr>
          <p:cNvPr id="160" name="Google Shape;160;p25"/>
          <p:cNvSpPr txBox="1"/>
          <p:nvPr/>
        </p:nvSpPr>
        <p:spPr>
          <a:xfrm>
            <a:off x="922325" y="642238"/>
            <a:ext cx="5143500" cy="10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rgbClr val="1C4587"/>
                </a:solidFill>
              </a:rPr>
              <a:t>Hvordan virker Feuerstein metoden?</a:t>
            </a:r>
            <a:endParaRPr sz="3200" b="1" dirty="0">
              <a:solidFill>
                <a:srgbClr val="1C4587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26" descr="Shap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 b="73173"/>
          <a:stretch/>
        </p:blipFill>
        <p:spPr>
          <a:xfrm>
            <a:off x="0" y="0"/>
            <a:ext cx="9144002" cy="228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6"/>
          <p:cNvSpPr txBox="1"/>
          <p:nvPr/>
        </p:nvSpPr>
        <p:spPr>
          <a:xfrm>
            <a:off x="184730" y="2571750"/>
            <a:ext cx="3620651" cy="1785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sz="2600" dirty="0">
                <a:solidFill>
                  <a:srgbClr val="1C4587"/>
                </a:solidFill>
              </a:rPr>
              <a:t>1. Fokusér og opfatte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sz="2600" dirty="0">
                <a:solidFill>
                  <a:srgbClr val="1C4587"/>
                </a:solidFill>
              </a:rPr>
              <a:t>2. Systematisk søgning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sz="2600" dirty="0">
                <a:solidFill>
                  <a:srgbClr val="1C4587"/>
                </a:solidFill>
              </a:rPr>
              <a:t>3. Brug af labels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sz="2600" dirty="0">
                <a:solidFill>
                  <a:srgbClr val="1C4587"/>
                </a:solidFill>
              </a:rPr>
              <a:t>4. Sansning af tid</a:t>
            </a:r>
          </a:p>
        </p:txBody>
      </p:sp>
      <p:sp>
        <p:nvSpPr>
          <p:cNvPr id="167" name="Google Shape;167;p26"/>
          <p:cNvSpPr txBox="1"/>
          <p:nvPr/>
        </p:nvSpPr>
        <p:spPr>
          <a:xfrm>
            <a:off x="4062750" y="2487150"/>
            <a:ext cx="5081400" cy="2185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da-DK" sz="2600" dirty="0">
                <a:solidFill>
                  <a:srgbClr val="1C4587"/>
                </a:solidFill>
              </a:rPr>
              <a:t>5. Sansning af rum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sz="2600" dirty="0">
                <a:solidFill>
                  <a:srgbClr val="1C4587"/>
                </a:solidFill>
              </a:rPr>
              <a:t>6. Bevarelse af konstanser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sz="2600" dirty="0">
                <a:solidFill>
                  <a:srgbClr val="1C4587"/>
                </a:solidFill>
              </a:rPr>
              <a:t>7. Præcision og nøjagtighed i dataindsamling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sz="2600" dirty="0">
                <a:solidFill>
                  <a:srgbClr val="1C4587"/>
                </a:solidFill>
              </a:rPr>
              <a:t>8. Holde to ting i tankerne</a:t>
            </a:r>
          </a:p>
        </p:txBody>
      </p:sp>
      <p:sp>
        <p:nvSpPr>
          <p:cNvPr id="168" name="Google Shape;168;p26"/>
          <p:cNvSpPr txBox="1"/>
          <p:nvPr/>
        </p:nvSpPr>
        <p:spPr>
          <a:xfrm>
            <a:off x="1713175" y="945875"/>
            <a:ext cx="3770400" cy="105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i="1" dirty="0">
                <a:solidFill>
                  <a:srgbClr val="1155CC"/>
                </a:solidFill>
              </a:rPr>
              <a:t>INPUT</a:t>
            </a:r>
            <a:endParaRPr sz="3600" b="1" i="1" dirty="0">
              <a:solidFill>
                <a:srgbClr val="1155CC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27" descr="Shap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 b="73173"/>
          <a:stretch/>
        </p:blipFill>
        <p:spPr>
          <a:xfrm>
            <a:off x="0" y="0"/>
            <a:ext cx="9144002" cy="228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7"/>
          <p:cNvSpPr txBox="1"/>
          <p:nvPr/>
        </p:nvSpPr>
        <p:spPr>
          <a:xfrm>
            <a:off x="1415525" y="773925"/>
            <a:ext cx="408930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i="1" dirty="0">
                <a:solidFill>
                  <a:srgbClr val="1155CC"/>
                </a:solidFill>
              </a:rPr>
              <a:t>UDDYBNING</a:t>
            </a:r>
            <a:endParaRPr b="1" i="1" dirty="0">
              <a:solidFill>
                <a:srgbClr val="1155CC"/>
              </a:solidFill>
            </a:endParaRPr>
          </a:p>
        </p:txBody>
      </p:sp>
      <p:sp>
        <p:nvSpPr>
          <p:cNvPr id="175" name="Google Shape;175;p27"/>
          <p:cNvSpPr txBox="1"/>
          <p:nvPr/>
        </p:nvSpPr>
        <p:spPr>
          <a:xfrm>
            <a:off x="616500" y="1871730"/>
            <a:ext cx="3676500" cy="32993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rgbClr val="1C4587"/>
                </a:solidFill>
              </a:rPr>
              <a:t>1.Define</a:t>
            </a:r>
            <a:r>
              <a:rPr lang="da-DK" sz="2200" dirty="0">
                <a:solidFill>
                  <a:srgbClr val="1C4587"/>
                </a:solidFill>
              </a:rPr>
              <a:t>r problemet</a:t>
            </a:r>
            <a:endParaRPr sz="2200" dirty="0">
              <a:solidFill>
                <a:srgbClr val="1C4587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rgbClr val="1C4587"/>
                </a:solidFill>
              </a:rPr>
              <a:t>2.Vælg relevante ledetråde</a:t>
            </a:r>
            <a:endParaRPr sz="2200" dirty="0">
              <a:solidFill>
                <a:srgbClr val="1C4587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rgbClr val="1C4587"/>
                </a:solidFill>
              </a:rPr>
              <a:t>3.Sammenlign</a:t>
            </a:r>
            <a:endParaRPr sz="2200" dirty="0">
              <a:solidFill>
                <a:srgbClr val="1C4587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rgbClr val="1C4587"/>
                </a:solidFill>
              </a:rPr>
              <a:t>4.</a:t>
            </a:r>
            <a:r>
              <a:rPr lang="da-DK" sz="2200" dirty="0">
                <a:solidFill>
                  <a:srgbClr val="1C4587"/>
                </a:solidFill>
              </a:rPr>
              <a:t>Lav en plan</a:t>
            </a:r>
            <a:endParaRPr sz="2200" dirty="0">
              <a:solidFill>
                <a:srgbClr val="1C4587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rgbClr val="1C4587"/>
                </a:solidFill>
              </a:rPr>
              <a:t>  (uden testning)</a:t>
            </a:r>
            <a:endParaRPr sz="2200" dirty="0">
              <a:solidFill>
                <a:srgbClr val="1C4587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rgbClr val="1C4587"/>
                </a:solidFill>
              </a:rPr>
              <a:t>5. Episod</a:t>
            </a:r>
            <a:r>
              <a:rPr lang="da-DK" sz="2200" dirty="0" err="1">
                <a:solidFill>
                  <a:srgbClr val="1C4587"/>
                </a:solidFill>
              </a:rPr>
              <a:t>iske</a:t>
            </a:r>
            <a:r>
              <a:rPr lang="da-DK" sz="2200" dirty="0">
                <a:solidFill>
                  <a:srgbClr val="1C4587"/>
                </a:solidFill>
              </a:rPr>
              <a:t> forståelse af virkeligheden</a:t>
            </a:r>
            <a:endParaRPr sz="2200" dirty="0">
              <a:solidFill>
                <a:srgbClr val="1C4587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rgbClr val="1C4587"/>
                </a:solidFill>
              </a:rPr>
              <a:t>  (årsag og virkning)</a:t>
            </a:r>
            <a:endParaRPr sz="2200" dirty="0">
              <a:solidFill>
                <a:srgbClr val="1C4587"/>
              </a:solidFill>
            </a:endParaRPr>
          </a:p>
        </p:txBody>
      </p:sp>
      <p:sp>
        <p:nvSpPr>
          <p:cNvPr id="176" name="Google Shape;176;p27"/>
          <p:cNvSpPr txBox="1"/>
          <p:nvPr/>
        </p:nvSpPr>
        <p:spPr>
          <a:xfrm>
            <a:off x="4572000" y="2066398"/>
            <a:ext cx="4233300" cy="2909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rgbClr val="1C4587"/>
                </a:solidFill>
              </a:rPr>
              <a:t>6.  Visualiser</a:t>
            </a:r>
            <a:endParaRPr sz="2200" dirty="0">
              <a:solidFill>
                <a:srgbClr val="1C4587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rgbClr val="1C4587"/>
                </a:solidFill>
              </a:rPr>
              <a:t>7.  </a:t>
            </a:r>
            <a:r>
              <a:rPr lang="da-DK" sz="2200" dirty="0">
                <a:solidFill>
                  <a:srgbClr val="1C4587"/>
                </a:solidFill>
              </a:rPr>
              <a:t>Hukommelse</a:t>
            </a:r>
            <a:endParaRPr sz="2200" dirty="0">
              <a:solidFill>
                <a:srgbClr val="1C4587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rgbClr val="1C4587"/>
                </a:solidFill>
              </a:rPr>
              <a:t>8.  </a:t>
            </a:r>
            <a:r>
              <a:rPr lang="da-DK" sz="2200" dirty="0">
                <a:solidFill>
                  <a:srgbClr val="1C4587"/>
                </a:solidFill>
              </a:rPr>
              <a:t>Brug logik</a:t>
            </a:r>
            <a:endParaRPr sz="2200" dirty="0">
              <a:solidFill>
                <a:srgbClr val="1C4587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rgbClr val="1C4587"/>
                </a:solidFill>
              </a:rPr>
              <a:t>9.  Abstra</a:t>
            </a:r>
            <a:r>
              <a:rPr lang="da-DK" sz="2200" dirty="0">
                <a:solidFill>
                  <a:srgbClr val="1C4587"/>
                </a:solidFill>
              </a:rPr>
              <a:t>kt tænkning</a:t>
            </a:r>
            <a:endParaRPr sz="2200" dirty="0">
              <a:solidFill>
                <a:srgbClr val="1C4587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rgbClr val="1C4587"/>
                </a:solidFill>
              </a:rPr>
              <a:t>10. Hypot</a:t>
            </a:r>
            <a:r>
              <a:rPr lang="da-DK" sz="2200" dirty="0">
                <a:solidFill>
                  <a:srgbClr val="1C4587"/>
                </a:solidFill>
              </a:rPr>
              <a:t>etisk tænkning</a:t>
            </a:r>
            <a:endParaRPr sz="2200" dirty="0">
              <a:solidFill>
                <a:srgbClr val="1C4587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rgbClr val="1C4587"/>
                </a:solidFill>
              </a:rPr>
              <a:t>11. Test </a:t>
            </a:r>
            <a:r>
              <a:rPr lang="da-DK" sz="2200" dirty="0">
                <a:solidFill>
                  <a:srgbClr val="1C4587"/>
                </a:solidFill>
              </a:rPr>
              <a:t>hypotesen</a:t>
            </a:r>
            <a:endParaRPr sz="2200" dirty="0">
              <a:solidFill>
                <a:srgbClr val="1C4587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rgbClr val="1C4587"/>
                </a:solidFill>
              </a:rPr>
              <a:t>12. Brug kategorilabels</a:t>
            </a:r>
            <a:endParaRPr sz="2200" dirty="0">
              <a:solidFill>
                <a:srgbClr val="1C4587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28" descr="Shap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 b="73173"/>
          <a:stretch/>
        </p:blipFill>
        <p:spPr>
          <a:xfrm>
            <a:off x="0" y="0"/>
            <a:ext cx="9144002" cy="228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8"/>
          <p:cNvSpPr txBox="1"/>
          <p:nvPr/>
        </p:nvSpPr>
        <p:spPr>
          <a:xfrm>
            <a:off x="1131100" y="773638"/>
            <a:ext cx="3000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i="1">
                <a:solidFill>
                  <a:srgbClr val="1155CC"/>
                </a:solidFill>
              </a:rPr>
              <a:t>OUTPUT</a:t>
            </a:r>
            <a:endParaRPr b="1" i="1">
              <a:solidFill>
                <a:srgbClr val="1155CC"/>
              </a:solidFill>
            </a:endParaRPr>
          </a:p>
        </p:txBody>
      </p:sp>
      <p:sp>
        <p:nvSpPr>
          <p:cNvPr id="183" name="Google Shape;183;p28"/>
          <p:cNvSpPr txBox="1"/>
          <p:nvPr/>
        </p:nvSpPr>
        <p:spPr>
          <a:xfrm>
            <a:off x="83950" y="2767750"/>
            <a:ext cx="4228800" cy="2131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rgbClr val="1C4587"/>
                </a:solidFill>
              </a:rPr>
              <a:t>1.Overvej et andet synspunkt</a:t>
            </a:r>
            <a:endParaRPr sz="2200" dirty="0">
              <a:solidFill>
                <a:srgbClr val="1C4587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rgbClr val="1C4587"/>
                </a:solidFill>
              </a:rPr>
              <a:t>2.Overkom blokeringer</a:t>
            </a:r>
            <a:endParaRPr sz="2200" dirty="0">
              <a:solidFill>
                <a:srgbClr val="1C4587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rgbClr val="1C4587"/>
                </a:solidFill>
              </a:rPr>
              <a:t>3.Projekter virtuelle relationer 4.Bare et øjeblik.. Lad mig tænke. </a:t>
            </a:r>
            <a:endParaRPr sz="2200" dirty="0">
              <a:solidFill>
                <a:srgbClr val="1C4587"/>
              </a:solidFill>
            </a:endParaRPr>
          </a:p>
        </p:txBody>
      </p:sp>
      <p:sp>
        <p:nvSpPr>
          <p:cNvPr id="184" name="Google Shape;184;p28"/>
          <p:cNvSpPr txBox="1"/>
          <p:nvPr/>
        </p:nvSpPr>
        <p:spPr>
          <a:xfrm>
            <a:off x="4312750" y="2767750"/>
            <a:ext cx="4696200" cy="2131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 dirty="0">
                <a:solidFill>
                  <a:srgbClr val="1C4587"/>
                </a:solidFill>
              </a:rPr>
              <a:t>5.Giv intentionelle svar</a:t>
            </a:r>
            <a:endParaRPr sz="2200" dirty="0">
              <a:solidFill>
                <a:srgbClr val="1C4587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 dirty="0">
                <a:solidFill>
                  <a:srgbClr val="1C4587"/>
                </a:solidFill>
              </a:rPr>
              <a:t>6.Vedholdenhed- strategier til at overkomme blokeringer</a:t>
            </a:r>
            <a:endParaRPr sz="2200" dirty="0">
              <a:solidFill>
                <a:srgbClr val="1C4587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 dirty="0">
                <a:solidFill>
                  <a:srgbClr val="1C4587"/>
                </a:solidFill>
              </a:rPr>
              <a:t>7.Visuel transport</a:t>
            </a:r>
            <a:endParaRPr sz="2200" dirty="0">
              <a:solidFill>
                <a:srgbClr val="1C4587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 dirty="0">
                <a:solidFill>
                  <a:srgbClr val="1C4587"/>
                </a:solidFill>
              </a:rPr>
              <a:t>8.Selvkontrol/impulskontrol</a:t>
            </a:r>
            <a:endParaRPr sz="1800" dirty="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29" descr="Shap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 b="73173"/>
          <a:stretch/>
        </p:blipFill>
        <p:spPr>
          <a:xfrm>
            <a:off x="0" y="0"/>
            <a:ext cx="9144002" cy="228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9"/>
          <p:cNvSpPr txBox="1"/>
          <p:nvPr/>
        </p:nvSpPr>
        <p:spPr>
          <a:xfrm>
            <a:off x="273600" y="378725"/>
            <a:ext cx="68925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i="1" dirty="0">
                <a:solidFill>
                  <a:srgbClr val="3C78D8"/>
                </a:solidFill>
              </a:rPr>
              <a:t>Universal Design for Learning</a:t>
            </a:r>
            <a:endParaRPr b="1" i="1" dirty="0">
              <a:solidFill>
                <a:srgbClr val="3C78D8"/>
              </a:solidFill>
            </a:endParaRPr>
          </a:p>
        </p:txBody>
      </p:sp>
      <p:pic>
        <p:nvPicPr>
          <p:cNvPr id="191" name="Google Shape;191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6557" y="1052969"/>
            <a:ext cx="5626585" cy="4217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30" descr="Shap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 b="73173"/>
          <a:stretch/>
        </p:blipFill>
        <p:spPr>
          <a:xfrm>
            <a:off x="0" y="0"/>
            <a:ext cx="9144002" cy="228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30"/>
          <p:cNvSpPr txBox="1"/>
          <p:nvPr/>
        </p:nvSpPr>
        <p:spPr>
          <a:xfrm>
            <a:off x="57325" y="1761175"/>
            <a:ext cx="68925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 i="1" dirty="0">
                <a:solidFill>
                  <a:srgbClr val="3C78D8"/>
                </a:solidFill>
              </a:rPr>
              <a:t>Universal Design for Learning    og     Feuerstein</a:t>
            </a:r>
            <a:endParaRPr sz="2300" b="1" i="1" dirty="0">
              <a:solidFill>
                <a:srgbClr val="3C78D8"/>
              </a:solidFill>
            </a:endParaRPr>
          </a:p>
        </p:txBody>
      </p:sp>
      <p:sp>
        <p:nvSpPr>
          <p:cNvPr id="198" name="Google Shape;198;p30"/>
          <p:cNvSpPr txBox="1"/>
          <p:nvPr/>
        </p:nvSpPr>
        <p:spPr>
          <a:xfrm>
            <a:off x="1383175" y="2411275"/>
            <a:ext cx="6554100" cy="21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 dirty="0">
                <a:solidFill>
                  <a:schemeClr val="dk2"/>
                </a:solidFill>
              </a:rPr>
              <a:t>Engagement						Input</a:t>
            </a:r>
            <a:endParaRPr sz="21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 dirty="0">
                <a:solidFill>
                  <a:schemeClr val="dk2"/>
                </a:solidFill>
              </a:rPr>
              <a:t>Representation					Uddybning</a:t>
            </a:r>
            <a:endParaRPr sz="21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 dirty="0">
                <a:solidFill>
                  <a:schemeClr val="dk2"/>
                </a:solidFill>
              </a:rPr>
              <a:t>Handling/Udtryk					Output</a:t>
            </a:r>
            <a:endParaRPr sz="2100" b="1" dirty="0">
              <a:solidFill>
                <a:schemeClr val="dk2"/>
              </a:solidFill>
            </a:endParaRPr>
          </a:p>
        </p:txBody>
      </p:sp>
      <p:sp>
        <p:nvSpPr>
          <p:cNvPr id="199" name="Google Shape;199;p30"/>
          <p:cNvSpPr/>
          <p:nvPr/>
        </p:nvSpPr>
        <p:spPr>
          <a:xfrm>
            <a:off x="3884400" y="2738725"/>
            <a:ext cx="1128300" cy="207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30"/>
          <p:cNvSpPr/>
          <p:nvPr/>
        </p:nvSpPr>
        <p:spPr>
          <a:xfrm>
            <a:off x="3884400" y="3384475"/>
            <a:ext cx="1128300" cy="207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30"/>
          <p:cNvSpPr/>
          <p:nvPr/>
        </p:nvSpPr>
        <p:spPr>
          <a:xfrm>
            <a:off x="3925925" y="4030225"/>
            <a:ext cx="1128300" cy="207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31" descr="Shap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 b="73173"/>
          <a:stretch/>
        </p:blipFill>
        <p:spPr>
          <a:xfrm>
            <a:off x="0" y="0"/>
            <a:ext cx="9144002" cy="2286174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31"/>
          <p:cNvSpPr txBox="1"/>
          <p:nvPr/>
        </p:nvSpPr>
        <p:spPr>
          <a:xfrm>
            <a:off x="570850" y="2366489"/>
            <a:ext cx="7730400" cy="2733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1C4587"/>
              </a:solidFill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200"/>
              <a:buChar char="●"/>
            </a:pPr>
            <a:r>
              <a:rPr lang="da-DK" sz="2200" dirty="0">
                <a:solidFill>
                  <a:srgbClr val="1C4587"/>
                </a:solidFill>
              </a:rPr>
              <a:t>At finde ud af en proces eller strategi - en angrebsplan - for selvstændigt at løse et problem eller fuldføre en opgave.</a:t>
            </a:r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200"/>
              <a:buChar char="●"/>
            </a:pPr>
            <a:endParaRPr lang="da-DK" sz="2200" dirty="0">
              <a:solidFill>
                <a:srgbClr val="1C4587"/>
              </a:solidFill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200"/>
              <a:buChar char="●"/>
            </a:pPr>
            <a:r>
              <a:rPr lang="da-DK" sz="2200" dirty="0">
                <a:solidFill>
                  <a:srgbClr val="1C4587"/>
                </a:solidFill>
              </a:rPr>
              <a:t>At forstå og huske den proces eller strategi, der blev brugt.</a:t>
            </a:r>
            <a:endParaRPr lang="en-US" sz="2200" dirty="0">
              <a:solidFill>
                <a:srgbClr val="1C4587"/>
              </a:solidFill>
            </a:endParaRPr>
          </a:p>
        </p:txBody>
      </p:sp>
      <p:sp>
        <p:nvSpPr>
          <p:cNvPr id="208" name="Google Shape;208;p31"/>
          <p:cNvSpPr txBox="1"/>
          <p:nvPr/>
        </p:nvSpPr>
        <p:spPr>
          <a:xfrm>
            <a:off x="333175" y="434250"/>
            <a:ext cx="6354900" cy="1883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-DK" sz="3200" b="1" dirty="0">
                <a:solidFill>
                  <a:srgbClr val="1C4587"/>
                </a:solidFill>
              </a:rPr>
              <a:t>Metakognition 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-DK" sz="3200" b="1" dirty="0">
                <a:solidFill>
                  <a:srgbClr val="1C4587"/>
                </a:solidFill>
              </a:rPr>
              <a:t>eller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-DK" sz="3200" b="1" dirty="0">
                <a:solidFill>
                  <a:srgbClr val="1C4587"/>
                </a:solidFill>
              </a:rPr>
              <a:t>"At tænke over at tænke"</a:t>
            </a:r>
            <a:endParaRPr lang="en-US" sz="3200" b="1" dirty="0">
              <a:solidFill>
                <a:srgbClr val="1C4587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 descr="Shap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 b="73173"/>
          <a:stretch/>
        </p:blipFill>
        <p:spPr>
          <a:xfrm>
            <a:off x="-78941" y="-72363"/>
            <a:ext cx="9144002" cy="2286174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4"/>
          <p:cNvSpPr txBox="1"/>
          <p:nvPr/>
        </p:nvSpPr>
        <p:spPr>
          <a:xfrm>
            <a:off x="486150" y="600850"/>
            <a:ext cx="5868300" cy="13172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rgbClr val="1C4587"/>
                </a:solidFill>
              </a:rPr>
              <a:t>Periuseq Feuerstein sunaava?</a:t>
            </a:r>
            <a:endParaRPr sz="3200" b="1" dirty="0">
              <a:solidFill>
                <a:srgbClr val="1C4587"/>
              </a:solidFill>
            </a:endParaRPr>
          </a:p>
        </p:txBody>
      </p:sp>
      <p:sp>
        <p:nvSpPr>
          <p:cNvPr id="63" name="Google Shape;63;p14"/>
          <p:cNvSpPr txBox="1"/>
          <p:nvPr/>
        </p:nvSpPr>
        <p:spPr>
          <a:xfrm>
            <a:off x="515760" y="2213811"/>
            <a:ext cx="8112480" cy="3016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-DK" sz="3200" dirty="0" err="1">
                <a:solidFill>
                  <a:srgbClr val="1C4587"/>
                </a:solidFill>
              </a:rPr>
              <a:t>Nunarsuarmi</a:t>
            </a:r>
            <a:r>
              <a:rPr lang="da-DK" sz="3200" dirty="0">
                <a:solidFill>
                  <a:srgbClr val="1C4587"/>
                </a:solidFill>
              </a:rPr>
              <a:t> </a:t>
            </a:r>
            <a:r>
              <a:rPr lang="da-DK" sz="3200" dirty="0" err="1">
                <a:solidFill>
                  <a:srgbClr val="1C4587"/>
                </a:solidFill>
              </a:rPr>
              <a:t>ilisimaneqarluartumit</a:t>
            </a:r>
            <a:r>
              <a:rPr lang="da-DK" sz="3200" dirty="0">
                <a:solidFill>
                  <a:srgbClr val="1C4587"/>
                </a:solidFill>
              </a:rPr>
              <a:t> </a:t>
            </a:r>
            <a:r>
              <a:rPr lang="da-DK" sz="3200" dirty="0" err="1">
                <a:solidFill>
                  <a:srgbClr val="1C4587"/>
                </a:solidFill>
              </a:rPr>
              <a:t>Tarnip</a:t>
            </a:r>
            <a:r>
              <a:rPr lang="da-DK" sz="3200" dirty="0">
                <a:solidFill>
                  <a:srgbClr val="1C4587"/>
                </a:solidFill>
              </a:rPr>
              <a:t> </a:t>
            </a:r>
            <a:r>
              <a:rPr lang="da-DK" sz="3200" dirty="0" err="1">
                <a:solidFill>
                  <a:srgbClr val="1C4587"/>
                </a:solidFill>
              </a:rPr>
              <a:t>pissusaanik</a:t>
            </a:r>
            <a:r>
              <a:rPr lang="da-DK" sz="3200" dirty="0">
                <a:solidFill>
                  <a:srgbClr val="1C4587"/>
                </a:solidFill>
              </a:rPr>
              <a:t> </a:t>
            </a:r>
            <a:r>
              <a:rPr lang="da-DK" sz="3200" dirty="0" err="1">
                <a:solidFill>
                  <a:srgbClr val="1C4587"/>
                </a:solidFill>
              </a:rPr>
              <a:t>ilisimasalimmit</a:t>
            </a:r>
            <a:r>
              <a:rPr lang="da-DK" sz="3200" dirty="0">
                <a:solidFill>
                  <a:srgbClr val="1C4587"/>
                </a:solidFill>
              </a:rPr>
              <a:t>, </a:t>
            </a:r>
            <a:r>
              <a:rPr lang="da-DK" sz="3200" dirty="0" err="1">
                <a:solidFill>
                  <a:srgbClr val="1C4587"/>
                </a:solidFill>
              </a:rPr>
              <a:t>ilisarsisinnaanikkut</a:t>
            </a:r>
            <a:r>
              <a:rPr lang="da-DK" sz="3200" dirty="0">
                <a:solidFill>
                  <a:srgbClr val="1C4587"/>
                </a:solidFill>
              </a:rPr>
              <a:t> </a:t>
            </a:r>
            <a:r>
              <a:rPr lang="da-DK" sz="3200" dirty="0" err="1">
                <a:solidFill>
                  <a:srgbClr val="1C4587"/>
                </a:solidFill>
              </a:rPr>
              <a:t>pisinnaasanik</a:t>
            </a:r>
            <a:r>
              <a:rPr lang="da-DK" sz="3200" dirty="0">
                <a:solidFill>
                  <a:srgbClr val="1C4587"/>
                </a:solidFill>
              </a:rPr>
              <a:t> </a:t>
            </a:r>
            <a:r>
              <a:rPr lang="da-DK" sz="3200" dirty="0" err="1">
                <a:solidFill>
                  <a:srgbClr val="1C4587"/>
                </a:solidFill>
              </a:rPr>
              <a:t>periuseq</a:t>
            </a:r>
            <a:r>
              <a:rPr lang="da-DK" sz="3200" dirty="0">
                <a:solidFill>
                  <a:srgbClr val="1C4587"/>
                </a:solidFill>
              </a:rPr>
              <a:t> (kognitiv færdighedsmetodologi) </a:t>
            </a:r>
            <a:r>
              <a:rPr lang="da-DK" sz="3200" dirty="0" err="1">
                <a:solidFill>
                  <a:srgbClr val="1C4587"/>
                </a:solidFill>
              </a:rPr>
              <a:t>ineriartortinneqarnikuuvoq</a:t>
            </a:r>
            <a:r>
              <a:rPr lang="da-DK" sz="3200" dirty="0">
                <a:solidFill>
                  <a:srgbClr val="1C4587"/>
                </a:solidFill>
              </a:rPr>
              <a:t> </a:t>
            </a:r>
            <a:endParaRPr lang="en-US" sz="3200" dirty="0">
              <a:solidFill>
                <a:srgbClr val="1C4587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32" descr="Shap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 b="73173"/>
          <a:stretch/>
        </p:blipFill>
        <p:spPr>
          <a:xfrm>
            <a:off x="0" y="0"/>
            <a:ext cx="9144002" cy="2286174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32"/>
          <p:cNvSpPr txBox="1"/>
          <p:nvPr/>
        </p:nvSpPr>
        <p:spPr>
          <a:xfrm>
            <a:off x="491925" y="882325"/>
            <a:ext cx="63549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rgbClr val="1C4587"/>
              </a:solidFill>
            </a:endParaRPr>
          </a:p>
        </p:txBody>
      </p:sp>
      <p:pic>
        <p:nvPicPr>
          <p:cNvPr id="215" name="Google Shape;215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1075" y="496854"/>
            <a:ext cx="3376799" cy="4417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9264225">
            <a:off x="4075462" y="2229038"/>
            <a:ext cx="763350" cy="1834075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32"/>
          <p:cNvSpPr txBox="1"/>
          <p:nvPr/>
        </p:nvSpPr>
        <p:spPr>
          <a:xfrm>
            <a:off x="5446825" y="2850950"/>
            <a:ext cx="3376800" cy="20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rgbClr val="1C4587"/>
                </a:solidFill>
              </a:rPr>
              <a:t>Blyant og papir </a:t>
            </a:r>
            <a:endParaRPr sz="3000" b="1" dirty="0">
              <a:solidFill>
                <a:srgbClr val="1C4587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rgbClr val="1C4587"/>
                </a:solidFill>
              </a:rPr>
              <a:t>Kognitive aktivititer</a:t>
            </a:r>
            <a:endParaRPr sz="3000" b="1" dirty="0">
              <a:solidFill>
                <a:srgbClr val="1C4587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dirty="0">
                <a:solidFill>
                  <a:srgbClr val="1155CC"/>
                </a:solidFill>
              </a:rPr>
              <a:t>25 programmer</a:t>
            </a:r>
            <a:endParaRPr sz="1900" b="1" dirty="0">
              <a:solidFill>
                <a:srgbClr val="1155CC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33" descr="Shap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 b="73173"/>
          <a:stretch/>
        </p:blipFill>
        <p:spPr>
          <a:xfrm>
            <a:off x="0" y="0"/>
            <a:ext cx="9144002" cy="2286174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33"/>
          <p:cNvSpPr txBox="1"/>
          <p:nvPr/>
        </p:nvSpPr>
        <p:spPr>
          <a:xfrm>
            <a:off x="596925" y="2737800"/>
            <a:ext cx="8133900" cy="2449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rgbClr val="1C4587"/>
                </a:solidFill>
              </a:rPr>
              <a:t>Som de lærer de 28 kognitive færdigheder og hvordan man tænker over det at tænke – elever begynder at bringe det ind </a:t>
            </a:r>
            <a:r>
              <a:rPr lang="kl-GL" sz="3200" dirty="0">
                <a:solidFill>
                  <a:srgbClr val="1C4587"/>
                </a:solidFill>
              </a:rPr>
              <a:t>i</a:t>
            </a:r>
            <a:r>
              <a:rPr lang="en" sz="3200" dirty="0">
                <a:solidFill>
                  <a:srgbClr val="1C4587"/>
                </a:solidFill>
              </a:rPr>
              <a:t> virkeligheden. </a:t>
            </a:r>
            <a:endParaRPr sz="3200" dirty="0">
              <a:solidFill>
                <a:srgbClr val="1C4587"/>
              </a:solidFill>
            </a:endParaRPr>
          </a:p>
        </p:txBody>
      </p:sp>
      <p:sp>
        <p:nvSpPr>
          <p:cNvPr id="224" name="Google Shape;224;p33"/>
          <p:cNvSpPr txBox="1"/>
          <p:nvPr/>
        </p:nvSpPr>
        <p:spPr>
          <a:xfrm>
            <a:off x="1020550" y="1092475"/>
            <a:ext cx="5079300" cy="13172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rgbClr val="1C4587"/>
                </a:solidFill>
              </a:rPr>
              <a:t>At overføre det til virkeligheden</a:t>
            </a:r>
            <a:endParaRPr sz="3200" b="1" dirty="0">
              <a:solidFill>
                <a:srgbClr val="1C4587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34" descr="Shap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 b="73173"/>
          <a:stretch/>
        </p:blipFill>
        <p:spPr>
          <a:xfrm>
            <a:off x="0" y="0"/>
            <a:ext cx="9144002" cy="2286174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34"/>
          <p:cNvSpPr txBox="1"/>
          <p:nvPr/>
        </p:nvSpPr>
        <p:spPr>
          <a:xfrm>
            <a:off x="373100" y="2932900"/>
            <a:ext cx="7730400" cy="1494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rgbClr val="1C4587"/>
                </a:solidFill>
              </a:rPr>
              <a:t>“Når jeg bruger en systematisk tilgang, kan jeg finde ting jeg har mistet”</a:t>
            </a:r>
            <a:endParaRPr sz="3200" dirty="0">
              <a:solidFill>
                <a:srgbClr val="1C4587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rgbClr val="1C4587"/>
              </a:solidFill>
            </a:endParaRPr>
          </a:p>
        </p:txBody>
      </p:sp>
      <p:sp>
        <p:nvSpPr>
          <p:cNvPr id="231" name="Google Shape;231;p34"/>
          <p:cNvSpPr txBox="1"/>
          <p:nvPr/>
        </p:nvSpPr>
        <p:spPr>
          <a:xfrm>
            <a:off x="373100" y="804538"/>
            <a:ext cx="5964300" cy="750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rgbClr val="1C4587"/>
                </a:solidFill>
              </a:rPr>
              <a:t>      </a:t>
            </a:r>
            <a:r>
              <a:rPr lang="en" sz="3200" b="1" dirty="0">
                <a:solidFill>
                  <a:srgbClr val="1C4587"/>
                </a:solidFill>
              </a:rPr>
              <a:t>Elever skriver principper</a:t>
            </a:r>
            <a:endParaRPr sz="3200" b="1" dirty="0">
              <a:solidFill>
                <a:srgbClr val="1C4587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35" descr="Shap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 b="73173"/>
          <a:stretch/>
        </p:blipFill>
        <p:spPr>
          <a:xfrm>
            <a:off x="0" y="0"/>
            <a:ext cx="9144002" cy="2286174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35"/>
          <p:cNvSpPr txBox="1"/>
          <p:nvPr/>
        </p:nvSpPr>
        <p:spPr>
          <a:xfrm>
            <a:off x="379050" y="2804850"/>
            <a:ext cx="8764800" cy="1867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746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1C4587"/>
              </a:buClr>
              <a:buSzPts val="2300"/>
              <a:buChar char="●"/>
            </a:pPr>
            <a:r>
              <a:rPr lang="en-US" sz="2300" dirty="0" err="1">
                <a:solidFill>
                  <a:srgbClr val="1C4587"/>
                </a:solidFill>
              </a:rPr>
              <a:t>Integreres</a:t>
            </a:r>
            <a:r>
              <a:rPr lang="en-US" sz="2300" dirty="0">
                <a:solidFill>
                  <a:srgbClr val="1C4587"/>
                </a:solidFill>
              </a:rPr>
              <a:t> </a:t>
            </a:r>
            <a:r>
              <a:rPr lang="en-US" sz="2300" dirty="0" err="1">
                <a:solidFill>
                  <a:srgbClr val="1C4587"/>
                </a:solidFill>
              </a:rPr>
              <a:t>problemfrit</a:t>
            </a:r>
            <a:r>
              <a:rPr lang="en-US" sz="2300" dirty="0">
                <a:solidFill>
                  <a:srgbClr val="1C4587"/>
                </a:solidFill>
              </a:rPr>
              <a:t> med alle </a:t>
            </a:r>
            <a:r>
              <a:rPr lang="en-US" sz="2300" dirty="0" err="1">
                <a:solidFill>
                  <a:srgbClr val="1C4587"/>
                </a:solidFill>
              </a:rPr>
              <a:t>læseplaner</a:t>
            </a:r>
            <a:endParaRPr lang="en-US" sz="2300" dirty="0">
              <a:solidFill>
                <a:srgbClr val="1C4587"/>
              </a:solidFill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1C4587"/>
              </a:buClr>
              <a:buSzPts val="2300"/>
              <a:buChar char="●"/>
            </a:pPr>
            <a:r>
              <a:rPr lang="en-US" sz="2300" dirty="0">
                <a:solidFill>
                  <a:srgbClr val="1C4587"/>
                </a:solidFill>
              </a:rPr>
              <a:t>Skal </a:t>
            </a:r>
            <a:r>
              <a:rPr lang="en-US" sz="2300" dirty="0" err="1">
                <a:solidFill>
                  <a:srgbClr val="1C4587"/>
                </a:solidFill>
              </a:rPr>
              <a:t>ikke</a:t>
            </a:r>
            <a:r>
              <a:rPr lang="en-US" sz="2300" dirty="0">
                <a:solidFill>
                  <a:srgbClr val="1C4587"/>
                </a:solidFill>
              </a:rPr>
              <a:t> </a:t>
            </a:r>
            <a:r>
              <a:rPr lang="en-US" sz="2300" dirty="0" err="1">
                <a:solidFill>
                  <a:srgbClr val="1C4587"/>
                </a:solidFill>
              </a:rPr>
              <a:t>tilpasses</a:t>
            </a:r>
            <a:r>
              <a:rPr lang="en-US" sz="2300" dirty="0">
                <a:solidFill>
                  <a:srgbClr val="1C4587"/>
                </a:solidFill>
              </a:rPr>
              <a:t> </a:t>
            </a:r>
            <a:r>
              <a:rPr lang="en-US" sz="2300" dirty="0" err="1">
                <a:solidFill>
                  <a:srgbClr val="1C4587"/>
                </a:solidFill>
              </a:rPr>
              <a:t>skiftende</a:t>
            </a:r>
            <a:r>
              <a:rPr lang="en-US" sz="2300" dirty="0">
                <a:solidFill>
                  <a:srgbClr val="1C4587"/>
                </a:solidFill>
              </a:rPr>
              <a:t> </a:t>
            </a:r>
            <a:r>
              <a:rPr lang="en-US" sz="2300" dirty="0" err="1">
                <a:solidFill>
                  <a:srgbClr val="1C4587"/>
                </a:solidFill>
              </a:rPr>
              <a:t>standarder</a:t>
            </a:r>
            <a:r>
              <a:rPr lang="en-US" sz="2300" dirty="0">
                <a:solidFill>
                  <a:srgbClr val="1C4587"/>
                </a:solidFill>
              </a:rPr>
              <a:t> og </a:t>
            </a:r>
            <a:r>
              <a:rPr lang="en-US" sz="2300" dirty="0" err="1">
                <a:solidFill>
                  <a:srgbClr val="1C4587"/>
                </a:solidFill>
              </a:rPr>
              <a:t>reguleringer</a:t>
            </a:r>
            <a:endParaRPr lang="en-US" sz="2300" dirty="0">
              <a:solidFill>
                <a:srgbClr val="1C4587"/>
              </a:solidFill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1C4587"/>
              </a:buClr>
              <a:buSzPts val="2300"/>
              <a:buChar char="●"/>
            </a:pPr>
            <a:r>
              <a:rPr lang="en-US" sz="2300" dirty="0" err="1">
                <a:solidFill>
                  <a:srgbClr val="1C4587"/>
                </a:solidFill>
              </a:rPr>
              <a:t>Kræver</a:t>
            </a:r>
            <a:r>
              <a:rPr lang="en-US" sz="2300" dirty="0">
                <a:solidFill>
                  <a:srgbClr val="1C4587"/>
                </a:solidFill>
              </a:rPr>
              <a:t> </a:t>
            </a:r>
            <a:r>
              <a:rPr lang="en-US" sz="2300" dirty="0" err="1">
                <a:solidFill>
                  <a:srgbClr val="1C4587"/>
                </a:solidFill>
              </a:rPr>
              <a:t>ingen</a:t>
            </a:r>
            <a:r>
              <a:rPr lang="en-US" sz="2300" dirty="0">
                <a:solidFill>
                  <a:srgbClr val="1C4587"/>
                </a:solidFill>
              </a:rPr>
              <a:t> </a:t>
            </a:r>
            <a:r>
              <a:rPr lang="en-US" sz="2300" dirty="0" err="1">
                <a:solidFill>
                  <a:srgbClr val="1C4587"/>
                </a:solidFill>
              </a:rPr>
              <a:t>dyr</a:t>
            </a:r>
            <a:r>
              <a:rPr lang="en-US" sz="2300" dirty="0">
                <a:solidFill>
                  <a:srgbClr val="1C4587"/>
                </a:solidFill>
              </a:rPr>
              <a:t> </a:t>
            </a:r>
            <a:r>
              <a:rPr lang="en-US" sz="2300" dirty="0" err="1">
                <a:solidFill>
                  <a:srgbClr val="1C4587"/>
                </a:solidFill>
              </a:rPr>
              <a:t>eller</a:t>
            </a:r>
            <a:r>
              <a:rPr lang="en-US" sz="2300" dirty="0">
                <a:solidFill>
                  <a:srgbClr val="1C4587"/>
                </a:solidFill>
              </a:rPr>
              <a:t> </a:t>
            </a:r>
            <a:r>
              <a:rPr lang="en-US" sz="2300" dirty="0" err="1">
                <a:solidFill>
                  <a:srgbClr val="1C4587"/>
                </a:solidFill>
              </a:rPr>
              <a:t>specifik</a:t>
            </a:r>
            <a:r>
              <a:rPr lang="en-US" sz="2300" dirty="0">
                <a:solidFill>
                  <a:srgbClr val="1C4587"/>
                </a:solidFill>
              </a:rPr>
              <a:t> </a:t>
            </a:r>
            <a:r>
              <a:rPr lang="en-US" sz="2300" dirty="0" err="1">
                <a:solidFill>
                  <a:srgbClr val="1C4587"/>
                </a:solidFill>
              </a:rPr>
              <a:t>teknologi</a:t>
            </a:r>
            <a:endParaRPr lang="en-US" sz="2300" dirty="0">
              <a:solidFill>
                <a:srgbClr val="1C4587"/>
              </a:solidFill>
            </a:endParaRPr>
          </a:p>
        </p:txBody>
      </p:sp>
      <p:sp>
        <p:nvSpPr>
          <p:cNvPr id="238" name="Google Shape;238;p35"/>
          <p:cNvSpPr txBox="1"/>
          <p:nvPr/>
        </p:nvSpPr>
        <p:spPr>
          <a:xfrm>
            <a:off x="379050" y="593750"/>
            <a:ext cx="6354900" cy="13172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rgbClr val="1C4587"/>
                </a:solidFill>
              </a:rPr>
              <a:t>Feuerstein metoden</a:t>
            </a:r>
            <a:endParaRPr sz="3200" dirty="0">
              <a:solidFill>
                <a:srgbClr val="1C4587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l-GL" sz="3200" dirty="0">
                <a:solidFill>
                  <a:srgbClr val="1C4587"/>
                </a:solidFill>
              </a:rPr>
              <a:t>e</a:t>
            </a:r>
            <a:r>
              <a:rPr lang="en" sz="3200" dirty="0">
                <a:solidFill>
                  <a:srgbClr val="1C4587"/>
                </a:solidFill>
              </a:rPr>
              <a:t>r tidsløs</a:t>
            </a:r>
            <a:endParaRPr sz="3200" dirty="0">
              <a:solidFill>
                <a:srgbClr val="1C4587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36" descr="Shap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 b="73173"/>
          <a:stretch/>
        </p:blipFill>
        <p:spPr>
          <a:xfrm>
            <a:off x="0" y="0"/>
            <a:ext cx="9144002" cy="2286174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36"/>
          <p:cNvSpPr txBox="1"/>
          <p:nvPr/>
        </p:nvSpPr>
        <p:spPr>
          <a:xfrm>
            <a:off x="379050" y="2529609"/>
            <a:ext cx="8385900" cy="2462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10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1C4587"/>
              </a:buClr>
              <a:buSzPts val="2400"/>
              <a:buChar char="●"/>
            </a:pPr>
            <a:r>
              <a:rPr lang="da-DK" sz="2400" dirty="0">
                <a:solidFill>
                  <a:srgbClr val="1C4587"/>
                </a:solidFill>
              </a:rPr>
              <a:t>Inklusiv og tilpasselig</a:t>
            </a:r>
            <a:endParaRPr sz="2400" dirty="0">
              <a:solidFill>
                <a:srgbClr val="1C4587"/>
              </a:solidFill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400"/>
              <a:buChar char="●"/>
            </a:pPr>
            <a:r>
              <a:rPr lang="en" sz="2400" dirty="0">
                <a:solidFill>
                  <a:srgbClr val="1C4587"/>
                </a:solidFill>
              </a:rPr>
              <a:t>Kan blive tilpasset til at møde en bred profil af studerendes læringsstile, behov og evner, inklusivt elever med handicap, med forskellige sprogbegrænsninger og dygtige elever</a:t>
            </a:r>
          </a:p>
        </p:txBody>
      </p:sp>
      <p:sp>
        <p:nvSpPr>
          <p:cNvPr id="245" name="Google Shape;245;p36"/>
          <p:cNvSpPr txBox="1"/>
          <p:nvPr/>
        </p:nvSpPr>
        <p:spPr>
          <a:xfrm>
            <a:off x="158425" y="610725"/>
            <a:ext cx="6688500" cy="13172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rgbClr val="1C4587"/>
                </a:solidFill>
              </a:rPr>
              <a:t>Feuerstein metoden addresserer alsidige læringsbehov</a:t>
            </a:r>
            <a:endParaRPr sz="3200" dirty="0">
              <a:solidFill>
                <a:srgbClr val="1C4587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37" descr="Shap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 b="73173"/>
          <a:stretch/>
        </p:blipFill>
        <p:spPr>
          <a:xfrm>
            <a:off x="0" y="0"/>
            <a:ext cx="9144002" cy="2286174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37"/>
          <p:cNvSpPr txBox="1"/>
          <p:nvPr/>
        </p:nvSpPr>
        <p:spPr>
          <a:xfrm>
            <a:off x="0" y="593750"/>
            <a:ext cx="6734100" cy="13172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rgbClr val="1C4587"/>
                </a:solidFill>
              </a:rPr>
              <a:t>Feuerstein metoden bygger sunde kulturer </a:t>
            </a:r>
            <a:r>
              <a:rPr lang="kl-GL" sz="3200" dirty="0">
                <a:solidFill>
                  <a:srgbClr val="1C4587"/>
                </a:solidFill>
              </a:rPr>
              <a:t>i klasselokalene</a:t>
            </a:r>
            <a:endParaRPr sz="3200" dirty="0">
              <a:solidFill>
                <a:srgbClr val="1C4587"/>
              </a:solidFill>
            </a:endParaRPr>
          </a:p>
        </p:txBody>
      </p:sp>
      <p:sp>
        <p:nvSpPr>
          <p:cNvPr id="252" name="Google Shape;252;p37"/>
          <p:cNvSpPr txBox="1"/>
          <p:nvPr/>
        </p:nvSpPr>
        <p:spPr>
          <a:xfrm>
            <a:off x="565850" y="2461400"/>
            <a:ext cx="8385600" cy="25852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600"/>
              <a:buChar char="●"/>
            </a:pPr>
            <a:r>
              <a:rPr lang="da-DK" sz="2600" dirty="0">
                <a:solidFill>
                  <a:srgbClr val="1C4587"/>
                </a:solidFill>
              </a:rPr>
              <a:t>Fremmer elevinitiativ</a:t>
            </a: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600"/>
              <a:buChar char="●"/>
            </a:pPr>
            <a:r>
              <a:rPr lang="da-DK" sz="2600" dirty="0">
                <a:solidFill>
                  <a:srgbClr val="1C4587"/>
                </a:solidFill>
              </a:rPr>
              <a:t>Opbygger en kultur af uafhængig problemløsning</a:t>
            </a: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600"/>
              <a:buChar char="●"/>
            </a:pPr>
            <a:r>
              <a:rPr lang="da-DK" sz="2600" dirty="0">
                <a:solidFill>
                  <a:srgbClr val="1C4587"/>
                </a:solidFill>
              </a:rPr>
              <a:t>Opfordrer til teamwork</a:t>
            </a: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600"/>
              <a:buChar char="●"/>
            </a:pPr>
            <a:r>
              <a:rPr lang="da-DK" sz="2600" dirty="0">
                <a:solidFill>
                  <a:srgbClr val="1C4587"/>
                </a:solidFill>
              </a:rPr>
              <a:t>Udvikler en vækstmentalitet</a:t>
            </a: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600"/>
              <a:buChar char="●"/>
            </a:pPr>
            <a:r>
              <a:rPr lang="da-DK" sz="2600" dirty="0">
                <a:solidFill>
                  <a:srgbClr val="1C4587"/>
                </a:solidFill>
              </a:rPr>
              <a:t>Fremmer en kultur af ærlighed, respekt og retfærdighed</a:t>
            </a:r>
            <a:endParaRPr lang="en-US" sz="2600" dirty="0">
              <a:solidFill>
                <a:srgbClr val="1C4587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38" descr="Shap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 b="73173"/>
          <a:stretch/>
        </p:blipFill>
        <p:spPr>
          <a:xfrm>
            <a:off x="0" y="0"/>
            <a:ext cx="9144002" cy="2286174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38"/>
          <p:cNvSpPr txBox="1"/>
          <p:nvPr/>
        </p:nvSpPr>
        <p:spPr>
          <a:xfrm>
            <a:off x="379050" y="2286174"/>
            <a:ext cx="8148300" cy="2439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286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1C4587"/>
              </a:buClr>
              <a:buSzPts val="2400"/>
              <a:buFont typeface="Arial"/>
              <a:buNone/>
            </a:pPr>
            <a:r>
              <a:rPr lang="da-DK" sz="2200" dirty="0">
                <a:solidFill>
                  <a:srgbClr val="1C4587"/>
                </a:solidFill>
              </a:rPr>
              <a:t>Læreren medierer for eleverne, både dem med og uden særlige behov, for at udvikle deres kognitive færdigheder. </a:t>
            </a:r>
          </a:p>
          <a:p>
            <a:pPr marL="2286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1C4587"/>
              </a:buClr>
              <a:buSzPts val="2400"/>
              <a:buFont typeface="Arial"/>
              <a:buNone/>
            </a:pPr>
            <a:r>
              <a:rPr lang="da-DK" sz="2200" dirty="0">
                <a:solidFill>
                  <a:srgbClr val="1C4587"/>
                </a:solidFill>
              </a:rPr>
              <a:t>Eleverne oplever succes, når de engagerer sig i metakognition - at tænke over at tænke - og udvikler deres egne læringsstrategier og processer i problemløsning.</a:t>
            </a:r>
            <a:endParaRPr lang="en-US" sz="2200" dirty="0">
              <a:solidFill>
                <a:srgbClr val="1C4587"/>
              </a:solidFill>
            </a:endParaRPr>
          </a:p>
        </p:txBody>
      </p:sp>
      <p:sp>
        <p:nvSpPr>
          <p:cNvPr id="259" name="Google Shape;259;p38"/>
          <p:cNvSpPr txBox="1"/>
          <p:nvPr/>
        </p:nvSpPr>
        <p:spPr>
          <a:xfrm>
            <a:off x="379050" y="593750"/>
            <a:ext cx="6354900" cy="13172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rgbClr val="1C4587"/>
                </a:solidFill>
              </a:rPr>
              <a:t>Feuerstein metoden gør det rarere at undervise</a:t>
            </a:r>
            <a:endParaRPr sz="3200" dirty="0">
              <a:solidFill>
                <a:srgbClr val="1C4587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39" descr="Shap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 b="73173"/>
          <a:stretch/>
        </p:blipFill>
        <p:spPr>
          <a:xfrm>
            <a:off x="0" y="0"/>
            <a:ext cx="9144002" cy="2286174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39"/>
          <p:cNvSpPr txBox="1"/>
          <p:nvPr/>
        </p:nvSpPr>
        <p:spPr>
          <a:xfrm>
            <a:off x="379050" y="593750"/>
            <a:ext cx="6354900" cy="13172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-DK" sz="3200" dirty="0" err="1">
                <a:solidFill>
                  <a:srgbClr val="1C4587"/>
                </a:solidFill>
              </a:rPr>
              <a:t>Feuerstein</a:t>
            </a:r>
            <a:r>
              <a:rPr lang="da-DK" sz="3200" dirty="0">
                <a:solidFill>
                  <a:srgbClr val="1C4587"/>
                </a:solidFill>
              </a:rPr>
              <a:t> metoden gør det rarere at undervise</a:t>
            </a:r>
          </a:p>
        </p:txBody>
      </p:sp>
      <p:pic>
        <p:nvPicPr>
          <p:cNvPr id="266" name="Google Shape;266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78375" y="2400849"/>
            <a:ext cx="1914394" cy="255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45169" y="2438574"/>
            <a:ext cx="3390126" cy="25525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40" descr="Shap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 b="73173"/>
          <a:stretch/>
        </p:blipFill>
        <p:spPr>
          <a:xfrm>
            <a:off x="0" y="0"/>
            <a:ext cx="9144002" cy="2286174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40"/>
          <p:cNvSpPr txBox="1"/>
          <p:nvPr/>
        </p:nvSpPr>
        <p:spPr>
          <a:xfrm>
            <a:off x="379050" y="593750"/>
            <a:ext cx="6354900" cy="13172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-DK" sz="3200" dirty="0" err="1">
                <a:solidFill>
                  <a:srgbClr val="1C4587"/>
                </a:solidFill>
              </a:rPr>
              <a:t>Feuerstein</a:t>
            </a:r>
            <a:r>
              <a:rPr lang="da-DK" sz="3200" dirty="0">
                <a:solidFill>
                  <a:srgbClr val="1C4587"/>
                </a:solidFill>
              </a:rPr>
              <a:t> metoden gør det rarere at undervise</a:t>
            </a:r>
          </a:p>
        </p:txBody>
      </p:sp>
      <p:pic>
        <p:nvPicPr>
          <p:cNvPr id="274" name="Google Shape;274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9050" y="2438574"/>
            <a:ext cx="1914395" cy="2552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91020" y="2095674"/>
            <a:ext cx="1914394" cy="255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62438" y="2390949"/>
            <a:ext cx="1914394" cy="2552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41" descr="Shap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 b="73173"/>
          <a:stretch/>
        </p:blipFill>
        <p:spPr>
          <a:xfrm>
            <a:off x="0" y="0"/>
            <a:ext cx="9144002" cy="228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57350" y="-209549"/>
            <a:ext cx="4068077" cy="54241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5" descr="Shap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 b="73173"/>
          <a:stretch/>
        </p:blipFill>
        <p:spPr>
          <a:xfrm>
            <a:off x="0" y="0"/>
            <a:ext cx="9144002" cy="2286174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5"/>
          <p:cNvSpPr txBox="1"/>
          <p:nvPr/>
        </p:nvSpPr>
        <p:spPr>
          <a:xfrm>
            <a:off x="3489525" y="521175"/>
            <a:ext cx="2457600" cy="12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solidFill>
                  <a:srgbClr val="1C4587"/>
                </a:solidFill>
              </a:rPr>
              <a:t>Reuven </a:t>
            </a:r>
            <a:endParaRPr sz="3200" b="1">
              <a:solidFill>
                <a:srgbClr val="1C4587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solidFill>
                  <a:srgbClr val="1C4587"/>
                </a:solidFill>
              </a:rPr>
              <a:t>Feuerstein</a:t>
            </a:r>
            <a:endParaRPr sz="3200" b="1">
              <a:solidFill>
                <a:srgbClr val="1C4587"/>
              </a:solidFill>
            </a:endParaRPr>
          </a:p>
        </p:txBody>
      </p:sp>
      <p:pic>
        <p:nvPicPr>
          <p:cNvPr id="70" name="Google Shape;70;p15" descr="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6802" y="351176"/>
            <a:ext cx="2265439" cy="158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5" descr="Unknown.jpe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61969" y="2745095"/>
            <a:ext cx="3798509" cy="2127166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5"/>
          <p:cNvSpPr/>
          <p:nvPr/>
        </p:nvSpPr>
        <p:spPr>
          <a:xfrm>
            <a:off x="4945450" y="2625500"/>
            <a:ext cx="1392000" cy="2393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15"/>
          <p:cNvSpPr/>
          <p:nvPr/>
        </p:nvSpPr>
        <p:spPr>
          <a:xfrm>
            <a:off x="6371375" y="2744325"/>
            <a:ext cx="2457600" cy="21273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15"/>
          <p:cNvSpPr txBox="1"/>
          <p:nvPr/>
        </p:nvSpPr>
        <p:spPr>
          <a:xfrm>
            <a:off x="283522" y="2286150"/>
            <a:ext cx="5647500" cy="3440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300"/>
              <a:buChar char="●"/>
            </a:pPr>
            <a:r>
              <a:rPr lang="da-DK" sz="2300" dirty="0" err="1">
                <a:solidFill>
                  <a:srgbClr val="1C4587"/>
                </a:solidFill>
              </a:rPr>
              <a:t>Rumæniami</a:t>
            </a:r>
            <a:r>
              <a:rPr lang="da-DK" sz="2300" dirty="0">
                <a:solidFill>
                  <a:srgbClr val="1C4587"/>
                </a:solidFill>
              </a:rPr>
              <a:t> </a:t>
            </a:r>
            <a:r>
              <a:rPr lang="da-DK" sz="2300" dirty="0" err="1">
                <a:solidFill>
                  <a:srgbClr val="1C4587"/>
                </a:solidFill>
              </a:rPr>
              <a:t>inunngortoq</a:t>
            </a:r>
            <a:r>
              <a:rPr lang="da-DK" sz="2300" dirty="0">
                <a:solidFill>
                  <a:srgbClr val="1C4587"/>
                </a:solidFill>
              </a:rPr>
              <a:t> </a:t>
            </a:r>
            <a:r>
              <a:rPr lang="da-DK" sz="2300" dirty="0" err="1">
                <a:solidFill>
                  <a:srgbClr val="1C4587"/>
                </a:solidFill>
              </a:rPr>
              <a:t>israelimit</a:t>
            </a:r>
            <a:r>
              <a:rPr lang="da-DK" sz="2300" dirty="0">
                <a:solidFill>
                  <a:srgbClr val="1C4587"/>
                </a:solidFill>
              </a:rPr>
              <a:t> </a:t>
            </a:r>
            <a:r>
              <a:rPr lang="da-DK" sz="2300" dirty="0" err="1">
                <a:solidFill>
                  <a:srgbClr val="1C4587"/>
                </a:solidFill>
              </a:rPr>
              <a:t>tarnip</a:t>
            </a:r>
            <a:r>
              <a:rPr lang="da-DK" sz="2300" dirty="0">
                <a:solidFill>
                  <a:srgbClr val="1C4587"/>
                </a:solidFill>
              </a:rPr>
              <a:t> </a:t>
            </a:r>
            <a:r>
              <a:rPr lang="da-DK" sz="2300" dirty="0" err="1">
                <a:solidFill>
                  <a:srgbClr val="1C4587"/>
                </a:solidFill>
              </a:rPr>
              <a:t>pissusaanik</a:t>
            </a:r>
            <a:r>
              <a:rPr lang="da-DK" sz="2300" dirty="0">
                <a:solidFill>
                  <a:srgbClr val="1C4587"/>
                </a:solidFill>
              </a:rPr>
              <a:t> </a:t>
            </a:r>
            <a:r>
              <a:rPr lang="da-DK" sz="2300" dirty="0" err="1">
                <a:solidFill>
                  <a:srgbClr val="1C4587"/>
                </a:solidFill>
              </a:rPr>
              <a:t>ilisimasalik</a:t>
            </a:r>
            <a:endParaRPr lang="da-DK" sz="2300" dirty="0">
              <a:solidFill>
                <a:srgbClr val="1C4587"/>
              </a:solidFill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300"/>
              <a:buChar char="●"/>
            </a:pPr>
            <a:r>
              <a:rPr lang="da-DK" sz="2300" dirty="0" err="1">
                <a:solidFill>
                  <a:srgbClr val="1C4587"/>
                </a:solidFill>
              </a:rPr>
              <a:t>Holocaustimit</a:t>
            </a:r>
            <a:r>
              <a:rPr lang="da-DK" sz="2300" dirty="0">
                <a:solidFill>
                  <a:srgbClr val="1C4587"/>
                </a:solidFill>
              </a:rPr>
              <a:t> </a:t>
            </a:r>
            <a:r>
              <a:rPr lang="da-DK" sz="2300" dirty="0" err="1">
                <a:solidFill>
                  <a:srgbClr val="1C4587"/>
                </a:solidFill>
              </a:rPr>
              <a:t>eqqugaanikunik</a:t>
            </a:r>
            <a:r>
              <a:rPr lang="da-DK" sz="2300" dirty="0">
                <a:solidFill>
                  <a:srgbClr val="1C4587"/>
                </a:solidFill>
              </a:rPr>
              <a:t> </a:t>
            </a:r>
            <a:r>
              <a:rPr lang="da-DK" sz="2300" dirty="0" err="1">
                <a:solidFill>
                  <a:srgbClr val="1C4587"/>
                </a:solidFill>
              </a:rPr>
              <a:t>suleqateqarnikoq</a:t>
            </a:r>
            <a:endParaRPr lang="da-DK" sz="2300" dirty="0">
              <a:solidFill>
                <a:srgbClr val="1C4587"/>
              </a:solidFill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300"/>
              <a:buChar char="●"/>
            </a:pPr>
            <a:r>
              <a:rPr lang="da-DK" sz="2300" dirty="0" err="1">
                <a:solidFill>
                  <a:srgbClr val="1C4587"/>
                </a:solidFill>
              </a:rPr>
              <a:t>Periuseq</a:t>
            </a:r>
            <a:r>
              <a:rPr lang="da-DK" sz="2300" dirty="0">
                <a:solidFill>
                  <a:srgbClr val="1C4587"/>
                </a:solidFill>
              </a:rPr>
              <a:t> </a:t>
            </a:r>
            <a:r>
              <a:rPr lang="da-DK" sz="2300" dirty="0" err="1">
                <a:solidFill>
                  <a:srgbClr val="1C4587"/>
                </a:solidFill>
              </a:rPr>
              <a:t>nunani</a:t>
            </a:r>
            <a:r>
              <a:rPr lang="da-DK" sz="2300" dirty="0">
                <a:solidFill>
                  <a:srgbClr val="1C4587"/>
                </a:solidFill>
              </a:rPr>
              <a:t> 40-t </a:t>
            </a:r>
            <a:r>
              <a:rPr lang="da-DK" sz="2300" dirty="0" err="1">
                <a:solidFill>
                  <a:srgbClr val="1C4587"/>
                </a:solidFill>
              </a:rPr>
              <a:t>sinnerlugit</a:t>
            </a:r>
            <a:r>
              <a:rPr lang="da-DK" sz="2300" dirty="0">
                <a:solidFill>
                  <a:srgbClr val="1C4587"/>
                </a:solidFill>
              </a:rPr>
              <a:t> </a:t>
            </a:r>
            <a:r>
              <a:rPr lang="da-DK" sz="2300" dirty="0" err="1">
                <a:solidFill>
                  <a:srgbClr val="1C4587"/>
                </a:solidFill>
              </a:rPr>
              <a:t>atorneqarpoq</a:t>
            </a:r>
            <a:endParaRPr lang="da-DK" sz="2300" dirty="0">
              <a:solidFill>
                <a:srgbClr val="1C4587"/>
              </a:solidFill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300"/>
              <a:buChar char="●"/>
            </a:pPr>
            <a:r>
              <a:rPr lang="da-DK" sz="2300" dirty="0" err="1">
                <a:solidFill>
                  <a:srgbClr val="1C4587"/>
                </a:solidFill>
              </a:rPr>
              <a:t>Meeqqat</a:t>
            </a:r>
            <a:r>
              <a:rPr lang="da-DK" sz="2300" dirty="0">
                <a:solidFill>
                  <a:srgbClr val="1C4587"/>
                </a:solidFill>
              </a:rPr>
              <a:t> </a:t>
            </a:r>
            <a:r>
              <a:rPr lang="da-DK" sz="2300" dirty="0" err="1">
                <a:solidFill>
                  <a:srgbClr val="1C4587"/>
                </a:solidFill>
              </a:rPr>
              <a:t>inersimasullu</a:t>
            </a:r>
            <a:endParaRPr lang="da-DK" sz="2300" dirty="0">
              <a:solidFill>
                <a:srgbClr val="1C4587"/>
              </a:solidFill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300"/>
              <a:buChar char="●"/>
            </a:pPr>
            <a:r>
              <a:rPr lang="da-DK" sz="2300" dirty="0">
                <a:solidFill>
                  <a:srgbClr val="1C4587"/>
                </a:solidFill>
              </a:rPr>
              <a:t>2000 studier</a:t>
            </a:r>
            <a:endParaRPr lang="en-US" sz="2300" dirty="0">
              <a:solidFill>
                <a:srgbClr val="1C4587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287;p42" descr="Shap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 b="73173"/>
          <a:stretch/>
        </p:blipFill>
        <p:spPr>
          <a:xfrm>
            <a:off x="0" y="0"/>
            <a:ext cx="9144002" cy="2286174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42"/>
          <p:cNvSpPr txBox="1"/>
          <p:nvPr/>
        </p:nvSpPr>
        <p:spPr>
          <a:xfrm>
            <a:off x="379050" y="2286174"/>
            <a:ext cx="8385900" cy="3040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10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1C4587"/>
              </a:buClr>
              <a:buSzPts val="2400"/>
              <a:buChar char="●"/>
            </a:pPr>
            <a:r>
              <a:rPr lang="da-DK" sz="2400" dirty="0">
                <a:solidFill>
                  <a:srgbClr val="1C4587"/>
                </a:solidFill>
              </a:rPr>
              <a:t>Skaber et inkluderende uddannelsesmiljø, der støtter alle elever, uanset deres socioøkonomiske status, særlige behov, race, køn eller andre faktorer. </a:t>
            </a:r>
          </a:p>
          <a:p>
            <a:pPr marL="457200" lvl="0" indent="-3810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1C4587"/>
              </a:buClr>
              <a:buSzPts val="2400"/>
              <a:buChar char="●"/>
            </a:pPr>
            <a:r>
              <a:rPr lang="da-DK" sz="2400" dirty="0">
                <a:solidFill>
                  <a:srgbClr val="1C4587"/>
                </a:solidFill>
              </a:rPr>
              <a:t>Alle elever har mulighed for at lykkes, fordi alle gives værktøjer, der hjælper dem med at lære, hvordan de skal lære.</a:t>
            </a:r>
            <a:endParaRPr lang="en-US" sz="2400" dirty="0">
              <a:solidFill>
                <a:srgbClr val="1C4587"/>
              </a:solidFill>
            </a:endParaRPr>
          </a:p>
        </p:txBody>
      </p:sp>
      <p:sp>
        <p:nvSpPr>
          <p:cNvPr id="289" name="Google Shape;289;p42"/>
          <p:cNvSpPr txBox="1"/>
          <p:nvPr/>
        </p:nvSpPr>
        <p:spPr>
          <a:xfrm>
            <a:off x="379050" y="593750"/>
            <a:ext cx="6354900" cy="13172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rgbClr val="1C4587"/>
                </a:solidFill>
              </a:rPr>
              <a:t>Feuerstein </a:t>
            </a:r>
            <a:r>
              <a:rPr lang="da-DK" sz="3200" dirty="0">
                <a:solidFill>
                  <a:srgbClr val="1C4587"/>
                </a:solidFill>
              </a:rPr>
              <a:t>metoden 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-DK" sz="3200" dirty="0">
                <a:solidFill>
                  <a:srgbClr val="1C4587"/>
                </a:solidFill>
              </a:rPr>
              <a:t>sikrer </a:t>
            </a:r>
            <a:r>
              <a:rPr lang="kl-GL" sz="3200" dirty="0">
                <a:solidFill>
                  <a:srgbClr val="1C4587"/>
                </a:solidFill>
              </a:rPr>
              <a:t>l</a:t>
            </a:r>
            <a:r>
              <a:rPr lang="en" sz="3200" dirty="0">
                <a:solidFill>
                  <a:srgbClr val="1C4587"/>
                </a:solidFill>
              </a:rPr>
              <a:t>ighed og tilgængelighed</a:t>
            </a:r>
            <a:endParaRPr sz="3200" dirty="0">
              <a:solidFill>
                <a:srgbClr val="1C4587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43" descr="Shap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 b="73173"/>
          <a:stretch/>
        </p:blipFill>
        <p:spPr>
          <a:xfrm>
            <a:off x="0" y="0"/>
            <a:ext cx="9144002" cy="2286174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43"/>
          <p:cNvSpPr txBox="1"/>
          <p:nvPr/>
        </p:nvSpPr>
        <p:spPr>
          <a:xfrm>
            <a:off x="145037" y="2187318"/>
            <a:ext cx="9144000" cy="3040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10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1C4587"/>
              </a:buClr>
              <a:buSzPts val="2400"/>
              <a:buChar char="●"/>
            </a:pPr>
            <a:r>
              <a:rPr lang="en" sz="2400" dirty="0">
                <a:solidFill>
                  <a:srgbClr val="1C4587"/>
                </a:solidFill>
              </a:rPr>
              <a:t>Elever deler ivrigt deres nyopdaggede kognitive færdigheder og strategier med deres forældre og demonstrerer dem i deres opgaver derhjemme. </a:t>
            </a:r>
          </a:p>
          <a:p>
            <a:pPr marL="457200" lvl="0" indent="-3810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1C4587"/>
              </a:buClr>
              <a:buSzPts val="2400"/>
              <a:buChar char="●"/>
            </a:pPr>
            <a:r>
              <a:rPr lang="kl-GL" sz="2400" dirty="0">
                <a:solidFill>
                  <a:srgbClr val="1C4587"/>
                </a:solidFill>
              </a:rPr>
              <a:t>Lærene</a:t>
            </a:r>
            <a:r>
              <a:rPr lang="en" sz="2400" dirty="0">
                <a:solidFill>
                  <a:srgbClr val="1C4587"/>
                </a:solidFill>
              </a:rPr>
              <a:t> sender oplsynigner hjem for yderligere at opmundre dem til at lære og bruge deres kognitive færdigheder med deres børn.</a:t>
            </a:r>
          </a:p>
        </p:txBody>
      </p:sp>
      <p:sp>
        <p:nvSpPr>
          <p:cNvPr id="296" name="Google Shape;296;p43"/>
          <p:cNvSpPr txBox="1"/>
          <p:nvPr/>
        </p:nvSpPr>
        <p:spPr>
          <a:xfrm>
            <a:off x="406759" y="593750"/>
            <a:ext cx="6354900" cy="13172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rgbClr val="1C4587"/>
                </a:solidFill>
              </a:rPr>
              <a:t>Feuerstein metoden hjælper med at engagere forældre</a:t>
            </a:r>
            <a:endParaRPr sz="3200" dirty="0">
              <a:solidFill>
                <a:srgbClr val="1C4587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p44" descr="Shap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 b="73173"/>
          <a:stretch/>
        </p:blipFill>
        <p:spPr>
          <a:xfrm>
            <a:off x="0" y="0"/>
            <a:ext cx="9144002" cy="2286174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44"/>
          <p:cNvSpPr txBox="1"/>
          <p:nvPr/>
        </p:nvSpPr>
        <p:spPr>
          <a:xfrm>
            <a:off x="121500" y="2571750"/>
            <a:ext cx="8901000" cy="1989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400"/>
              <a:buChar char="●"/>
            </a:pPr>
            <a:r>
              <a:rPr lang="en" sz="2400" dirty="0">
                <a:solidFill>
                  <a:srgbClr val="1C4587"/>
                </a:solidFill>
              </a:rPr>
              <a:t>Motiverende og belønnende </a:t>
            </a:r>
            <a:r>
              <a:rPr lang="kl-GL" sz="2400" dirty="0">
                <a:solidFill>
                  <a:srgbClr val="1C4587"/>
                </a:solidFill>
              </a:rPr>
              <a:t>i sin essens. </a:t>
            </a:r>
            <a:endParaRPr sz="2400" dirty="0">
              <a:solidFill>
                <a:srgbClr val="1C4587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00" dirty="0">
              <a:solidFill>
                <a:srgbClr val="1C4587"/>
              </a:solidFill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400"/>
              <a:buChar char="●"/>
            </a:pPr>
            <a:r>
              <a:rPr lang="da-DK" sz="2400" dirty="0">
                <a:solidFill>
                  <a:srgbClr val="1C4587"/>
                </a:solidFill>
              </a:rPr>
              <a:t>Selv </a:t>
            </a:r>
            <a:r>
              <a:rPr lang="da-DK" sz="2400" dirty="0" err="1">
                <a:solidFill>
                  <a:srgbClr val="1C4587"/>
                </a:solidFill>
              </a:rPr>
              <a:t>lavtpræsterende</a:t>
            </a:r>
            <a:r>
              <a:rPr lang="da-DK" sz="2400" dirty="0">
                <a:solidFill>
                  <a:srgbClr val="1C4587"/>
                </a:solidFill>
              </a:rPr>
              <a:t> elever er ivrige efter at deltage.</a:t>
            </a: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400"/>
              <a:buChar char="●"/>
            </a:pPr>
            <a:r>
              <a:rPr lang="da-DK" sz="2400" dirty="0">
                <a:solidFill>
                  <a:srgbClr val="1C4587"/>
                </a:solidFill>
              </a:rPr>
              <a:t>Opfordrer til udvikling af tænkefærdigheder på højere niveau, selv mens man stadig mestrer grundlæggende begreber.</a:t>
            </a:r>
            <a:endParaRPr sz="3200" dirty="0">
              <a:solidFill>
                <a:srgbClr val="1C4587"/>
              </a:solidFill>
            </a:endParaRPr>
          </a:p>
        </p:txBody>
      </p:sp>
      <p:sp>
        <p:nvSpPr>
          <p:cNvPr id="303" name="Google Shape;303;p44"/>
          <p:cNvSpPr txBox="1"/>
          <p:nvPr/>
        </p:nvSpPr>
        <p:spPr>
          <a:xfrm>
            <a:off x="356125" y="593750"/>
            <a:ext cx="6354900" cy="13172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-DK" sz="3200" dirty="0">
                <a:solidFill>
                  <a:srgbClr val="1C4587"/>
                </a:solidFill>
              </a:rPr>
              <a:t>Perfekt ressource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-DK" sz="3200" dirty="0">
                <a:solidFill>
                  <a:srgbClr val="1C4587"/>
                </a:solidFill>
              </a:rPr>
              <a:t> for </a:t>
            </a:r>
            <a:r>
              <a:rPr lang="da-DK" sz="3200" dirty="0" err="1">
                <a:solidFill>
                  <a:srgbClr val="1C4587"/>
                </a:solidFill>
              </a:rPr>
              <a:t>lavtpræsterende</a:t>
            </a:r>
            <a:r>
              <a:rPr lang="da-DK" sz="3200" dirty="0">
                <a:solidFill>
                  <a:srgbClr val="1C4587"/>
                </a:solidFill>
              </a:rPr>
              <a:t> elever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Google Shape;308;p45" descr="Shap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 b="73173"/>
          <a:stretch/>
        </p:blipFill>
        <p:spPr>
          <a:xfrm>
            <a:off x="0" y="0"/>
            <a:ext cx="9144002" cy="2286174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45"/>
          <p:cNvSpPr txBox="1"/>
          <p:nvPr/>
        </p:nvSpPr>
        <p:spPr>
          <a:xfrm>
            <a:off x="0" y="2286175"/>
            <a:ext cx="9144000" cy="2733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400"/>
              <a:buChar char="●"/>
            </a:pPr>
            <a:r>
              <a:rPr lang="da-DK" sz="2400" dirty="0">
                <a:solidFill>
                  <a:srgbClr val="1C4587"/>
                </a:solidFill>
              </a:rPr>
              <a:t>Fremmer en vækstmentalitet, da eleverne styrkes gennem gode strategier og vedvarende indsats.</a:t>
            </a: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400"/>
              <a:buChar char="●"/>
            </a:pPr>
            <a:r>
              <a:rPr lang="da-DK" sz="2400" dirty="0">
                <a:solidFill>
                  <a:srgbClr val="1C4587"/>
                </a:solidFill>
              </a:rPr>
              <a:t>Frustration og pinlighed reduceres.</a:t>
            </a: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400"/>
              <a:buChar char="●"/>
            </a:pPr>
            <a:r>
              <a:rPr lang="da-DK" sz="2400" dirty="0">
                <a:solidFill>
                  <a:srgbClr val="1C4587"/>
                </a:solidFill>
              </a:rPr>
              <a:t>Mere på linje med deres jævnaldrende, mindre social isolation og stigmatisering, færre adfærdsproblemer - sundere klasseværelser og skolekultur.</a:t>
            </a:r>
            <a:endParaRPr lang="en-US" sz="2400" dirty="0">
              <a:solidFill>
                <a:srgbClr val="1C4587"/>
              </a:solidFill>
            </a:endParaRPr>
          </a:p>
        </p:txBody>
      </p:sp>
      <p:sp>
        <p:nvSpPr>
          <p:cNvPr id="310" name="Google Shape;310;p45"/>
          <p:cNvSpPr txBox="1"/>
          <p:nvPr/>
        </p:nvSpPr>
        <p:spPr>
          <a:xfrm>
            <a:off x="339150" y="627700"/>
            <a:ext cx="6354900" cy="13172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-DK" sz="3200" dirty="0">
                <a:solidFill>
                  <a:srgbClr val="1C4587"/>
                </a:solidFill>
              </a:rPr>
              <a:t>Perfekt ressource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-DK" sz="3200" dirty="0">
                <a:solidFill>
                  <a:srgbClr val="1C4587"/>
                </a:solidFill>
              </a:rPr>
              <a:t> for </a:t>
            </a:r>
            <a:r>
              <a:rPr lang="da-DK" sz="3200" dirty="0" err="1">
                <a:solidFill>
                  <a:srgbClr val="1C4587"/>
                </a:solidFill>
              </a:rPr>
              <a:t>lavtpræsterende</a:t>
            </a:r>
            <a:r>
              <a:rPr lang="da-DK" sz="3200" dirty="0">
                <a:solidFill>
                  <a:srgbClr val="1C4587"/>
                </a:solidFill>
              </a:rPr>
              <a:t> elever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p46" descr="Shap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 b="73173"/>
          <a:stretch/>
        </p:blipFill>
        <p:spPr>
          <a:xfrm>
            <a:off x="0" y="0"/>
            <a:ext cx="9144002" cy="2286174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46"/>
          <p:cNvSpPr txBox="1"/>
          <p:nvPr/>
        </p:nvSpPr>
        <p:spPr>
          <a:xfrm>
            <a:off x="0" y="2286175"/>
            <a:ext cx="9144000" cy="182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400"/>
              <a:buChar char="●"/>
            </a:pPr>
            <a:r>
              <a:rPr lang="en" sz="2400" dirty="0">
                <a:solidFill>
                  <a:srgbClr val="1C4587"/>
                </a:solidFill>
              </a:rPr>
              <a:t>Beyond Smarter</a:t>
            </a:r>
            <a:endParaRPr sz="2400" dirty="0">
              <a:solidFill>
                <a:srgbClr val="1C4587"/>
              </a:solidFill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400"/>
              <a:buChar char="●"/>
            </a:pPr>
            <a:r>
              <a:rPr lang="en" sz="2400" dirty="0">
                <a:solidFill>
                  <a:srgbClr val="1C4587"/>
                </a:solidFill>
              </a:rPr>
              <a:t>A Think-Aloud &amp; Talk-Aloud Approach to Building Language</a:t>
            </a:r>
            <a:endParaRPr sz="2400" dirty="0">
              <a:solidFill>
                <a:srgbClr val="1C4587"/>
              </a:solidFill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400"/>
              <a:buChar char="●"/>
            </a:pPr>
            <a:r>
              <a:rPr lang="en" sz="2400" dirty="0">
                <a:solidFill>
                  <a:srgbClr val="1C4587"/>
                </a:solidFill>
              </a:rPr>
              <a:t>Don’t Accept Me as I Am!</a:t>
            </a:r>
            <a:endParaRPr sz="2400" dirty="0">
              <a:solidFill>
                <a:srgbClr val="1C4587"/>
              </a:solidFill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400"/>
              <a:buChar char="●"/>
            </a:pPr>
            <a:r>
              <a:rPr lang="en" sz="2400" dirty="0">
                <a:solidFill>
                  <a:srgbClr val="1C4587"/>
                </a:solidFill>
              </a:rPr>
              <a:t>Changing Minds and Brains - The Legacy of Reuven Feurstein</a:t>
            </a:r>
            <a:endParaRPr sz="2400" dirty="0">
              <a:solidFill>
                <a:srgbClr val="1C4587"/>
              </a:solidFill>
            </a:endParaRPr>
          </a:p>
        </p:txBody>
      </p:sp>
      <p:sp>
        <p:nvSpPr>
          <p:cNvPr id="317" name="Google Shape;317;p46"/>
          <p:cNvSpPr txBox="1"/>
          <p:nvPr/>
        </p:nvSpPr>
        <p:spPr>
          <a:xfrm>
            <a:off x="339150" y="627700"/>
            <a:ext cx="6354900" cy="750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rgbClr val="1C4587"/>
                </a:solidFill>
              </a:rPr>
              <a:t>Bøger hvis man skal lære mere:</a:t>
            </a:r>
            <a:endParaRPr sz="3200" dirty="0">
              <a:solidFill>
                <a:srgbClr val="1C4587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p47" descr="Shap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 b="73173"/>
          <a:stretch/>
        </p:blipFill>
        <p:spPr>
          <a:xfrm>
            <a:off x="0" y="0"/>
            <a:ext cx="9144002" cy="2286174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47"/>
          <p:cNvSpPr txBox="1"/>
          <p:nvPr/>
        </p:nvSpPr>
        <p:spPr>
          <a:xfrm>
            <a:off x="339150" y="627700"/>
            <a:ext cx="6354900" cy="750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rgbClr val="1C4587"/>
                </a:solidFill>
              </a:rPr>
              <a:t>Mange tak, mange tak!</a:t>
            </a:r>
            <a:endParaRPr sz="3200" dirty="0">
              <a:solidFill>
                <a:srgbClr val="1C4587"/>
              </a:solidFill>
            </a:endParaRPr>
          </a:p>
        </p:txBody>
      </p:sp>
      <p:sp>
        <p:nvSpPr>
          <p:cNvPr id="324" name="Google Shape;324;p47"/>
          <p:cNvSpPr txBox="1"/>
          <p:nvPr/>
        </p:nvSpPr>
        <p:spPr>
          <a:xfrm>
            <a:off x="1420125" y="3049775"/>
            <a:ext cx="6581700" cy="16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2"/>
                </a:solidFill>
              </a:rPr>
              <a:t>Kontakt mig: </a:t>
            </a:r>
            <a:r>
              <a:rPr lang="en" sz="1800" u="sng" dirty="0">
                <a:solidFill>
                  <a:schemeClr val="hlink"/>
                </a:solidFill>
                <a:hlinkClick r:id="rId4"/>
              </a:rPr>
              <a:t>jeannezehr@gmail.com</a:t>
            </a:r>
            <a:endParaRPr sz="180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2"/>
                </a:solidFill>
              </a:rPr>
              <a:t>WhatsApp: 01-260-704-3336</a:t>
            </a:r>
            <a:endParaRPr sz="1800" dirty="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6" descr="Shap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 b="73173"/>
          <a:stretch/>
        </p:blipFill>
        <p:spPr>
          <a:xfrm>
            <a:off x="0" y="0"/>
            <a:ext cx="9144002" cy="2286174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6"/>
          <p:cNvSpPr txBox="1"/>
          <p:nvPr/>
        </p:nvSpPr>
        <p:spPr>
          <a:xfrm>
            <a:off x="3522441" y="2674552"/>
            <a:ext cx="5361073" cy="1671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rgbClr val="1C4587"/>
                </a:solidFill>
              </a:rPr>
              <a:t>Strukturel</a:t>
            </a:r>
            <a:r>
              <a:rPr lang="en-US" sz="2800" dirty="0">
                <a:solidFill>
                  <a:srgbClr val="1C4587"/>
                </a:solidFill>
              </a:rPr>
              <a:t> </a:t>
            </a:r>
            <a:r>
              <a:rPr lang="en-US" sz="2800" dirty="0" err="1">
                <a:solidFill>
                  <a:srgbClr val="1C4587"/>
                </a:solidFill>
              </a:rPr>
              <a:t>kognitiv</a:t>
            </a:r>
            <a:r>
              <a:rPr lang="en-US" sz="2800" dirty="0">
                <a:solidFill>
                  <a:srgbClr val="1C4587"/>
                </a:solidFill>
              </a:rPr>
              <a:t> </a:t>
            </a:r>
            <a:r>
              <a:rPr lang="en-US" sz="2800" dirty="0" err="1">
                <a:solidFill>
                  <a:srgbClr val="1C4587"/>
                </a:solidFill>
              </a:rPr>
              <a:t>modificerbarhed</a:t>
            </a:r>
            <a:r>
              <a:rPr lang="en-US" sz="2800" dirty="0">
                <a:solidFill>
                  <a:srgbClr val="1C4587"/>
                </a:solidFill>
              </a:rPr>
              <a:t> og </a:t>
            </a:r>
            <a:r>
              <a:rPr lang="en-US" sz="2800" dirty="0" err="1">
                <a:solidFill>
                  <a:srgbClr val="1C4587"/>
                </a:solidFill>
              </a:rPr>
              <a:t>medieret</a:t>
            </a:r>
            <a:r>
              <a:rPr lang="en-US" sz="2800" dirty="0">
                <a:solidFill>
                  <a:srgbClr val="1C4587"/>
                </a:solidFill>
              </a:rPr>
              <a:t> </a:t>
            </a:r>
            <a:r>
              <a:rPr lang="en-US" sz="2800" dirty="0" err="1">
                <a:solidFill>
                  <a:srgbClr val="1C4587"/>
                </a:solidFill>
              </a:rPr>
              <a:t>læringserfaring</a:t>
            </a:r>
            <a:endParaRPr lang="en-US" sz="2800" dirty="0">
              <a:solidFill>
                <a:srgbClr val="1C4587"/>
              </a:solidFill>
            </a:endParaRPr>
          </a:p>
        </p:txBody>
      </p:sp>
      <p:sp>
        <p:nvSpPr>
          <p:cNvPr id="81" name="Google Shape;81;p16"/>
          <p:cNvSpPr txBox="1"/>
          <p:nvPr/>
        </p:nvSpPr>
        <p:spPr>
          <a:xfrm>
            <a:off x="1023150" y="829800"/>
            <a:ext cx="4606200" cy="13172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-DK" sz="3200" b="1" dirty="0" err="1">
                <a:solidFill>
                  <a:srgbClr val="1C4587"/>
                </a:solidFill>
              </a:rPr>
              <a:t>Tunngaviusumik</a:t>
            </a:r>
            <a:r>
              <a:rPr lang="da-DK" sz="3200" b="1" dirty="0">
                <a:solidFill>
                  <a:srgbClr val="1C4587"/>
                </a:solidFill>
              </a:rPr>
              <a:t> </a:t>
            </a:r>
            <a:r>
              <a:rPr lang="da-DK" sz="3200" b="1" dirty="0" err="1">
                <a:solidFill>
                  <a:srgbClr val="1C4587"/>
                </a:solidFill>
              </a:rPr>
              <a:t>ilisimasat</a:t>
            </a:r>
            <a:endParaRPr sz="3200" b="1" dirty="0">
              <a:solidFill>
                <a:srgbClr val="1C4587"/>
              </a:solidFill>
            </a:endParaRPr>
          </a:p>
        </p:txBody>
      </p:sp>
      <p:pic>
        <p:nvPicPr>
          <p:cNvPr id="82" name="Google Shape;8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333886" y="2039638"/>
            <a:ext cx="2273251" cy="294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7" descr="Shap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 b="73173"/>
          <a:stretch/>
        </p:blipFill>
        <p:spPr>
          <a:xfrm>
            <a:off x="0" y="0"/>
            <a:ext cx="9144002" cy="2286174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7"/>
          <p:cNvSpPr txBox="1"/>
          <p:nvPr/>
        </p:nvSpPr>
        <p:spPr>
          <a:xfrm>
            <a:off x="2821798" y="2571750"/>
            <a:ext cx="5405100" cy="2449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en" sz="3200" i="1" dirty="0">
                <a:solidFill>
                  <a:srgbClr val="1C4587"/>
                </a:solidFill>
              </a:rPr>
              <a:t>“Ilisimassusermi ilikkarneqarsinnaappat ilikkarsinnaanermullu piginnaasaappat?”</a:t>
            </a:r>
            <a:endParaRPr sz="3200" i="1" dirty="0">
              <a:solidFill>
                <a:srgbClr val="1C4587"/>
              </a:solidFill>
            </a:endParaRPr>
          </a:p>
        </p:txBody>
      </p:sp>
      <p:pic>
        <p:nvPicPr>
          <p:cNvPr id="89" name="Google Shape;89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6274" y="1282013"/>
            <a:ext cx="1896826" cy="2579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/>
          <p:nvPr/>
        </p:nvSpPr>
        <p:spPr>
          <a:xfrm rot="160758">
            <a:off x="3095201" y="3608327"/>
            <a:ext cx="5872749" cy="1549562"/>
          </a:xfrm>
          <a:prstGeom prst="irregularSeal2">
            <a:avLst/>
          </a:prstGeom>
          <a:gradFill>
            <a:gsLst>
              <a:gs pos="0">
                <a:srgbClr val="FFFFFF"/>
              </a:gs>
              <a:gs pos="100000">
                <a:srgbClr val="B3B3B3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1C45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5" name="Google Shape;95;p18" descr="Shap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 b="73173"/>
          <a:stretch/>
        </p:blipFill>
        <p:spPr>
          <a:xfrm>
            <a:off x="0" y="0"/>
            <a:ext cx="9144002" cy="2286174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8"/>
          <p:cNvSpPr txBox="1"/>
          <p:nvPr/>
        </p:nvSpPr>
        <p:spPr>
          <a:xfrm>
            <a:off x="143439" y="509577"/>
            <a:ext cx="7190234" cy="1458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1" dirty="0" err="1">
                <a:solidFill>
                  <a:srgbClr val="1C4587"/>
                </a:solidFill>
              </a:rPr>
              <a:t>Strukturel</a:t>
            </a:r>
            <a:r>
              <a:rPr lang="en-US" sz="3200" b="1" i="1" dirty="0">
                <a:solidFill>
                  <a:srgbClr val="1C4587"/>
                </a:solidFill>
              </a:rPr>
              <a:t> </a:t>
            </a:r>
            <a:r>
              <a:rPr lang="en-US" sz="3200" b="1" i="1" dirty="0" err="1">
                <a:solidFill>
                  <a:srgbClr val="1C4587"/>
                </a:solidFill>
              </a:rPr>
              <a:t>kognitiv</a:t>
            </a:r>
            <a:r>
              <a:rPr lang="en-US" sz="3200" b="1" i="1" dirty="0">
                <a:solidFill>
                  <a:srgbClr val="1C4587"/>
                </a:solidFill>
              </a:rPr>
              <a:t> </a:t>
            </a:r>
            <a:r>
              <a:rPr lang="en-US" sz="3200" b="1" i="1" dirty="0" err="1">
                <a:solidFill>
                  <a:srgbClr val="1C4587"/>
                </a:solidFill>
              </a:rPr>
              <a:t>modificerbarhed</a:t>
            </a:r>
            <a:r>
              <a:rPr lang="en-US" sz="2000" i="1" dirty="0">
                <a:solidFill>
                  <a:srgbClr val="EA6312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     </a:t>
            </a:r>
            <a:r>
              <a:rPr lang="en-US" sz="2000" b="1" i="1" dirty="0">
                <a:solidFill>
                  <a:srgbClr val="85200C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(neural 		       (</a:t>
            </a:r>
            <a:r>
              <a:rPr lang="en-US" sz="2000" b="1" i="1" dirty="0" err="1">
                <a:solidFill>
                  <a:srgbClr val="85200C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tænkning</a:t>
            </a:r>
            <a:r>
              <a:rPr lang="en-US" sz="2000" b="1" i="1" dirty="0">
                <a:solidFill>
                  <a:srgbClr val="85200C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)           		   (</a:t>
            </a:r>
            <a:r>
              <a:rPr lang="en-US" sz="2000" b="1" i="1" dirty="0" err="1">
                <a:solidFill>
                  <a:srgbClr val="85200C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forandring</a:t>
            </a:r>
            <a:r>
              <a:rPr lang="en-US" sz="2000" b="1" i="1" dirty="0">
                <a:solidFill>
                  <a:srgbClr val="85200C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)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i="1" dirty="0">
                <a:solidFill>
                  <a:srgbClr val="85200C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    baner</a:t>
            </a:r>
            <a:r>
              <a:rPr lang="en-US" sz="2000" b="1" i="1" dirty="0">
                <a:solidFill>
                  <a:srgbClr val="85200C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)</a:t>
            </a:r>
            <a:endParaRPr lang="en-US" sz="3200" b="1" dirty="0">
              <a:solidFill>
                <a:srgbClr val="85200C"/>
              </a:solidFill>
            </a:endParaRPr>
          </a:p>
        </p:txBody>
      </p:sp>
      <p:sp>
        <p:nvSpPr>
          <p:cNvPr id="5" name="Google Shape;96;p18">
            <a:extLst>
              <a:ext uri="{FF2B5EF4-FFF2-40B4-BE49-F238E27FC236}">
                <a16:creationId xmlns:a16="http://schemas.microsoft.com/office/drawing/2014/main" id="{E0AEA91C-AC50-73EF-EB95-041BC5D3FC44}"/>
              </a:ext>
            </a:extLst>
          </p:cNvPr>
          <p:cNvSpPr txBox="1"/>
          <p:nvPr/>
        </p:nvSpPr>
        <p:spPr>
          <a:xfrm rot="-118">
            <a:off x="143089" y="2094626"/>
            <a:ext cx="8714400" cy="2754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rgbClr val="1C4587"/>
                </a:solidFill>
              </a:rPr>
              <a:t>Inuup qarasaa ilikkariartornermi allanngoriartortarpoq, allanngoriartornerlu tamanna inuup qanoq ilinniartuarsinnaaneranut iluaqutaasarpoq.</a:t>
            </a:r>
            <a:endParaRPr sz="2800" dirty="0">
              <a:solidFill>
                <a:srgbClr val="1C4587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rgbClr val="1C4587"/>
              </a:solidFill>
            </a:endParaRPr>
          </a:p>
          <a:p>
            <a:pPr marL="32004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3600" dirty="0">
                <a:solidFill>
                  <a:srgbClr val="1C4587"/>
                </a:solidFill>
              </a:rPr>
              <a:t> </a:t>
            </a:r>
          </a:p>
          <a:p>
            <a:pPr marL="32004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3600" dirty="0">
                <a:solidFill>
                  <a:srgbClr val="1C4587"/>
                </a:solidFill>
              </a:rPr>
              <a:t>Neuroplasticitet</a:t>
            </a:r>
            <a:endParaRPr sz="3600" dirty="0">
              <a:solidFill>
                <a:srgbClr val="1C4587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19" descr="Shap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 b="73173"/>
          <a:stretch/>
        </p:blipFill>
        <p:spPr>
          <a:xfrm>
            <a:off x="0" y="0"/>
            <a:ext cx="9144002" cy="228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9"/>
          <p:cNvSpPr txBox="1"/>
          <p:nvPr/>
        </p:nvSpPr>
        <p:spPr>
          <a:xfrm>
            <a:off x="186750" y="937938"/>
            <a:ext cx="6711000" cy="6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l-GL" sz="3000" b="1" dirty="0">
                <a:solidFill>
                  <a:srgbClr val="1C4587"/>
                </a:solidFill>
              </a:rPr>
              <a:t>Medieret læringserfaring</a:t>
            </a:r>
            <a:endParaRPr lang="kl-GL" sz="3000" dirty="0">
              <a:solidFill>
                <a:srgbClr val="1C4587"/>
              </a:solidFill>
            </a:endParaRPr>
          </a:p>
        </p:txBody>
      </p:sp>
      <p:sp>
        <p:nvSpPr>
          <p:cNvPr id="104" name="Google Shape;104;p19"/>
          <p:cNvSpPr txBox="1"/>
          <p:nvPr/>
        </p:nvSpPr>
        <p:spPr>
          <a:xfrm>
            <a:off x="299700" y="2376175"/>
            <a:ext cx="8544600" cy="1883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400"/>
              <a:buChar char="●"/>
            </a:pPr>
            <a:r>
              <a:rPr lang="da-DK" sz="2400" dirty="0">
                <a:solidFill>
                  <a:srgbClr val="1C4587"/>
                </a:solidFill>
              </a:rPr>
              <a:t>En højkvalitets interaktion mellem lærende og mediator</a:t>
            </a: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400"/>
              <a:buChar char="●"/>
            </a:pPr>
            <a:r>
              <a:rPr lang="da-DK" sz="2400" dirty="0">
                <a:solidFill>
                  <a:srgbClr val="1C4587"/>
                </a:solidFill>
              </a:rPr>
              <a:t>Adskiller sig fra direkte undervisning - læreren forklarer og formidler information</a:t>
            </a:r>
            <a:endParaRPr lang="en-US" sz="2400" dirty="0">
              <a:solidFill>
                <a:srgbClr val="1C4587"/>
              </a:solidFill>
            </a:endParaRPr>
          </a:p>
          <a:p>
            <a:pPr marL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solidFill>
                <a:srgbClr val="1C4587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0" descr="Shap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 b="73173"/>
          <a:stretch/>
        </p:blipFill>
        <p:spPr>
          <a:xfrm>
            <a:off x="0" y="0"/>
            <a:ext cx="9144002" cy="1997424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20"/>
          <p:cNvSpPr txBox="1"/>
          <p:nvPr/>
        </p:nvSpPr>
        <p:spPr>
          <a:xfrm>
            <a:off x="2285999" y="1493044"/>
            <a:ext cx="52506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 sz="1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1" name="Google Shape;111;p20"/>
          <p:cNvSpPr/>
          <p:nvPr/>
        </p:nvSpPr>
        <p:spPr>
          <a:xfrm>
            <a:off x="1178719" y="907256"/>
            <a:ext cx="6736500" cy="862800"/>
          </a:xfrm>
          <a:prstGeom prst="ellipse">
            <a:avLst/>
          </a:prstGeom>
          <a:solidFill>
            <a:srgbClr val="CFE2F3"/>
          </a:solidFill>
          <a:ln w="19050" cap="rnd" cmpd="sng">
            <a:solidFill>
              <a:srgbClr val="4A080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2" name="Google Shape;112;p20"/>
          <p:cNvSpPr/>
          <p:nvPr/>
        </p:nvSpPr>
        <p:spPr>
          <a:xfrm>
            <a:off x="1203721" y="2181612"/>
            <a:ext cx="6736500" cy="862800"/>
          </a:xfrm>
          <a:prstGeom prst="ellipse">
            <a:avLst/>
          </a:prstGeom>
          <a:solidFill>
            <a:srgbClr val="9FC5E8"/>
          </a:solidFill>
          <a:ln w="19050" cap="rnd" cmpd="sng">
            <a:solidFill>
              <a:srgbClr val="4A080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3" name="Google Shape;113;p20"/>
          <p:cNvSpPr/>
          <p:nvPr/>
        </p:nvSpPr>
        <p:spPr>
          <a:xfrm>
            <a:off x="1178719" y="3507581"/>
            <a:ext cx="6736500" cy="862800"/>
          </a:xfrm>
          <a:prstGeom prst="ellipse">
            <a:avLst/>
          </a:prstGeom>
          <a:solidFill>
            <a:srgbClr val="3D85C6"/>
          </a:solidFill>
          <a:ln w="19050" cap="rnd" cmpd="sng">
            <a:solidFill>
              <a:srgbClr val="4A080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4" name="Google Shape;114;p20"/>
          <p:cNvSpPr txBox="1"/>
          <p:nvPr/>
        </p:nvSpPr>
        <p:spPr>
          <a:xfrm>
            <a:off x="3629025" y="1119350"/>
            <a:ext cx="23349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73763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S				R</a:t>
            </a:r>
            <a:endParaRPr sz="1100">
              <a:solidFill>
                <a:srgbClr val="073763"/>
              </a:solidFill>
            </a:endParaRPr>
          </a:p>
        </p:txBody>
      </p:sp>
      <p:sp>
        <p:nvSpPr>
          <p:cNvPr id="115" name="Google Shape;115;p20"/>
          <p:cNvSpPr txBox="1"/>
          <p:nvPr/>
        </p:nvSpPr>
        <p:spPr>
          <a:xfrm>
            <a:off x="3564730" y="2419521"/>
            <a:ext cx="28002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073763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S		O		R</a:t>
            </a:r>
            <a:endParaRPr sz="1100" dirty="0">
              <a:solidFill>
                <a:srgbClr val="073763"/>
              </a:solidFill>
            </a:endParaRPr>
          </a:p>
        </p:txBody>
      </p:sp>
      <p:sp>
        <p:nvSpPr>
          <p:cNvPr id="116" name="Google Shape;116;p20"/>
          <p:cNvSpPr txBox="1"/>
          <p:nvPr/>
        </p:nvSpPr>
        <p:spPr>
          <a:xfrm>
            <a:off x="2861071" y="3686141"/>
            <a:ext cx="35505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2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S       H      O      H	     R</a:t>
            </a:r>
            <a:endParaRPr sz="1100"/>
          </a:p>
        </p:txBody>
      </p:sp>
      <p:sp>
        <p:nvSpPr>
          <p:cNvPr id="117" name="Google Shape;117;p20"/>
          <p:cNvSpPr txBox="1"/>
          <p:nvPr/>
        </p:nvSpPr>
        <p:spPr>
          <a:xfrm>
            <a:off x="2425300" y="1805504"/>
            <a:ext cx="4943400" cy="530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rgbClr val="073763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Adfærds Model 					(Skinner)</a:t>
            </a:r>
            <a:endParaRPr sz="1100" dirty="0">
              <a:solidFill>
                <a:srgbClr val="073763"/>
              </a:solidFill>
            </a:endParaRPr>
          </a:p>
        </p:txBody>
      </p:sp>
      <p:sp>
        <p:nvSpPr>
          <p:cNvPr id="118" name="Google Shape;118;p20"/>
          <p:cNvSpPr txBox="1"/>
          <p:nvPr/>
        </p:nvSpPr>
        <p:spPr>
          <a:xfrm>
            <a:off x="2430659" y="4486286"/>
            <a:ext cx="5484600" cy="300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l-GL" sz="1500" dirty="0">
                <a:solidFill>
                  <a:srgbClr val="073763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Medieret læringserfaring		(Feuerstein)</a:t>
            </a:r>
            <a:endParaRPr lang="kl-GL" sz="1100" dirty="0">
              <a:solidFill>
                <a:srgbClr val="073763"/>
              </a:solidFill>
            </a:endParaRPr>
          </a:p>
        </p:txBody>
      </p:sp>
      <p:sp>
        <p:nvSpPr>
          <p:cNvPr id="119" name="Google Shape;119;p20"/>
          <p:cNvSpPr/>
          <p:nvPr/>
        </p:nvSpPr>
        <p:spPr>
          <a:xfrm>
            <a:off x="3629024" y="3636753"/>
            <a:ext cx="385800" cy="550200"/>
          </a:xfrm>
          <a:prstGeom prst="ellipse">
            <a:avLst/>
          </a:prstGeom>
          <a:noFill/>
          <a:ln w="19050" cap="rnd" cmpd="sng">
            <a:solidFill>
              <a:srgbClr val="4A0808"/>
            </a:solidFill>
            <a:prstDash val="solid"/>
            <a:round/>
            <a:headEnd type="none" w="sm" len="sm"/>
            <a:tailEnd type="none" w="sm" len="sm"/>
          </a:ln>
          <a:effectLst>
            <a:outerShdw blurRad="63500" sx="110000" sy="110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0" name="Google Shape;120;p20"/>
          <p:cNvSpPr txBox="1"/>
          <p:nvPr/>
        </p:nvSpPr>
        <p:spPr>
          <a:xfrm>
            <a:off x="1735930" y="3037231"/>
            <a:ext cx="6086400" cy="530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rgbClr val="EFD37E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		</a:t>
            </a:r>
            <a:r>
              <a:rPr lang="en" sz="1500" dirty="0">
                <a:solidFill>
                  <a:srgbClr val="073763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Kognitiv Model						(Piaget)</a:t>
            </a:r>
            <a:endParaRPr sz="1100" dirty="0">
              <a:solidFill>
                <a:srgbClr val="073763"/>
              </a:solidFill>
            </a:endParaRPr>
          </a:p>
        </p:txBody>
      </p:sp>
      <p:sp>
        <p:nvSpPr>
          <p:cNvPr id="121" name="Google Shape;121;p20"/>
          <p:cNvSpPr txBox="1"/>
          <p:nvPr/>
        </p:nvSpPr>
        <p:spPr>
          <a:xfrm>
            <a:off x="2425300" y="195778"/>
            <a:ext cx="4437318" cy="577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 b="1" dirty="0">
                <a:solidFill>
                  <a:srgbClr val="1C4587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Stimulus		Respons</a:t>
            </a:r>
            <a:endParaRPr sz="1100" b="1" dirty="0">
              <a:solidFill>
                <a:srgbClr val="1C4587"/>
              </a:solidFill>
            </a:endParaRPr>
          </a:p>
        </p:txBody>
      </p:sp>
      <p:sp>
        <p:nvSpPr>
          <p:cNvPr id="122" name="Google Shape;122;p20"/>
          <p:cNvSpPr/>
          <p:nvPr/>
        </p:nvSpPr>
        <p:spPr>
          <a:xfrm>
            <a:off x="5150852" y="3636756"/>
            <a:ext cx="385800" cy="550200"/>
          </a:xfrm>
          <a:prstGeom prst="ellipse">
            <a:avLst/>
          </a:prstGeom>
          <a:noFill/>
          <a:ln w="19050" cap="rnd" cmpd="sng">
            <a:solidFill>
              <a:srgbClr val="4A0808"/>
            </a:solidFill>
            <a:prstDash val="solid"/>
            <a:round/>
            <a:headEnd type="none" w="sm" len="sm"/>
            <a:tailEnd type="none" w="sm" len="sm"/>
          </a:ln>
          <a:effectLst>
            <a:outerShdw blurRad="63500" sx="110000" sy="110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23" name="Google Shape;123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29449" y="4636713"/>
            <a:ext cx="1971676" cy="4087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21" descr="Shap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 b="73173"/>
          <a:stretch/>
        </p:blipFill>
        <p:spPr>
          <a:xfrm>
            <a:off x="0" y="0"/>
            <a:ext cx="9144002" cy="1997424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1"/>
          <p:cNvSpPr txBox="1"/>
          <p:nvPr/>
        </p:nvSpPr>
        <p:spPr>
          <a:xfrm>
            <a:off x="390075" y="558238"/>
            <a:ext cx="59304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200" b="1">
              <a:solidFill>
                <a:srgbClr val="1C4587"/>
              </a:solidFill>
            </a:endParaRPr>
          </a:p>
        </p:txBody>
      </p:sp>
      <p:sp>
        <p:nvSpPr>
          <p:cNvPr id="130" name="Google Shape;130;p21"/>
          <p:cNvSpPr txBox="1"/>
          <p:nvPr/>
        </p:nvSpPr>
        <p:spPr>
          <a:xfrm>
            <a:off x="486600" y="1997425"/>
            <a:ext cx="79671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1C4587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1C4587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1C4587"/>
              </a:solidFill>
            </a:endParaRPr>
          </a:p>
        </p:txBody>
      </p:sp>
      <p:sp>
        <p:nvSpPr>
          <p:cNvPr id="131" name="Google Shape;131;p21"/>
          <p:cNvSpPr txBox="1"/>
          <p:nvPr/>
        </p:nvSpPr>
        <p:spPr>
          <a:xfrm>
            <a:off x="160750" y="2444425"/>
            <a:ext cx="8867100" cy="1883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400"/>
              <a:buChar char="●"/>
            </a:pPr>
            <a:r>
              <a:rPr lang="da-DK" sz="2400" dirty="0">
                <a:solidFill>
                  <a:srgbClr val="1C4587"/>
                </a:solidFill>
              </a:rPr>
              <a:t>MLE hjælper eleven med at undersøge, udforske og opdage.</a:t>
            </a: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400"/>
              <a:buChar char="●"/>
            </a:pPr>
            <a:endParaRPr lang="da-DK" sz="2400" dirty="0">
              <a:solidFill>
                <a:srgbClr val="1C4587"/>
              </a:solidFill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400"/>
              <a:buChar char="●"/>
            </a:pPr>
            <a:r>
              <a:rPr lang="da-DK" sz="2400" dirty="0">
                <a:solidFill>
                  <a:srgbClr val="1C4587"/>
                </a:solidFill>
              </a:rPr>
              <a:t>Mediatoren udvælger, fremhæver, fokuserer, intensiverer og giver feedback.</a:t>
            </a:r>
            <a:endParaRPr lang="en-US" dirty="0"/>
          </a:p>
        </p:txBody>
      </p:sp>
      <p:sp>
        <p:nvSpPr>
          <p:cNvPr id="132" name="Google Shape;132;p21"/>
          <p:cNvSpPr txBox="1"/>
          <p:nvPr/>
        </p:nvSpPr>
        <p:spPr>
          <a:xfrm>
            <a:off x="390075" y="761950"/>
            <a:ext cx="6207300" cy="10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l-GL" sz="3200" b="1" dirty="0">
                <a:solidFill>
                  <a:srgbClr val="1C4587"/>
                </a:solidFill>
              </a:rPr>
              <a:t>Medieret læringserfaring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974</Words>
  <Application>Microsoft Office PowerPoint</Application>
  <PresentationFormat>Skærmshow (16:9)</PresentationFormat>
  <Paragraphs>150</Paragraphs>
  <Slides>35</Slides>
  <Notes>35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35</vt:i4>
      </vt:variant>
    </vt:vector>
  </HeadingPairs>
  <TitlesOfParts>
    <vt:vector size="40" baseType="lpstr">
      <vt:lpstr>Arial</vt:lpstr>
      <vt:lpstr>Century Gothic</vt:lpstr>
      <vt:lpstr>Times New Roman</vt:lpstr>
      <vt:lpstr>Franklin Gothic</vt:lpstr>
      <vt:lpstr>Simple Light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Karen Lerch</dc:creator>
  <cp:lastModifiedBy>Karen Lerch</cp:lastModifiedBy>
  <cp:revision>8</cp:revision>
  <dcterms:modified xsi:type="dcterms:W3CDTF">2024-06-04T13:00:45Z</dcterms:modified>
</cp:coreProperties>
</file>