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66" r:id="rId4"/>
    <p:sldId id="265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egoe UI" panose="020B0502040204020203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C732-F490-42FC-88F3-EB52BC78C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3388" y="2864722"/>
            <a:ext cx="9144000" cy="840230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39BAA-C9FE-4752-B1B7-A708C99D91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45825" y="3832910"/>
            <a:ext cx="9144000" cy="424732"/>
          </a:xfrm>
        </p:spPr>
        <p:txBody>
          <a:bodyPr>
            <a:sp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Sub-title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69AC88-37DD-40A3-9823-1A1A9F4D8789}"/>
              </a:ext>
            </a:extLst>
          </p:cNvPr>
          <p:cNvCxnSpPr>
            <a:cxnSpLocks/>
          </p:cNvCxnSpPr>
          <p:nvPr userDrawn="1"/>
        </p:nvCxnSpPr>
        <p:spPr>
          <a:xfrm>
            <a:off x="1847850" y="3704952"/>
            <a:ext cx="84963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A5077B0-2AF4-4280-9910-F580CCE7E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9" y="0"/>
            <a:ext cx="2735263" cy="1370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90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12C01-18F7-4EDB-97CF-670F9301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96294"/>
            <a:ext cx="2743200" cy="365125"/>
          </a:xfrm>
          <a:prstGeom prst="rect">
            <a:avLst/>
          </a:prstGeom>
        </p:spPr>
        <p:txBody>
          <a:bodyPr/>
          <a:lstStyle/>
          <a:p>
            <a:fld id="{944FF8A2-347D-407A-92E6-9D3710633B77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08A93-D997-4B76-B545-52DBD946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6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B41E6-09E4-463C-9098-C0A447A5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812" y="63817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D4959-8733-4243-B020-DCAD482875A3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4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44BF-219B-4EBD-9B17-8DB8A094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C409-C109-4C87-BEB9-06E43525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1E2E0-D04B-4076-93AA-7D570499E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80FC5-D156-48EB-B110-7268A26B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96294"/>
            <a:ext cx="2743200" cy="365125"/>
          </a:xfrm>
          <a:prstGeom prst="rect">
            <a:avLst/>
          </a:prstGeom>
        </p:spPr>
        <p:txBody>
          <a:bodyPr/>
          <a:lstStyle/>
          <a:p>
            <a:fld id="{944FF8A2-347D-407A-92E6-9D3710633B77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A1BB5-9ABA-4B0D-B937-EE2764FD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6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8087E-D813-4D2A-8FB3-B1CB2F89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812" y="63817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D4959-8733-4243-B020-DCAD48287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0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3798-FA64-4E13-B800-06F1A63D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F39F9-FD41-452E-9295-3E2724A76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08C5B-0E30-41D6-AE6B-ADD7BF2D3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C0D92-44CB-4D45-91F1-B1DBE836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96294"/>
            <a:ext cx="2743200" cy="365125"/>
          </a:xfrm>
          <a:prstGeom prst="rect">
            <a:avLst/>
          </a:prstGeom>
        </p:spPr>
        <p:txBody>
          <a:bodyPr/>
          <a:lstStyle/>
          <a:p>
            <a:fld id="{944FF8A2-347D-407A-92E6-9D3710633B77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A251E-B589-4D8E-8CD7-6DE26BFE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6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B0FD9-074E-4BA9-9873-DB1DB969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812" y="63817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D4959-8733-4243-B020-DCAD48287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97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CBAE-9879-4D25-B230-F8486A0A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511C6-86AC-416B-839E-85547D53D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78846-A7C6-42B0-819B-93A40768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96294"/>
            <a:ext cx="2743200" cy="365125"/>
          </a:xfrm>
          <a:prstGeom prst="rect">
            <a:avLst/>
          </a:prstGeom>
        </p:spPr>
        <p:txBody>
          <a:bodyPr/>
          <a:lstStyle/>
          <a:p>
            <a:fld id="{944FF8A2-347D-407A-92E6-9D3710633B77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D64B-AACA-4213-9F9E-D1ACE7C2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6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8D474-052E-4C2E-9D60-23BDF7DB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812" y="63817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D4959-8733-4243-B020-DCAD48287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23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90F964-293E-4B96-B8C7-F4252AC81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275F6-E1B3-4086-B78E-4CFD28DD2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CABE2-5670-417C-9381-6FA28C05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96294"/>
            <a:ext cx="2743200" cy="365125"/>
          </a:xfrm>
          <a:prstGeom prst="rect">
            <a:avLst/>
          </a:prstGeom>
        </p:spPr>
        <p:txBody>
          <a:bodyPr/>
          <a:lstStyle/>
          <a:p>
            <a:fld id="{944FF8A2-347D-407A-92E6-9D3710633B77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44DB-07D1-4292-ABB5-4F9DF7A4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6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AE234-24C2-4071-918D-C634E7AA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812" y="63817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D4959-8733-4243-B020-DCAD48287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0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20E9-B3EC-4208-879A-E97A2B28C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7851" y="2655832"/>
            <a:ext cx="8496300" cy="701731"/>
          </a:xfr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overskrift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22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6934C1-E22B-498D-B865-518810AFDFDE}"/>
              </a:ext>
            </a:extLst>
          </p:cNvPr>
          <p:cNvCxnSpPr>
            <a:cxnSpLocks/>
          </p:cNvCxnSpPr>
          <p:nvPr userDrawn="1"/>
        </p:nvCxnSpPr>
        <p:spPr>
          <a:xfrm>
            <a:off x="1847850" y="1916113"/>
            <a:ext cx="849630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20E9-B3EC-4208-879A-E97A2B28C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7851" y="1325182"/>
            <a:ext cx="8496300" cy="59093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cap="all" baseline="0"/>
            </a:lvl1pPr>
          </a:lstStyle>
          <a:p>
            <a:pPr lvl="0"/>
            <a:r>
              <a:rPr lang="da-DK" dirty="0"/>
              <a:t>klik for at tilføje titel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4A1EB3-2F11-40C7-8BCC-828D0E3676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7850" y="2060575"/>
            <a:ext cx="8496300" cy="397032"/>
          </a:xfrm>
        </p:spPr>
        <p:txBody>
          <a:bodyPr>
            <a:sp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da-DK" dirty="0"/>
              <a:t>Klik for at tilføje tekst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674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6934C1-E22B-498D-B865-518810AFDFDE}"/>
              </a:ext>
            </a:extLst>
          </p:cNvPr>
          <p:cNvCxnSpPr>
            <a:cxnSpLocks/>
          </p:cNvCxnSpPr>
          <p:nvPr userDrawn="1"/>
        </p:nvCxnSpPr>
        <p:spPr>
          <a:xfrm>
            <a:off x="1122692" y="1916113"/>
            <a:ext cx="561657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20E9-B3EC-4208-879A-E97A2B28C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2692" y="1408282"/>
            <a:ext cx="5616575" cy="50783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3000" b="1" cap="all" baseline="0"/>
            </a:lvl1pPr>
          </a:lstStyle>
          <a:p>
            <a:pPr lvl="0"/>
            <a:r>
              <a:rPr lang="da-DK" dirty="0"/>
              <a:t>klik for at tilføje titel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4A1EB3-2F11-40C7-8BCC-828D0E3676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692" y="2060573"/>
            <a:ext cx="5616575" cy="4321169"/>
          </a:xfrm>
        </p:spPr>
        <p:txBody>
          <a:bodyPr wrap="square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da-DK" dirty="0"/>
              <a:t>Klik for at tilføje tekst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44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C732-F490-42FC-88F3-EB52BC78C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3388" y="2864722"/>
            <a:ext cx="9144000" cy="84023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39BAA-C9FE-4752-B1B7-A708C99D91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45825" y="3832910"/>
            <a:ext cx="9144000" cy="424732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Sub-title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69AC88-37DD-40A3-9823-1A1A9F4D8789}"/>
              </a:ext>
            </a:extLst>
          </p:cNvPr>
          <p:cNvCxnSpPr>
            <a:cxnSpLocks/>
          </p:cNvCxnSpPr>
          <p:nvPr userDrawn="1"/>
        </p:nvCxnSpPr>
        <p:spPr>
          <a:xfrm>
            <a:off x="1847850" y="3704952"/>
            <a:ext cx="84963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A5077B0-2AF4-4280-9910-F580CCE7E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9" y="0"/>
            <a:ext cx="2735263" cy="1370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03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A3378F-1B63-45BB-8F33-E826CA249440}"/>
              </a:ext>
            </a:extLst>
          </p:cNvPr>
          <p:cNvSpPr txBox="1"/>
          <p:nvPr userDrawn="1"/>
        </p:nvSpPr>
        <p:spPr>
          <a:xfrm>
            <a:off x="1847850" y="1146672"/>
            <a:ext cx="6812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  <a:endParaRPr lang="en-GB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6934C1-E22B-498D-B865-518810AFDFDE}"/>
              </a:ext>
            </a:extLst>
          </p:cNvPr>
          <p:cNvCxnSpPr>
            <a:cxnSpLocks/>
          </p:cNvCxnSpPr>
          <p:nvPr userDrawn="1"/>
        </p:nvCxnSpPr>
        <p:spPr>
          <a:xfrm>
            <a:off x="1847850" y="1916113"/>
            <a:ext cx="4176713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8E9582-3CC7-4794-A370-645D6D4BC3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7850" y="2060575"/>
            <a:ext cx="7056438" cy="424732"/>
          </a:xfrm>
        </p:spPr>
        <p:txBody>
          <a:bodyPr>
            <a:spAutoFit/>
          </a:bodyPr>
          <a:lstStyle>
            <a:lvl1pPr marL="457200" indent="-457200">
              <a:buClr>
                <a:schemeClr val="accent3"/>
              </a:buClr>
              <a:buFont typeface="+mj-lt"/>
              <a:buAutoNum type="arabicPeriod"/>
              <a:defRPr sz="2400" b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64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6934C1-E22B-498D-B865-518810AFDFDE}"/>
              </a:ext>
            </a:extLst>
          </p:cNvPr>
          <p:cNvCxnSpPr>
            <a:cxnSpLocks/>
          </p:cNvCxnSpPr>
          <p:nvPr userDrawn="1"/>
        </p:nvCxnSpPr>
        <p:spPr>
          <a:xfrm>
            <a:off x="1847850" y="1916113"/>
            <a:ext cx="849630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20E9-B3EC-4208-879A-E97A2B28C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7851" y="1325182"/>
            <a:ext cx="8496300" cy="59093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cap="all" baseline="0"/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4A1EB3-2F11-40C7-8BCC-828D0E3676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7850" y="2060575"/>
            <a:ext cx="8496300" cy="397032"/>
          </a:xfrm>
        </p:spPr>
        <p:txBody>
          <a:bodyPr>
            <a:sp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51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6934C1-E22B-498D-B865-518810AFDFDE}"/>
              </a:ext>
            </a:extLst>
          </p:cNvPr>
          <p:cNvCxnSpPr>
            <a:cxnSpLocks/>
          </p:cNvCxnSpPr>
          <p:nvPr userDrawn="1"/>
        </p:nvCxnSpPr>
        <p:spPr>
          <a:xfrm>
            <a:off x="3287713" y="3637672"/>
            <a:ext cx="561657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84C6FE-2C73-4FE7-A108-A2488AD23F47}"/>
              </a:ext>
            </a:extLst>
          </p:cNvPr>
          <p:cNvSpPr txBox="1"/>
          <p:nvPr userDrawn="1"/>
        </p:nvSpPr>
        <p:spPr>
          <a:xfrm>
            <a:off x="3216275" y="2622009"/>
            <a:ext cx="5616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</a:t>
            </a:r>
            <a:endParaRPr lang="en-GB" sz="6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59BF85-3B3D-41F2-BC2C-CCF6B7AA5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8749" y="2169"/>
            <a:ext cx="2735263" cy="1366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549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13B2-037E-46ED-99F9-77FE688B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D81E6-DCBA-4C17-94DA-F98828E62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DB358-98E1-4BDB-863D-F35B592E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96294"/>
            <a:ext cx="2743200" cy="365125"/>
          </a:xfrm>
          <a:prstGeom prst="rect">
            <a:avLst/>
          </a:prstGeom>
        </p:spPr>
        <p:txBody>
          <a:bodyPr/>
          <a:lstStyle/>
          <a:p>
            <a:fld id="{944FF8A2-347D-407A-92E6-9D3710633B77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DC656-6B25-4058-A053-352D6117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6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5A916-A62F-4C0F-970C-09B31683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812" y="63817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D4959-8733-4243-B020-DCAD48287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9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F1A2-78E4-464A-8B99-82A8C428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CC0E7-A9A1-423F-B2E6-6D1C501E1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03130-C644-4F13-AB0C-C33F838FA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2BE9D-0E77-43CB-8B2E-1E8BE3CC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96294"/>
            <a:ext cx="2743200" cy="365125"/>
          </a:xfrm>
          <a:prstGeom prst="rect">
            <a:avLst/>
          </a:prstGeom>
        </p:spPr>
        <p:txBody>
          <a:bodyPr/>
          <a:lstStyle/>
          <a:p>
            <a:fld id="{944FF8A2-347D-407A-92E6-9D3710633B77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B779C-2B4E-47EA-8249-B722CB19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6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8ED6A-4C0F-442E-A033-11F6D3B7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812" y="63817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D4959-8733-4243-B020-DCAD48287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5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3137-D668-4CA0-B462-6A9BAD20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9A21C-38BA-4352-B71E-78C136103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7D43-D8EC-42B0-A589-81BE76D51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0EFA8-5AFE-4D55-97BE-8101C3A7B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5A57D-E34B-47BA-AB24-9C13889A3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77935-D2D1-4A20-B101-0A69FE88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96294"/>
            <a:ext cx="2743200" cy="365125"/>
          </a:xfrm>
          <a:prstGeom prst="rect">
            <a:avLst/>
          </a:prstGeom>
        </p:spPr>
        <p:txBody>
          <a:bodyPr/>
          <a:lstStyle/>
          <a:p>
            <a:fld id="{944FF8A2-347D-407A-92E6-9D3710633B77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E3DAC-74DF-4933-9ECC-13BD7439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6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2397F-0A41-4117-9FD5-42348D50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812" y="63817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D4959-8733-4243-B020-DCAD48287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D527-02FE-46D3-9E1E-74BC8B0B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298A2-D7E8-41F3-80C9-A20DB727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988" y="6396294"/>
            <a:ext cx="2743200" cy="365125"/>
          </a:xfrm>
          <a:prstGeom prst="rect">
            <a:avLst/>
          </a:prstGeom>
        </p:spPr>
        <p:txBody>
          <a:bodyPr/>
          <a:lstStyle/>
          <a:p>
            <a:fld id="{944FF8A2-347D-407A-92E6-9D3710633B77}" type="datetimeFigureOut">
              <a:rPr lang="en-GB" smtClean="0"/>
              <a:t>01/05/2022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AD586-8036-4493-A889-784EE80B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62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41A76-81D9-4435-BD4F-13FBC3D0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0812" y="63817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D4959-8733-4243-B020-DCAD48287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3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A4E7E-37C3-4879-92C2-1A0D9655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757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7D8DB-6E84-4667-9D36-BB99715AF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custDataLst>
      <p:tags r:id="rId19"/>
    </p:custDataLst>
    <p:extLst>
      <p:ext uri="{BB962C8B-B14F-4D97-AF65-F5344CB8AC3E}">
        <p14:creationId xmlns:p14="http://schemas.microsoft.com/office/powerpoint/2010/main" val="2371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5" r:id="rId15"/>
    <p:sldLayoutId id="2147483667" r:id="rId16"/>
    <p:sldLayoutId id="21474836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85" userDrawn="1">
          <p15:clr>
            <a:srgbClr val="F26B43"/>
          </p15:clr>
        </p15:guide>
        <p15:guide id="4" pos="3795" userDrawn="1">
          <p15:clr>
            <a:srgbClr val="F26B43"/>
          </p15:clr>
        </p15:guide>
        <p15:guide id="11" pos="166" userDrawn="1">
          <p15:clr>
            <a:srgbClr val="F26B43"/>
          </p15:clr>
        </p15:guide>
        <p15:guide id="12" pos="257" userDrawn="1">
          <p15:clr>
            <a:srgbClr val="F26B43"/>
          </p15:clr>
        </p15:guide>
        <p15:guide id="17" pos="4793" userDrawn="1">
          <p15:clr>
            <a:srgbClr val="F26B43"/>
          </p15:clr>
        </p15:guide>
        <p15:guide id="18" pos="4702" userDrawn="1">
          <p15:clr>
            <a:srgbClr val="F26B43"/>
          </p15:clr>
        </p15:guide>
        <p15:guide id="19" pos="5609" userDrawn="1">
          <p15:clr>
            <a:srgbClr val="F26B43"/>
          </p15:clr>
        </p15:guide>
        <p15:guide id="20" pos="5700" userDrawn="1">
          <p15:clr>
            <a:srgbClr val="F26B43"/>
          </p15:clr>
        </p15:guide>
        <p15:guide id="21" pos="6516" userDrawn="1">
          <p15:clr>
            <a:srgbClr val="F26B43"/>
          </p15:clr>
        </p15:guide>
        <p15:guide id="22" pos="6607" userDrawn="1">
          <p15:clr>
            <a:srgbClr val="F26B43"/>
          </p15:clr>
        </p15:guide>
        <p15:guide id="23" pos="7423" userDrawn="1">
          <p15:clr>
            <a:srgbClr val="F26B43"/>
          </p15:clr>
        </p15:guide>
        <p15:guide id="24" pos="7514" userDrawn="1">
          <p15:clr>
            <a:srgbClr val="F26B43"/>
          </p15:clr>
        </p15:guide>
        <p15:guide id="25" pos="2978" userDrawn="1">
          <p15:clr>
            <a:srgbClr val="F26B43"/>
          </p15:clr>
        </p15:guide>
        <p15:guide id="26" pos="2887" userDrawn="1">
          <p15:clr>
            <a:srgbClr val="F26B43"/>
          </p15:clr>
        </p15:guide>
        <p15:guide id="27" pos="2071" userDrawn="1">
          <p15:clr>
            <a:srgbClr val="F26B43"/>
          </p15:clr>
        </p15:guide>
        <p15:guide id="28" pos="1980" userDrawn="1">
          <p15:clr>
            <a:srgbClr val="F26B43"/>
          </p15:clr>
        </p15:guide>
        <p15:guide id="29" pos="1164" userDrawn="1">
          <p15:clr>
            <a:srgbClr val="F26B43"/>
          </p15:clr>
        </p15:guide>
        <p15:guide id="30" pos="1073" userDrawn="1">
          <p15:clr>
            <a:srgbClr val="F26B43"/>
          </p15:clr>
        </p15:guide>
        <p15:guide id="31" orient="horz" pos="300" userDrawn="1">
          <p15:clr>
            <a:srgbClr val="F26B43"/>
          </p15:clr>
        </p15:guide>
        <p15:guide id="32" orient="horz" pos="391" userDrawn="1">
          <p15:clr>
            <a:srgbClr val="F26B43"/>
          </p15:clr>
        </p15:guide>
        <p15:guide id="33" orient="horz" pos="1207" userDrawn="1">
          <p15:clr>
            <a:srgbClr val="F26B43"/>
          </p15:clr>
        </p15:guide>
        <p15:guide id="34" orient="horz" pos="1298" userDrawn="1">
          <p15:clr>
            <a:srgbClr val="F26B43"/>
          </p15:clr>
        </p15:guide>
        <p15:guide id="35" orient="horz" pos="2115" userDrawn="1">
          <p15:clr>
            <a:srgbClr val="F26B43"/>
          </p15:clr>
        </p15:guide>
        <p15:guide id="36" orient="horz" pos="2205" userDrawn="1">
          <p15:clr>
            <a:srgbClr val="F26B43"/>
          </p15:clr>
        </p15:guide>
        <p15:guide id="37" orient="horz" pos="3022" userDrawn="1">
          <p15:clr>
            <a:srgbClr val="F26B43"/>
          </p15:clr>
        </p15:guide>
        <p15:guide id="38" orient="horz" pos="3113" userDrawn="1">
          <p15:clr>
            <a:srgbClr val="F26B43"/>
          </p15:clr>
        </p15:guide>
        <p15:guide id="39" orient="horz" pos="3929" userDrawn="1">
          <p15:clr>
            <a:srgbClr val="F26B43"/>
          </p15:clr>
        </p15:guide>
        <p15:guide id="40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BA717F-47DB-432A-A57B-8A93B957E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388" y="2116825"/>
            <a:ext cx="9144000" cy="1588127"/>
          </a:xfrm>
        </p:spPr>
        <p:txBody>
          <a:bodyPr/>
          <a:lstStyle/>
          <a:p>
            <a:r>
              <a:rPr lang="da-DK" dirty="0" err="1"/>
              <a:t>Mainstreaming</a:t>
            </a:r>
            <a:r>
              <a:rPr lang="da-DK" dirty="0"/>
              <a:t> af handicapperspektivet</a:t>
            </a:r>
            <a:endParaRPr lang="da-DK" noProof="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EB36738-76E2-428C-BB5B-4AC98D73F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v/ Mette Gaardsted Frandsen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78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7CDF81-BA32-4D72-8041-13BEA45EB4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850" y="726823"/>
            <a:ext cx="8496300" cy="701731"/>
          </a:xfrm>
        </p:spPr>
        <p:txBody>
          <a:bodyPr/>
          <a:lstStyle/>
          <a:p>
            <a:r>
              <a:rPr lang="da-DK" dirty="0" err="1">
                <a:solidFill>
                  <a:schemeClr val="tx1"/>
                </a:solidFill>
              </a:rPr>
              <a:t>Mainstreaming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5181B-3A58-4AC0-859F-854FB0D51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448"/>
            <a:ext cx="12192000" cy="479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29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B99733-F609-48DB-8885-CA26A5496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2692" y="992783"/>
            <a:ext cx="5616575" cy="923330"/>
          </a:xfrm>
        </p:spPr>
        <p:txBody>
          <a:bodyPr/>
          <a:lstStyle/>
          <a:p>
            <a:r>
              <a:rPr lang="da-DK" dirty="0"/>
              <a:t>Hvad indebærer </a:t>
            </a:r>
            <a:r>
              <a:rPr lang="da-DK" dirty="0" err="1"/>
              <a:t>mainstreaming</a:t>
            </a:r>
            <a:r>
              <a:rPr lang="da-DK" dirty="0"/>
              <a:t>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0013D-FFD6-4A96-ACCD-CB425C4E2A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2692" y="2060573"/>
            <a:ext cx="5616575" cy="43211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Alle offentlige myndigheder skal inddrage og indtænke hensynet til rettigheder for mennesker med handicap i alle politikker, al planlægning og al administration, der berører mennesker med handicap.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Handicapperspektivet skal indtænkes fra starten, når man fx tilrettelægger en ordning, aktivitet mv.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Generel forpligtelse i FN’s handicapkonvention, jf. artikel 4, stk. 1, litra c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" name="Rectangle 3">
            <a:extLst>
              <a:ext uri="{FF2B5EF4-FFF2-40B4-BE49-F238E27FC236}">
                <a16:creationId xmlns:a16="http://schemas.microsoft.com/office/drawing/2014/main" id="{52208959-22D4-4A1E-BC1E-4F12985867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888" y="2527273"/>
            <a:ext cx="4583112" cy="1803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8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6857B-7176-425C-A31E-2E629836C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6284" y="1368044"/>
            <a:ext cx="8496300" cy="590931"/>
          </a:xfrm>
        </p:spPr>
        <p:txBody>
          <a:bodyPr/>
          <a:lstStyle/>
          <a:p>
            <a:r>
              <a:rPr lang="da-DK" dirty="0"/>
              <a:t>Hvorfor er det vigtigt?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7144A-8F1D-41DB-A171-7F9FA50BC6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7850" y="2060575"/>
            <a:ext cx="8496300" cy="4220643"/>
          </a:xfrm>
        </p:spPr>
        <p:txBody>
          <a:bodyPr/>
          <a:lstStyle/>
          <a:p>
            <a:r>
              <a:rPr lang="da-DK" sz="1800" dirty="0"/>
              <a:t>Et redskab til at skabe inklusion og lige muligheder</a:t>
            </a:r>
          </a:p>
          <a:p>
            <a:pPr marL="342900" indent="-342900">
              <a:buFontTx/>
              <a:buChar char="-"/>
            </a:pPr>
            <a:r>
              <a:rPr lang="da-DK" sz="1800" dirty="0"/>
              <a:t>Nær sammenhæng med handicapkonventionens handicapbegreb </a:t>
            </a:r>
          </a:p>
          <a:p>
            <a:pPr marL="1028700" lvl="1" indent="-342900">
              <a:buFontTx/>
              <a:buChar char="-"/>
            </a:pPr>
            <a:r>
              <a:rPr lang="da-DK" sz="1800" dirty="0"/>
              <a:t>Handicap er resultatet af mødet mellem en funktionsnedsættelse og samfundsskabte barrierer</a:t>
            </a:r>
          </a:p>
          <a:p>
            <a:pPr marL="1028700" lvl="1" indent="-342900">
              <a:buFontTx/>
              <a:buChar char="-"/>
            </a:pPr>
            <a:r>
              <a:rPr lang="da-DK" sz="1800" dirty="0"/>
              <a:t>Fokus på at mindske og fjerne barrierer</a:t>
            </a:r>
          </a:p>
          <a:p>
            <a:pPr marL="342900" indent="-342900">
              <a:buFontTx/>
              <a:buChar char="-"/>
            </a:pPr>
            <a:r>
              <a:rPr lang="da-DK" sz="1800" dirty="0"/>
              <a:t>Fx tilgængelighed til boligmassen – ikke kun særlige handicapboliger</a:t>
            </a:r>
          </a:p>
          <a:p>
            <a:r>
              <a:rPr lang="da-DK" sz="1800" dirty="0"/>
              <a:t>Sikrer et aktuelt overblik over, hvor der skal sættes ind</a:t>
            </a:r>
          </a:p>
          <a:p>
            <a:pPr marL="342900" indent="-342900">
              <a:buFontTx/>
              <a:buChar char="-"/>
            </a:pPr>
            <a:r>
              <a:rPr lang="da-DK" sz="1800" dirty="0"/>
              <a:t>Barrierer er ikke konstante, men ændrer sig i takt med samfundsudviklingen</a:t>
            </a:r>
          </a:p>
          <a:p>
            <a:pPr marL="1028700" lvl="1" indent="-342900">
              <a:buFontTx/>
              <a:buChar char="-"/>
            </a:pPr>
            <a:r>
              <a:rPr lang="da-DK" sz="1800" dirty="0"/>
              <a:t>Fx teknologisk udvikling</a:t>
            </a:r>
          </a:p>
          <a:p>
            <a:pPr marL="1028700" lvl="1" indent="-342900">
              <a:buFontTx/>
              <a:buChar char="-"/>
            </a:pPr>
            <a:r>
              <a:rPr lang="da-DK" sz="1800" dirty="0"/>
              <a:t>Fx jobtyper forsvinder og andre opstår</a:t>
            </a:r>
          </a:p>
          <a:p>
            <a:endParaRPr lang="da-DK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9B51E-0A6A-4744-8AD6-B0587366C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5662460"/>
            <a:ext cx="2013542" cy="1195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73E84-061A-4B1F-92E4-89727E6FC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000" y="5671133"/>
            <a:ext cx="2048434" cy="1201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FAD76-354E-4442-A468-65783864A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042" y="5687467"/>
            <a:ext cx="1938696" cy="1170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B8C45-7F41-4312-BF25-875072E0B6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346" y="5689854"/>
            <a:ext cx="2048434" cy="1182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03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76749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BQM2HiAt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7998141660616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7998141660616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ila\AppData\Local\Temp\Templafy\PowerPointVsto\Assets\bc0ba586-3289-4041-84f6-0e40a473936f.jpeg"/>
  <p:tag name="TEMPLAFYSLIDEID" val="6377998141660616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7998141660616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7869562112191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Human Rights and Tech colour palette">
      <a:dk1>
        <a:srgbClr val="343737"/>
      </a:dk1>
      <a:lt1>
        <a:srgbClr val="FFFFFF"/>
      </a:lt1>
      <a:dk2>
        <a:srgbClr val="343737"/>
      </a:dk2>
      <a:lt2>
        <a:srgbClr val="ECEBE6"/>
      </a:lt2>
      <a:accent1>
        <a:srgbClr val="015A6C"/>
      </a:accent1>
      <a:accent2>
        <a:srgbClr val="52A1A8"/>
      </a:accent2>
      <a:accent3>
        <a:srgbClr val="DE5F4C"/>
      </a:accent3>
      <a:accent4>
        <a:srgbClr val="343737"/>
      </a:accent4>
      <a:accent5>
        <a:srgbClr val="ECEBE6"/>
      </a:accent5>
      <a:accent6>
        <a:srgbClr val="015A6C"/>
      </a:accent6>
      <a:hlink>
        <a:srgbClr val="52A1A8"/>
      </a:hlink>
      <a:folHlink>
        <a:srgbClr val="DE5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HR-newtemplate TEMPLATE EN" id="{3A858B2D-CAF8-4731-BB91-25B46AF49005}" vid="{E37E7563-C800-40EC-9F06-B444F1EED0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Segoe UI</vt:lpstr>
      <vt:lpstr>Office Theme</vt:lpstr>
      <vt:lpstr>Mainstreaming af handicapperspektivet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Länger</dc:creator>
  <cp:lastModifiedBy>Mette Gaardsted Frandsen</cp:lastModifiedBy>
  <cp:revision>25</cp:revision>
  <dcterms:created xsi:type="dcterms:W3CDTF">2021-12-15T11:14:45Z</dcterms:created>
  <dcterms:modified xsi:type="dcterms:W3CDTF">2022-05-01T18:03:48Z</dcterms:modified>
</cp:coreProperties>
</file>