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notesMasterIdLst>
    <p:notesMasterId r:id="rId8"/>
  </p:notesMasterIdLst>
  <p:sldIdLst>
    <p:sldId id="257" r:id="rId2"/>
    <p:sldId id="331" r:id="rId3"/>
    <p:sldId id="280" r:id="rId4"/>
    <p:sldId id="330" r:id="rId5"/>
    <p:sldId id="328" r:id="rId6"/>
    <p:sldId id="329" r:id="rId7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na Ida Hallgaard Jonsson" initials="AIHJ" lastIdx="1" clrIdx="0">
    <p:extLst>
      <p:ext uri="{19B8F6BF-5375-455C-9EA6-DF929625EA0E}">
        <p15:presenceInfo xmlns:p15="http://schemas.microsoft.com/office/powerpoint/2012/main" userId="Anna Ida Hallgaard Jonsso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70516" autoAdjust="0"/>
  </p:normalViewPr>
  <p:slideViewPr>
    <p:cSldViewPr snapToGrid="0">
      <p:cViewPr varScale="1">
        <p:scale>
          <a:sx n="60" d="100"/>
          <a:sy n="60" d="100"/>
        </p:scale>
        <p:origin x="1546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0" d="100"/>
          <a:sy n="80" d="100"/>
        </p:scale>
        <p:origin x="401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4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766358-9E64-4939-AB70-15A0A5D86DB5}" type="datetimeFigureOut">
              <a:rPr lang="da-DK" smtClean="0"/>
              <a:t>02-05-2022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1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4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4" y="8685214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D30233-DBA9-4ECC-ACC4-059B1BC3EFA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942428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524926-6955-4A4F-BE91-C58231486589}" type="slidenum">
              <a:rPr lang="da-DK" smtClean="0"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915638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524926-6955-4A4F-BE91-C58231486589}" type="slidenum">
              <a:rPr lang="da-DK" smtClean="0"/>
              <a:t>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508337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18 % af befolkningen selv vurderer at de har et handicap. Desuden viser det, at vi næsten alle sammen er berørte af handicap gennem enten familiemedlemmer eller bekendte, der har et handicap. </a:t>
            </a:r>
          </a:p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D3844B-A26B-40E1-9CB2-E3D7771F54D4}" type="slidenum">
              <a:rPr lang="da-DK" smtClean="0"/>
              <a:t>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F5146E5-A9CB-46FD-8B9F-3AE557B3D2A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956245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524926-6955-4A4F-BE91-C58231486589}" type="slidenum">
              <a:rPr lang="da-DK" smtClean="0"/>
              <a:t>4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777389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524926-6955-4A4F-BE91-C58231486589}" type="slidenum">
              <a:rPr lang="da-DK" smtClean="0"/>
              <a:t>5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754063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524926-6955-4A4F-BE91-C58231486589}" type="slidenum">
              <a:rPr lang="da-DK" smtClean="0"/>
              <a:t>6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960987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958F1-EECD-4D28-8721-2098E0419794}" type="datetimeFigureOut">
              <a:rPr lang="da-DK" smtClean="0"/>
              <a:t>02-05-2022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BA319-1411-47EE-86FA-FD9A71F2E3C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52359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958F1-EECD-4D28-8721-2098E0419794}" type="datetimeFigureOut">
              <a:rPr lang="da-DK" smtClean="0"/>
              <a:t>02-05-2022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BA319-1411-47EE-86FA-FD9A71F2E3C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86028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958F1-EECD-4D28-8721-2098E0419794}" type="datetimeFigureOut">
              <a:rPr lang="da-DK" smtClean="0"/>
              <a:t>02-05-2022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BA319-1411-47EE-86FA-FD9A71F2E3C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92331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958F1-EECD-4D28-8721-2098E0419794}" type="datetimeFigureOut">
              <a:rPr lang="da-DK" smtClean="0"/>
              <a:t>02-05-2022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BA319-1411-47EE-86FA-FD9A71F2E3C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4318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958F1-EECD-4D28-8721-2098E0419794}" type="datetimeFigureOut">
              <a:rPr lang="da-DK" smtClean="0"/>
              <a:t>02-05-2022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BA319-1411-47EE-86FA-FD9A71F2E3C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809222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958F1-EECD-4D28-8721-2098E0419794}" type="datetimeFigureOut">
              <a:rPr lang="da-DK" smtClean="0"/>
              <a:t>02-05-2022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BA319-1411-47EE-86FA-FD9A71F2E3C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965405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958F1-EECD-4D28-8721-2098E0419794}" type="datetimeFigureOut">
              <a:rPr lang="da-DK" smtClean="0"/>
              <a:t>02-05-2022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BA319-1411-47EE-86FA-FD9A71F2E3C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99491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958F1-EECD-4D28-8721-2098E0419794}" type="datetimeFigureOut">
              <a:rPr lang="da-DK" smtClean="0"/>
              <a:t>02-05-2022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BA319-1411-47EE-86FA-FD9A71F2E3C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09780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958F1-EECD-4D28-8721-2098E0419794}" type="datetimeFigureOut">
              <a:rPr lang="da-DK" smtClean="0"/>
              <a:t>02-05-2022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BA319-1411-47EE-86FA-FD9A71F2E3C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23525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958F1-EECD-4D28-8721-2098E0419794}" type="datetimeFigureOut">
              <a:rPr lang="da-DK" smtClean="0"/>
              <a:t>02-05-2022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BA319-1411-47EE-86FA-FD9A71F2E3C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045361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958F1-EECD-4D28-8721-2098E0419794}" type="datetimeFigureOut">
              <a:rPr lang="da-DK" smtClean="0"/>
              <a:t>02-05-2022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BA319-1411-47EE-86FA-FD9A71F2E3C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714984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6958F1-EECD-4D28-8721-2098E0419794}" type="datetimeFigureOut">
              <a:rPr lang="da-DK" smtClean="0"/>
              <a:t>02-05-2022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EBA319-1411-47EE-86FA-FD9A71F2E3C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49291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g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led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67640" y="6434824"/>
            <a:ext cx="12619345" cy="25807"/>
          </a:xfrm>
          <a:prstGeom prst="rect">
            <a:avLst/>
          </a:prstGeom>
        </p:spPr>
      </p:pic>
      <p:pic>
        <p:nvPicPr>
          <p:cNvPr id="5" name="Billed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V="1">
            <a:off x="-152400" y="6370855"/>
            <a:ext cx="12814052" cy="20354"/>
          </a:xfrm>
          <a:prstGeom prst="rect">
            <a:avLst/>
          </a:prstGeom>
        </p:spPr>
      </p:pic>
      <p:pic>
        <p:nvPicPr>
          <p:cNvPr id="8" name="Billed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6992" y="818062"/>
            <a:ext cx="5148092" cy="3426649"/>
          </a:xfrm>
          <a:prstGeom prst="rect">
            <a:avLst/>
          </a:prstGeom>
        </p:spPr>
      </p:pic>
      <p:sp>
        <p:nvSpPr>
          <p:cNvPr id="2" name="Tekstfelt 1">
            <a:extLst>
              <a:ext uri="{FF2B5EF4-FFF2-40B4-BE49-F238E27FC236}">
                <a16:creationId xmlns:a16="http://schemas.microsoft.com/office/drawing/2014/main" id="{EF8DEA54-2D85-4962-96CE-BEFC7378FDC8}"/>
              </a:ext>
            </a:extLst>
          </p:cNvPr>
          <p:cNvSpPr txBox="1"/>
          <p:nvPr/>
        </p:nvSpPr>
        <p:spPr>
          <a:xfrm>
            <a:off x="1825207" y="4575834"/>
            <a:ext cx="879166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4000" dirty="0" err="1">
                <a:solidFill>
                  <a:srgbClr val="002060"/>
                </a:solidFill>
                <a:latin typeface="+mj-lt"/>
              </a:rPr>
              <a:t>Leave</a:t>
            </a:r>
            <a:r>
              <a:rPr lang="da-DK" sz="4000" dirty="0">
                <a:solidFill>
                  <a:srgbClr val="002060"/>
                </a:solidFill>
                <a:latin typeface="+mj-lt"/>
              </a:rPr>
              <a:t> No One </a:t>
            </a:r>
            <a:r>
              <a:rPr lang="da-DK" sz="4000" dirty="0" err="1">
                <a:solidFill>
                  <a:srgbClr val="002060"/>
                </a:solidFill>
                <a:latin typeface="+mj-lt"/>
              </a:rPr>
              <a:t>Behind</a:t>
            </a:r>
            <a:endParaRPr lang="da-DK" sz="4000" dirty="0">
              <a:solidFill>
                <a:srgbClr val="00206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6545804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led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67640" y="6434824"/>
            <a:ext cx="12619345" cy="25807"/>
          </a:xfrm>
          <a:prstGeom prst="rect">
            <a:avLst/>
          </a:prstGeom>
        </p:spPr>
      </p:pic>
      <p:pic>
        <p:nvPicPr>
          <p:cNvPr id="5" name="Billed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V="1">
            <a:off x="-152400" y="6370855"/>
            <a:ext cx="12814052" cy="20354"/>
          </a:xfrm>
          <a:prstGeom prst="rect">
            <a:avLst/>
          </a:prstGeom>
        </p:spPr>
      </p:pic>
      <p:pic>
        <p:nvPicPr>
          <p:cNvPr id="2" name="Billede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696009" y="6137069"/>
            <a:ext cx="748558" cy="508280"/>
          </a:xfrm>
          <a:prstGeom prst="rect">
            <a:avLst/>
          </a:prstGeom>
        </p:spPr>
      </p:pic>
      <p:sp>
        <p:nvSpPr>
          <p:cNvPr id="7" name="Titel 6">
            <a:extLst>
              <a:ext uri="{FF2B5EF4-FFF2-40B4-BE49-F238E27FC236}">
                <a16:creationId xmlns:a16="http://schemas.microsoft.com/office/drawing/2014/main" id="{A4A6CAC6-2F76-4486-A2F6-510472C01B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4232" y="466791"/>
            <a:ext cx="10515600" cy="1042423"/>
          </a:xfrm>
        </p:spPr>
        <p:txBody>
          <a:bodyPr>
            <a:normAutofit/>
          </a:bodyPr>
          <a:lstStyle/>
          <a:p>
            <a:r>
              <a:rPr lang="da-DK" sz="4000" dirty="0" err="1">
                <a:solidFill>
                  <a:srgbClr val="002060"/>
                </a:solidFill>
                <a:cs typeface="Calibri" panose="020F0502020204030204" pitchFamily="34" charset="0"/>
              </a:rPr>
              <a:t>Leave</a:t>
            </a:r>
            <a:r>
              <a:rPr lang="da-DK" sz="4000" dirty="0">
                <a:solidFill>
                  <a:srgbClr val="002060"/>
                </a:solidFill>
                <a:cs typeface="Calibri" panose="020F0502020204030204" pitchFamily="34" charset="0"/>
              </a:rPr>
              <a:t> No One </a:t>
            </a:r>
            <a:r>
              <a:rPr lang="da-DK" sz="4000" dirty="0" err="1">
                <a:solidFill>
                  <a:srgbClr val="002060"/>
                </a:solidFill>
                <a:cs typeface="Calibri" panose="020F0502020204030204" pitchFamily="34" charset="0"/>
              </a:rPr>
              <a:t>Behind</a:t>
            </a:r>
            <a:endParaRPr lang="da-DK" sz="4000" dirty="0">
              <a:solidFill>
                <a:srgbClr val="002060"/>
              </a:solidFill>
            </a:endParaRPr>
          </a:p>
        </p:txBody>
      </p:sp>
      <p:sp>
        <p:nvSpPr>
          <p:cNvPr id="8" name="Pladsholder til indhold 7">
            <a:extLst>
              <a:ext uri="{FF2B5EF4-FFF2-40B4-BE49-F238E27FC236}">
                <a16:creationId xmlns:a16="http://schemas.microsoft.com/office/drawing/2014/main" id="{13728918-C4F8-4517-9D79-0880EFC2EF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4232" y="1563443"/>
            <a:ext cx="7500582" cy="4355340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a-DK" dirty="0">
                <a:solidFill>
                  <a:srgbClr val="002060"/>
                </a:solidFill>
                <a:cs typeface="Calibri" panose="020F0502020204030204" pitchFamily="34" charset="0"/>
              </a:rPr>
              <a:t>2022 er et vigtigt år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a-DK" dirty="0">
                <a:solidFill>
                  <a:srgbClr val="002060"/>
                </a:solidFill>
                <a:cs typeface="Calibri" panose="020F0502020204030204" pitchFamily="34" charset="0"/>
              </a:rPr>
              <a:t>Vi kan nå Verdensmålene ved at nå de, der er ladt mest tilbage, først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a-DK" dirty="0">
                <a:solidFill>
                  <a:srgbClr val="002060"/>
                </a:solidFill>
                <a:cs typeface="Calibri" panose="020F0502020204030204" pitchFamily="34" charset="0"/>
              </a:rPr>
              <a:t>Menneskesyn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a-DK" dirty="0">
                <a:solidFill>
                  <a:srgbClr val="002060"/>
                </a:solidFill>
                <a:cs typeface="Calibri" panose="020F0502020204030204" pitchFamily="34" charset="0"/>
              </a:rPr>
              <a:t>Indsamling af data og viden </a:t>
            </a:r>
          </a:p>
        </p:txBody>
      </p:sp>
      <p:pic>
        <p:nvPicPr>
          <p:cNvPr id="10" name="Billede 9">
            <a:extLst>
              <a:ext uri="{FF2B5EF4-FFF2-40B4-BE49-F238E27FC236}">
                <a16:creationId xmlns:a16="http://schemas.microsoft.com/office/drawing/2014/main" id="{23E83386-A88D-4C0B-9F7D-D65E4E171FD7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3738" y="2437488"/>
            <a:ext cx="1932271" cy="245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4532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Billede 10">
            <a:extLst>
              <a:ext uri="{FF2B5EF4-FFF2-40B4-BE49-F238E27FC236}">
                <a16:creationId xmlns:a16="http://schemas.microsoft.com/office/drawing/2014/main" id="{6CDDF177-0B6A-4741-A984-B94A7A5D79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67640" y="6418046"/>
            <a:ext cx="12619345" cy="25807"/>
          </a:xfrm>
          <a:prstGeom prst="rect">
            <a:avLst/>
          </a:prstGeom>
        </p:spPr>
      </p:pic>
      <p:pic>
        <p:nvPicPr>
          <p:cNvPr id="9" name="Billede 8">
            <a:extLst>
              <a:ext uri="{FF2B5EF4-FFF2-40B4-BE49-F238E27FC236}">
                <a16:creationId xmlns:a16="http://schemas.microsoft.com/office/drawing/2014/main" id="{60B2405D-6574-4CB1-8125-831C5545433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V="1">
            <a:off x="-167640" y="6371344"/>
            <a:ext cx="12814052" cy="20354"/>
          </a:xfrm>
          <a:prstGeom prst="rect">
            <a:avLst/>
          </a:prstGeom>
        </p:spPr>
      </p:pic>
      <p:pic>
        <p:nvPicPr>
          <p:cNvPr id="6" name="Billede 5">
            <a:extLst>
              <a:ext uri="{FF2B5EF4-FFF2-40B4-BE49-F238E27FC236}">
                <a16:creationId xmlns:a16="http://schemas.microsoft.com/office/drawing/2014/main" id="{36785943-4AC5-495D-864D-CF00C2DCE04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696009" y="6137069"/>
            <a:ext cx="748558" cy="508280"/>
          </a:xfrm>
          <a:prstGeom prst="rect">
            <a:avLst/>
          </a:prstGeom>
        </p:spPr>
      </p:pic>
      <p:pic>
        <p:nvPicPr>
          <p:cNvPr id="15" name="Billede 14">
            <a:extLst>
              <a:ext uri="{FF2B5EF4-FFF2-40B4-BE49-F238E27FC236}">
                <a16:creationId xmlns:a16="http://schemas.microsoft.com/office/drawing/2014/main" id="{25FEB065-BA02-4B50-B30B-FA36011BC34D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512" t="13667" r="5781"/>
          <a:stretch/>
        </p:blipFill>
        <p:spPr>
          <a:xfrm>
            <a:off x="1436546" y="1737390"/>
            <a:ext cx="9152247" cy="4233305"/>
          </a:xfrm>
          <a:prstGeom prst="rect">
            <a:avLst/>
          </a:prstGeom>
        </p:spPr>
      </p:pic>
      <p:pic>
        <p:nvPicPr>
          <p:cNvPr id="16" name="Billede 15">
            <a:extLst>
              <a:ext uri="{FF2B5EF4-FFF2-40B4-BE49-F238E27FC236}">
                <a16:creationId xmlns:a16="http://schemas.microsoft.com/office/drawing/2014/main" id="{20AE96E1-4C75-43C3-A4F3-5E531A977B8B}"/>
              </a:ext>
            </a:extLst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alphaModFix amt="30000"/>
          </a:blip>
          <a:stretch>
            <a:fillRect/>
          </a:stretch>
        </p:blipFill>
        <p:spPr>
          <a:xfrm>
            <a:off x="261257" y="5243240"/>
            <a:ext cx="1112332" cy="1161632"/>
          </a:xfrm>
          <a:prstGeom prst="rect">
            <a:avLst/>
          </a:prstGeom>
        </p:spPr>
      </p:pic>
      <p:sp>
        <p:nvSpPr>
          <p:cNvPr id="12" name="Titel 6">
            <a:extLst>
              <a:ext uri="{FF2B5EF4-FFF2-40B4-BE49-F238E27FC236}">
                <a16:creationId xmlns:a16="http://schemas.microsoft.com/office/drawing/2014/main" id="{5B9C2836-7EE4-460D-AE4B-B1898FF4C9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da-DK" sz="4400" dirty="0" err="1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Tilioqs</a:t>
            </a:r>
            <a:r>
              <a:rPr lang="da-DK" sz="44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undersøgelser – data og viden</a:t>
            </a:r>
          </a:p>
        </p:txBody>
      </p:sp>
    </p:spTree>
    <p:extLst>
      <p:ext uri="{BB962C8B-B14F-4D97-AF65-F5344CB8AC3E}">
        <p14:creationId xmlns:p14="http://schemas.microsoft.com/office/powerpoint/2010/main" val="27288626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led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67640" y="6434824"/>
            <a:ext cx="12619345" cy="25807"/>
          </a:xfrm>
          <a:prstGeom prst="rect">
            <a:avLst/>
          </a:prstGeom>
        </p:spPr>
      </p:pic>
      <p:pic>
        <p:nvPicPr>
          <p:cNvPr id="5" name="Billed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V="1">
            <a:off x="-152400" y="6370855"/>
            <a:ext cx="12814052" cy="20354"/>
          </a:xfrm>
          <a:prstGeom prst="rect">
            <a:avLst/>
          </a:prstGeom>
        </p:spPr>
      </p:pic>
      <p:pic>
        <p:nvPicPr>
          <p:cNvPr id="2" name="Billede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696009" y="6137069"/>
            <a:ext cx="748558" cy="508280"/>
          </a:xfrm>
          <a:prstGeom prst="rect">
            <a:avLst/>
          </a:prstGeom>
        </p:spPr>
      </p:pic>
      <p:sp>
        <p:nvSpPr>
          <p:cNvPr id="7" name="Titel 6">
            <a:extLst>
              <a:ext uri="{FF2B5EF4-FFF2-40B4-BE49-F238E27FC236}">
                <a16:creationId xmlns:a16="http://schemas.microsoft.com/office/drawing/2014/main" id="{A4A6CAC6-2F76-4486-A2F6-510472C01B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42423"/>
          </a:xfrm>
        </p:spPr>
        <p:txBody>
          <a:bodyPr>
            <a:normAutofit/>
          </a:bodyPr>
          <a:lstStyle/>
          <a:p>
            <a:r>
              <a:rPr lang="da-DK" sz="4000" dirty="0">
                <a:solidFill>
                  <a:srgbClr val="002060"/>
                </a:solidFill>
                <a:cs typeface="Calibri" panose="020F0502020204030204" pitchFamily="34" charset="0"/>
              </a:rPr>
              <a:t>Tilioq arbejde i to spor</a:t>
            </a:r>
            <a:endParaRPr lang="da-DK" sz="4000" dirty="0">
              <a:solidFill>
                <a:srgbClr val="002060"/>
              </a:solidFill>
            </a:endParaRPr>
          </a:p>
        </p:txBody>
      </p:sp>
      <p:sp>
        <p:nvSpPr>
          <p:cNvPr id="8" name="Pladsholder til indhold 7">
            <a:extLst>
              <a:ext uri="{FF2B5EF4-FFF2-40B4-BE49-F238E27FC236}">
                <a16:creationId xmlns:a16="http://schemas.microsoft.com/office/drawing/2014/main" id="{13728918-C4F8-4517-9D79-0880EFC2EF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41334"/>
            <a:ext cx="7500582" cy="4355340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a-DK" dirty="0">
                <a:solidFill>
                  <a:srgbClr val="002060"/>
                </a:solidFill>
                <a:cs typeface="Calibri" panose="020F0502020204030204" pitchFamily="34" charset="0"/>
              </a:rPr>
              <a:t>Sikre overholdelse af lovgivningen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a-DK" dirty="0">
                <a:solidFill>
                  <a:srgbClr val="002060"/>
                </a:solidFill>
                <a:cs typeface="Calibri" panose="020F0502020204030204" pitchFamily="34" charset="0"/>
              </a:rPr>
              <a:t>Samarbejde om bæredygtige løsninger og investeringsmuligheder</a:t>
            </a: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da-DK" dirty="0">
                <a:solidFill>
                  <a:srgbClr val="002060"/>
                </a:solidFill>
                <a:cs typeface="Calibri" panose="020F0502020204030204" pitchFamily="34" charset="0"/>
              </a:rPr>
              <a:t>Løsninger på handicapområdet vil være nogle, der gavner os alle - merværdi </a:t>
            </a: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da-DK" dirty="0">
                <a:solidFill>
                  <a:srgbClr val="002060"/>
                </a:solidFill>
                <a:cs typeface="Calibri" panose="020F0502020204030204" pitchFamily="34" charset="0"/>
              </a:rPr>
              <a:t>Momentum for at skabe hurtige og bæredygtige forandringer med udgangspunkt i </a:t>
            </a:r>
            <a:r>
              <a:rPr lang="da-DK" dirty="0" err="1">
                <a:solidFill>
                  <a:srgbClr val="002060"/>
                </a:solidFill>
                <a:cs typeface="Calibri" panose="020F0502020204030204" pitchFamily="34" charset="0"/>
              </a:rPr>
              <a:t>FNs</a:t>
            </a:r>
            <a:r>
              <a:rPr lang="da-DK" dirty="0">
                <a:solidFill>
                  <a:srgbClr val="002060"/>
                </a:solidFill>
                <a:cs typeface="Calibri" panose="020F0502020204030204" pitchFamily="34" charset="0"/>
              </a:rPr>
              <a:t> Verdensmål.</a:t>
            </a:r>
          </a:p>
        </p:txBody>
      </p:sp>
      <p:pic>
        <p:nvPicPr>
          <p:cNvPr id="10" name="Billede 9">
            <a:extLst>
              <a:ext uri="{FF2B5EF4-FFF2-40B4-BE49-F238E27FC236}">
                <a16:creationId xmlns:a16="http://schemas.microsoft.com/office/drawing/2014/main" id="{23E83386-A88D-4C0B-9F7D-D65E4E171FD7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3738" y="2437488"/>
            <a:ext cx="1932271" cy="245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0642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led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67640" y="6434824"/>
            <a:ext cx="12619345" cy="25807"/>
          </a:xfrm>
          <a:prstGeom prst="rect">
            <a:avLst/>
          </a:prstGeom>
        </p:spPr>
      </p:pic>
      <p:pic>
        <p:nvPicPr>
          <p:cNvPr id="5" name="Billed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V="1">
            <a:off x="-152400" y="6370855"/>
            <a:ext cx="12814052" cy="20354"/>
          </a:xfrm>
          <a:prstGeom prst="rect">
            <a:avLst/>
          </a:prstGeom>
        </p:spPr>
      </p:pic>
      <p:pic>
        <p:nvPicPr>
          <p:cNvPr id="2" name="Billede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696009" y="6137069"/>
            <a:ext cx="748558" cy="508280"/>
          </a:xfrm>
          <a:prstGeom prst="rect">
            <a:avLst/>
          </a:prstGeom>
        </p:spPr>
      </p:pic>
      <p:sp>
        <p:nvSpPr>
          <p:cNvPr id="7" name="Titel 6">
            <a:extLst>
              <a:ext uri="{FF2B5EF4-FFF2-40B4-BE49-F238E27FC236}">
                <a16:creationId xmlns:a16="http://schemas.microsoft.com/office/drawing/2014/main" id="{A4A6CAC6-2F76-4486-A2F6-510472C01B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42423"/>
          </a:xfrm>
        </p:spPr>
        <p:txBody>
          <a:bodyPr>
            <a:normAutofit/>
          </a:bodyPr>
          <a:lstStyle/>
          <a:p>
            <a:r>
              <a:rPr lang="da-DK" sz="4000" dirty="0">
                <a:solidFill>
                  <a:srgbClr val="002060"/>
                </a:solidFill>
                <a:cs typeface="Calibri" panose="020F0502020204030204" pitchFamily="34" charset="0"/>
              </a:rPr>
              <a:t>Ambitioner</a:t>
            </a:r>
            <a:endParaRPr lang="da-DK" sz="4000" dirty="0">
              <a:solidFill>
                <a:srgbClr val="002060"/>
              </a:solidFill>
            </a:endParaRPr>
          </a:p>
        </p:txBody>
      </p:sp>
      <p:sp>
        <p:nvSpPr>
          <p:cNvPr id="8" name="Pladsholder til indhold 7">
            <a:extLst>
              <a:ext uri="{FF2B5EF4-FFF2-40B4-BE49-F238E27FC236}">
                <a16:creationId xmlns:a16="http://schemas.microsoft.com/office/drawing/2014/main" id="{13728918-C4F8-4517-9D79-0880EFC2EF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94638"/>
            <a:ext cx="7500582" cy="4355340"/>
          </a:xfrm>
        </p:spPr>
        <p:txBody>
          <a:bodyPr>
            <a:normAutofit fontScale="25000" lnSpcReduction="20000"/>
          </a:bodyPr>
          <a:lstStyle/>
          <a:p>
            <a:r>
              <a:rPr lang="da-DK" sz="11200" dirty="0">
                <a:solidFill>
                  <a:srgbClr val="002060"/>
                </a:solidFill>
                <a:cs typeface="Calibri" panose="020F0502020204030204" pitchFamily="34" charset="0"/>
              </a:rPr>
              <a:t>Grønland som foregangsland- vende vores svagheder til styrker. Prioritere dette område og gribe mulighederne – se rundt om i verden (uddannelse, digitalisering, turisme mv. - )</a:t>
            </a:r>
          </a:p>
          <a:p>
            <a:endParaRPr lang="da-DK" sz="11200" dirty="0">
              <a:solidFill>
                <a:srgbClr val="002060"/>
              </a:solidFill>
              <a:cs typeface="Calibri" panose="020F0502020204030204" pitchFamily="34" charset="0"/>
            </a:endParaRPr>
          </a:p>
          <a:p>
            <a:pPr>
              <a:lnSpc>
                <a:spcPct val="106000"/>
              </a:lnSpc>
              <a:spcAft>
                <a:spcPts val="800"/>
              </a:spcAft>
            </a:pPr>
            <a:r>
              <a:rPr lang="da-DK" sz="11200" dirty="0">
                <a:solidFill>
                  <a:srgbClr val="002060"/>
                </a:solidFill>
                <a:cs typeface="Calibri" panose="020F0502020204030204" pitchFamily="34" charset="0"/>
              </a:rPr>
              <a:t>At vi alle griber muligheden for at skabe forandringer gennem en målrettet handlingsplan med ambitioner og vilje (økonomi og prioriteringer).</a:t>
            </a:r>
          </a:p>
          <a:p>
            <a:pPr marL="0" indent="0">
              <a:lnSpc>
                <a:spcPct val="106000"/>
              </a:lnSpc>
              <a:spcAft>
                <a:spcPts val="800"/>
              </a:spcAft>
              <a:buNone/>
            </a:pPr>
            <a:endParaRPr lang="da-DK" sz="11200" dirty="0">
              <a:solidFill>
                <a:srgbClr val="002060"/>
              </a:solidFill>
              <a:cs typeface="Calibri" panose="020F0502020204030204" pitchFamily="34" charset="0"/>
            </a:endParaRPr>
          </a:p>
        </p:txBody>
      </p:sp>
      <p:pic>
        <p:nvPicPr>
          <p:cNvPr id="10" name="Billede 9">
            <a:extLst>
              <a:ext uri="{FF2B5EF4-FFF2-40B4-BE49-F238E27FC236}">
                <a16:creationId xmlns:a16="http://schemas.microsoft.com/office/drawing/2014/main" id="{23E83386-A88D-4C0B-9F7D-D65E4E171FD7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3738" y="2437488"/>
            <a:ext cx="1932271" cy="245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62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led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67640" y="6434824"/>
            <a:ext cx="12619345" cy="25807"/>
          </a:xfrm>
          <a:prstGeom prst="rect">
            <a:avLst/>
          </a:prstGeom>
        </p:spPr>
      </p:pic>
      <p:pic>
        <p:nvPicPr>
          <p:cNvPr id="5" name="Billed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V="1">
            <a:off x="-152400" y="6370855"/>
            <a:ext cx="12814052" cy="20354"/>
          </a:xfrm>
          <a:prstGeom prst="rect">
            <a:avLst/>
          </a:prstGeom>
        </p:spPr>
      </p:pic>
      <p:pic>
        <p:nvPicPr>
          <p:cNvPr id="2" name="Billede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696009" y="6137069"/>
            <a:ext cx="748558" cy="508280"/>
          </a:xfrm>
          <a:prstGeom prst="rect">
            <a:avLst/>
          </a:prstGeom>
        </p:spPr>
      </p:pic>
      <p:sp>
        <p:nvSpPr>
          <p:cNvPr id="7" name="Titel 6">
            <a:extLst>
              <a:ext uri="{FF2B5EF4-FFF2-40B4-BE49-F238E27FC236}">
                <a16:creationId xmlns:a16="http://schemas.microsoft.com/office/drawing/2014/main" id="{A4A6CAC6-2F76-4486-A2F6-510472C01B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42423"/>
          </a:xfrm>
        </p:spPr>
        <p:txBody>
          <a:bodyPr>
            <a:normAutofit/>
          </a:bodyPr>
          <a:lstStyle/>
          <a:p>
            <a:r>
              <a:rPr lang="da-DK" sz="4000" dirty="0" err="1">
                <a:solidFill>
                  <a:srgbClr val="002060"/>
                </a:solidFill>
              </a:rPr>
              <a:t>Qujanaq</a:t>
            </a:r>
            <a:r>
              <a:rPr lang="da-DK" sz="4000" dirty="0">
                <a:solidFill>
                  <a:srgbClr val="002060"/>
                </a:solidFill>
              </a:rPr>
              <a:t>!</a:t>
            </a:r>
          </a:p>
        </p:txBody>
      </p:sp>
      <p:sp>
        <p:nvSpPr>
          <p:cNvPr id="8" name="Pladsholder til indhold 7">
            <a:extLst>
              <a:ext uri="{FF2B5EF4-FFF2-40B4-BE49-F238E27FC236}">
                <a16:creationId xmlns:a16="http://schemas.microsoft.com/office/drawing/2014/main" id="{13728918-C4F8-4517-9D79-0880EFC2EF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1623"/>
            <a:ext cx="7500582" cy="4355340"/>
          </a:xfrm>
        </p:spPr>
        <p:txBody>
          <a:bodyPr>
            <a:normAutofit fontScale="32500" lnSpcReduction="20000"/>
          </a:bodyPr>
          <a:lstStyle/>
          <a:p>
            <a:pPr marL="0" indent="0">
              <a:lnSpc>
                <a:spcPct val="106000"/>
              </a:lnSpc>
              <a:spcAft>
                <a:spcPts val="800"/>
              </a:spcAft>
              <a:buNone/>
            </a:pPr>
            <a:r>
              <a:rPr lang="da-DK" sz="7400" dirty="0" err="1">
                <a:solidFill>
                  <a:srgbClr val="002060"/>
                </a:solidFill>
                <a:cs typeface="Calibri" panose="020F0502020204030204" pitchFamily="34" charset="0"/>
              </a:rPr>
              <a:t>Ability</a:t>
            </a:r>
            <a:r>
              <a:rPr lang="da-DK" sz="7400" dirty="0">
                <a:solidFill>
                  <a:srgbClr val="002060"/>
                </a:solidFill>
                <a:cs typeface="Calibri" panose="020F0502020204030204" pitchFamily="34" charset="0"/>
              </a:rPr>
              <a:t> is </a:t>
            </a:r>
            <a:r>
              <a:rPr lang="da-DK" sz="7400" dirty="0" err="1">
                <a:solidFill>
                  <a:srgbClr val="002060"/>
                </a:solidFill>
                <a:cs typeface="Calibri" panose="020F0502020204030204" pitchFamily="34" charset="0"/>
              </a:rPr>
              <a:t>temporary</a:t>
            </a:r>
            <a:r>
              <a:rPr lang="da-DK" sz="7400" dirty="0">
                <a:solidFill>
                  <a:srgbClr val="002060"/>
                </a:solidFill>
                <a:cs typeface="Calibri" panose="020F0502020204030204" pitchFamily="34" charset="0"/>
              </a:rPr>
              <a:t> - udvikling der gavner os alle</a:t>
            </a:r>
          </a:p>
          <a:p>
            <a:pPr marL="0" indent="0">
              <a:lnSpc>
                <a:spcPct val="106000"/>
              </a:lnSpc>
              <a:spcAft>
                <a:spcPts val="800"/>
              </a:spcAft>
              <a:buNone/>
            </a:pPr>
            <a:r>
              <a:rPr lang="da-DK" sz="7400" dirty="0" err="1">
                <a:solidFill>
                  <a:srgbClr val="002060"/>
                </a:solidFill>
                <a:cs typeface="Calibri" panose="020F0502020204030204" pitchFamily="34" charset="0"/>
              </a:rPr>
              <a:t>Leave</a:t>
            </a:r>
            <a:r>
              <a:rPr lang="da-DK" sz="7400" dirty="0">
                <a:solidFill>
                  <a:srgbClr val="002060"/>
                </a:solidFill>
                <a:cs typeface="Calibri" panose="020F0502020204030204" pitchFamily="34" charset="0"/>
              </a:rPr>
              <a:t> No One </a:t>
            </a:r>
            <a:r>
              <a:rPr lang="da-DK" sz="7400" dirty="0" err="1">
                <a:solidFill>
                  <a:srgbClr val="002060"/>
                </a:solidFill>
                <a:cs typeface="Calibri" panose="020F0502020204030204" pitchFamily="34" charset="0"/>
              </a:rPr>
              <a:t>Behind</a:t>
            </a:r>
            <a:r>
              <a:rPr lang="da-DK" sz="7400" dirty="0">
                <a:solidFill>
                  <a:srgbClr val="002060"/>
                </a:solidFill>
                <a:cs typeface="Calibri" panose="020F0502020204030204" pitchFamily="34" charset="0"/>
              </a:rPr>
              <a:t> - de 17 verdensmål – vi har forpligtet os</a:t>
            </a:r>
          </a:p>
          <a:p>
            <a:pPr marL="0" indent="0">
              <a:lnSpc>
                <a:spcPct val="106000"/>
              </a:lnSpc>
              <a:spcAft>
                <a:spcPts val="800"/>
              </a:spcAft>
              <a:buNone/>
            </a:pPr>
            <a:r>
              <a:rPr lang="da-DK" sz="80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Hvad er jeres holdning og jeres visioner – hvordan skaber vi varige ændringer?</a:t>
            </a:r>
            <a:endParaRPr lang="da-DK" sz="66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06000"/>
              </a:lnSpc>
              <a:spcAft>
                <a:spcPts val="800"/>
              </a:spcAft>
              <a:buNone/>
            </a:pPr>
            <a:endParaRPr lang="da-DK" sz="7400" dirty="0">
              <a:solidFill>
                <a:srgbClr val="002060"/>
              </a:solidFill>
              <a:cs typeface="Calibri" panose="020F0502020204030204" pitchFamily="34" charset="0"/>
            </a:endParaRPr>
          </a:p>
          <a:p>
            <a:pPr marL="0" indent="0">
              <a:lnSpc>
                <a:spcPct val="106000"/>
              </a:lnSpc>
              <a:spcAft>
                <a:spcPts val="800"/>
              </a:spcAft>
              <a:buNone/>
            </a:pPr>
            <a:endParaRPr lang="da-DK" sz="9600" dirty="0">
              <a:solidFill>
                <a:srgbClr val="002060"/>
              </a:solidFill>
              <a:cs typeface="Calibri" panose="020F0502020204030204" pitchFamily="34" charset="0"/>
            </a:endParaRPr>
          </a:p>
          <a:p>
            <a:pPr marL="0" indent="0">
              <a:lnSpc>
                <a:spcPct val="106000"/>
              </a:lnSpc>
              <a:spcAft>
                <a:spcPts val="800"/>
              </a:spcAft>
              <a:buNone/>
            </a:pPr>
            <a:r>
              <a:rPr lang="da-DK" sz="9600" dirty="0">
                <a:solidFill>
                  <a:srgbClr val="002060"/>
                </a:solidFill>
                <a:cs typeface="Calibri" panose="020F0502020204030204" pitchFamily="34" charset="0"/>
              </a:rPr>
              <a:t>TILIOQ.GL</a:t>
            </a:r>
          </a:p>
          <a:p>
            <a:pPr marL="0" indent="0">
              <a:buNone/>
            </a:pPr>
            <a:endParaRPr lang="da-DK" sz="9600" dirty="0">
              <a:solidFill>
                <a:srgbClr val="002060"/>
              </a:solidFill>
              <a:cs typeface="Calibri" panose="020F0502020204030204" pitchFamily="34" charset="0"/>
            </a:endParaRPr>
          </a:p>
          <a:p>
            <a:pPr>
              <a:lnSpc>
                <a:spcPct val="106000"/>
              </a:lnSpc>
              <a:spcAft>
                <a:spcPts val="800"/>
              </a:spcAft>
            </a:pPr>
            <a:endParaRPr lang="da-DK" sz="11200" dirty="0">
              <a:solidFill>
                <a:srgbClr val="002060"/>
              </a:solidFill>
              <a:cs typeface="Calibri" panose="020F0502020204030204" pitchFamily="34" charset="0"/>
            </a:endParaRPr>
          </a:p>
          <a:p>
            <a:endParaRPr lang="da-DK" dirty="0"/>
          </a:p>
        </p:txBody>
      </p:sp>
      <p:pic>
        <p:nvPicPr>
          <p:cNvPr id="9" name="Billede 8">
            <a:extLst>
              <a:ext uri="{FF2B5EF4-FFF2-40B4-BE49-F238E27FC236}">
                <a16:creationId xmlns:a16="http://schemas.microsoft.com/office/drawing/2014/main" id="{95EDD586-9DFB-4025-A5EF-C4BFD350CD4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3107" y="4115514"/>
            <a:ext cx="4106839" cy="2153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95995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15820</TotalTime>
  <Words>220</Words>
  <Application>Microsoft Office PowerPoint</Application>
  <PresentationFormat>Widescreen</PresentationFormat>
  <Paragraphs>31</Paragraphs>
  <Slides>6</Slides>
  <Notes>6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Office-tema</vt:lpstr>
      <vt:lpstr>PowerPoint-præsentation</vt:lpstr>
      <vt:lpstr>Leave No One Behind</vt:lpstr>
      <vt:lpstr>Tilioqs undersøgelser – data og viden</vt:lpstr>
      <vt:lpstr>Tilioq arbejde i to spor</vt:lpstr>
      <vt:lpstr>Ambitioner</vt:lpstr>
      <vt:lpstr>Qujanaq!</vt:lpstr>
    </vt:vector>
  </TitlesOfParts>
  <Company>Naalakkersuisut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Anna Ida Hallgaard Jonsson</dc:creator>
  <cp:lastModifiedBy>Drude Daverkosen</cp:lastModifiedBy>
  <cp:revision>95</cp:revision>
  <cp:lastPrinted>2022-02-24T15:27:41Z</cp:lastPrinted>
  <dcterms:created xsi:type="dcterms:W3CDTF">2019-08-06T13:37:44Z</dcterms:created>
  <dcterms:modified xsi:type="dcterms:W3CDTF">2022-05-02T09:35:09Z</dcterms:modified>
</cp:coreProperties>
</file>