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13004800" cy="9753600"/>
  <p:defaultTextStyle>
    <a:defPPr>
      <a:defRPr lang="kl-G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1420" y="7105674"/>
            <a:ext cx="10281958" cy="985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3436669"/>
            <a:ext cx="5220970" cy="32664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199390">
              <a:lnSpc>
                <a:spcPct val="102600"/>
              </a:lnSpc>
              <a:spcBef>
                <a:spcPts val="15"/>
              </a:spcBef>
            </a:pPr>
            <a:r>
              <a:rPr sz="2600" b="1" spc="-100" dirty="0">
                <a:latin typeface="Arial"/>
                <a:cs typeface="Arial"/>
              </a:rPr>
              <a:t>Vi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var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engang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en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helt </a:t>
            </a:r>
            <a:r>
              <a:rPr sz="2600" b="1" spc="-15" dirty="0">
                <a:latin typeface="Arial"/>
                <a:cs typeface="Arial"/>
              </a:rPr>
              <a:t>almindelig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familie </a:t>
            </a:r>
            <a:r>
              <a:rPr sz="2600" b="1" spc="30" dirty="0">
                <a:latin typeface="Arial"/>
                <a:cs typeface="Arial"/>
              </a:rPr>
              <a:t>med </a:t>
            </a:r>
            <a:r>
              <a:rPr sz="2600" b="1" spc="-50" dirty="0">
                <a:latin typeface="Arial"/>
                <a:cs typeface="Arial"/>
              </a:rPr>
              <a:t>mor, </a:t>
            </a:r>
            <a:r>
              <a:rPr sz="2600" b="1" spc="15" dirty="0">
                <a:latin typeface="Arial"/>
                <a:cs typeface="Arial"/>
              </a:rPr>
              <a:t>far </a:t>
            </a:r>
            <a:r>
              <a:rPr sz="2600" b="1" dirty="0">
                <a:latin typeface="Arial"/>
                <a:cs typeface="Arial"/>
              </a:rPr>
              <a:t>og en </a:t>
            </a:r>
            <a:r>
              <a:rPr sz="2600" b="1" spc="-35" dirty="0">
                <a:latin typeface="Arial"/>
                <a:cs typeface="Arial"/>
              </a:rPr>
              <a:t>lille 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dreng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på</a:t>
            </a:r>
            <a:r>
              <a:rPr sz="2600" b="1" spc="-5" dirty="0">
                <a:latin typeface="Arial"/>
                <a:cs typeface="Arial"/>
              </a:rPr>
              <a:t> 2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65" dirty="0">
                <a:latin typeface="Arial"/>
                <a:cs typeface="Arial"/>
              </a:rPr>
              <a:t>år.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2600" b="1" spc="-100" dirty="0">
                <a:latin typeface="Arial"/>
                <a:cs typeface="Arial"/>
              </a:rPr>
              <a:t>Vi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boede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i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45" dirty="0">
                <a:latin typeface="Arial"/>
                <a:cs typeface="Arial"/>
              </a:rPr>
              <a:t>et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helt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almindeligt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40" dirty="0">
                <a:latin typeface="Arial"/>
                <a:cs typeface="Arial"/>
              </a:rPr>
              <a:t>hus,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havde </a:t>
            </a:r>
            <a:r>
              <a:rPr sz="2600" b="1" dirty="0">
                <a:latin typeface="Arial"/>
                <a:cs typeface="Arial"/>
              </a:rPr>
              <a:t>en </a:t>
            </a:r>
            <a:r>
              <a:rPr sz="2600" b="1" spc="-5" dirty="0">
                <a:latin typeface="Arial"/>
                <a:cs typeface="Arial"/>
              </a:rPr>
              <a:t>helt </a:t>
            </a:r>
            <a:r>
              <a:rPr sz="2600" b="1" spc="-15" dirty="0">
                <a:latin typeface="Arial"/>
                <a:cs typeface="Arial"/>
              </a:rPr>
              <a:t>almindelig hverdag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30" dirty="0">
                <a:latin typeface="Arial"/>
                <a:cs typeface="Arial"/>
              </a:rPr>
              <a:t>med</a:t>
            </a:r>
            <a:r>
              <a:rPr sz="2600" b="1" spc="7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37</a:t>
            </a:r>
            <a:r>
              <a:rPr sz="2600" b="1" spc="7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timers</a:t>
            </a:r>
            <a:r>
              <a:rPr sz="2600" b="1" spc="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job</a:t>
            </a:r>
            <a:r>
              <a:rPr sz="2600" b="1" spc="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og</a:t>
            </a:r>
            <a:r>
              <a:rPr sz="2600" b="1" spc="7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kunne 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klare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os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70" dirty="0">
                <a:latin typeface="Arial"/>
                <a:cs typeface="Arial"/>
              </a:rPr>
              <a:t>selv.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8300" y="635000"/>
            <a:ext cx="5334000" cy="77543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27" y="472599"/>
            <a:ext cx="12869545" cy="878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121920" algn="ctr">
              <a:lnSpc>
                <a:spcPct val="100000"/>
              </a:lnSpc>
              <a:spcBef>
                <a:spcPts val="100"/>
              </a:spcBef>
            </a:pPr>
            <a:r>
              <a:rPr sz="2500" b="1" spc="10" dirty="0">
                <a:latin typeface="Arial"/>
                <a:cs typeface="Arial"/>
              </a:rPr>
              <a:t>Jeg </a:t>
            </a:r>
            <a:r>
              <a:rPr sz="2500" b="1" spc="15" dirty="0">
                <a:latin typeface="Arial"/>
                <a:cs typeface="Arial"/>
              </a:rPr>
              <a:t>drømmer </a:t>
            </a:r>
            <a:r>
              <a:rPr sz="2500" b="1" spc="10" dirty="0">
                <a:latin typeface="Arial"/>
                <a:cs typeface="Arial"/>
              </a:rPr>
              <a:t>om, </a:t>
            </a:r>
            <a:r>
              <a:rPr sz="2500" b="1" spc="45" dirty="0">
                <a:latin typeface="Arial"/>
                <a:cs typeface="Arial"/>
              </a:rPr>
              <a:t>at </a:t>
            </a:r>
            <a:r>
              <a:rPr sz="2500" b="1" spc="10" dirty="0">
                <a:latin typeface="Arial"/>
                <a:cs typeface="Arial"/>
              </a:rPr>
              <a:t>der </a:t>
            </a:r>
            <a:r>
              <a:rPr sz="2500" b="1" spc="-25" dirty="0">
                <a:latin typeface="Arial"/>
                <a:cs typeface="Arial"/>
              </a:rPr>
              <a:t>bliver </a:t>
            </a:r>
            <a:r>
              <a:rPr sz="2500" b="1" spc="5" dirty="0">
                <a:latin typeface="Arial"/>
                <a:cs typeface="Arial"/>
              </a:rPr>
              <a:t>lyttet </a:t>
            </a:r>
            <a:r>
              <a:rPr sz="2500" b="1" spc="-20" dirty="0">
                <a:latin typeface="Arial"/>
                <a:cs typeface="Arial"/>
              </a:rPr>
              <a:t>til </a:t>
            </a:r>
            <a:r>
              <a:rPr sz="2500" b="1" spc="20" dirty="0">
                <a:latin typeface="Arial"/>
                <a:cs typeface="Arial"/>
              </a:rPr>
              <a:t>de </a:t>
            </a:r>
            <a:r>
              <a:rPr sz="2500" b="1" dirty="0">
                <a:latin typeface="Arial"/>
                <a:cs typeface="Arial"/>
              </a:rPr>
              <a:t>pårørende, når </a:t>
            </a:r>
            <a:r>
              <a:rPr sz="2500" b="1" spc="20" dirty="0">
                <a:latin typeface="Arial"/>
                <a:cs typeface="Arial"/>
              </a:rPr>
              <a:t>de </a:t>
            </a:r>
            <a:r>
              <a:rPr sz="2500" b="1" spc="25" dirty="0">
                <a:latin typeface="Arial"/>
                <a:cs typeface="Arial"/>
              </a:rPr>
              <a:t>kommer </a:t>
            </a:r>
            <a:r>
              <a:rPr sz="2500" b="1" dirty="0">
                <a:latin typeface="Arial"/>
                <a:cs typeface="Arial"/>
              </a:rPr>
              <a:t>og </a:t>
            </a:r>
            <a:r>
              <a:rPr sz="2500" b="1" spc="-50" dirty="0">
                <a:latin typeface="Arial"/>
                <a:cs typeface="Arial"/>
              </a:rPr>
              <a:t>siger, </a:t>
            </a:r>
            <a:r>
              <a:rPr sz="2500" b="1" spc="45" dirty="0">
                <a:latin typeface="Arial"/>
                <a:cs typeface="Arial"/>
              </a:rPr>
              <a:t>at </a:t>
            </a:r>
            <a:r>
              <a:rPr sz="2500" b="1" spc="20" dirty="0">
                <a:latin typeface="Arial"/>
                <a:cs typeface="Arial"/>
              </a:rPr>
              <a:t>de </a:t>
            </a:r>
            <a:r>
              <a:rPr sz="2500" b="1" spc="-68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har </a:t>
            </a:r>
            <a:r>
              <a:rPr sz="2500" b="1" spc="-15" dirty="0">
                <a:latin typeface="Arial"/>
                <a:cs typeface="Arial"/>
              </a:rPr>
              <a:t>brug</a:t>
            </a:r>
            <a:r>
              <a:rPr sz="2500" b="1" dirty="0">
                <a:latin typeface="Arial"/>
                <a:cs typeface="Arial"/>
              </a:rPr>
              <a:t> for </a:t>
            </a:r>
            <a:r>
              <a:rPr sz="2500" b="1" spc="-10" dirty="0">
                <a:latin typeface="Arial"/>
                <a:cs typeface="Arial"/>
              </a:rPr>
              <a:t>hjælp.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297180" marR="289560" algn="ctr">
              <a:lnSpc>
                <a:spcPct val="100000"/>
              </a:lnSpc>
            </a:pPr>
            <a:r>
              <a:rPr sz="2500" b="1" spc="10" dirty="0">
                <a:latin typeface="Arial"/>
                <a:cs typeface="Arial"/>
              </a:rPr>
              <a:t>Jeg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15" dirty="0">
                <a:latin typeface="Arial"/>
                <a:cs typeface="Arial"/>
              </a:rPr>
              <a:t>drømmer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10" dirty="0">
                <a:latin typeface="Arial"/>
                <a:cs typeface="Arial"/>
              </a:rPr>
              <a:t>om,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45" dirty="0">
                <a:latin typeface="Arial"/>
                <a:cs typeface="Arial"/>
              </a:rPr>
              <a:t>at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5" dirty="0">
                <a:latin typeface="Arial"/>
                <a:cs typeface="Arial"/>
              </a:rPr>
              <a:t>pårørende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ikke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skal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slides</a:t>
            </a:r>
            <a:r>
              <a:rPr sz="2500" b="1" dirty="0">
                <a:latin typeface="Arial"/>
                <a:cs typeface="Arial"/>
              </a:rPr>
              <a:t> op,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mens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de</a:t>
            </a:r>
            <a:r>
              <a:rPr sz="2500" b="1" dirty="0">
                <a:latin typeface="Arial"/>
                <a:cs typeface="Arial"/>
              </a:rPr>
              <a:t> venter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på</a:t>
            </a:r>
            <a:r>
              <a:rPr sz="2500" b="1" dirty="0">
                <a:latin typeface="Arial"/>
                <a:cs typeface="Arial"/>
              </a:rPr>
              <a:t> den </a:t>
            </a:r>
            <a:r>
              <a:rPr sz="2500" b="1" spc="-5" dirty="0">
                <a:latin typeface="Arial"/>
                <a:cs typeface="Arial"/>
              </a:rPr>
              <a:t>rigtige </a:t>
            </a:r>
            <a:r>
              <a:rPr sz="2500" b="1" spc="-68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hjælp.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493395" marR="485775" algn="ctr">
              <a:lnSpc>
                <a:spcPct val="100000"/>
              </a:lnSpc>
            </a:pPr>
            <a:r>
              <a:rPr sz="2500" b="1" spc="10" dirty="0">
                <a:latin typeface="Arial"/>
                <a:cs typeface="Arial"/>
              </a:rPr>
              <a:t>Jeg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15" dirty="0">
                <a:latin typeface="Arial"/>
                <a:cs typeface="Arial"/>
              </a:rPr>
              <a:t>drømmer</a:t>
            </a:r>
            <a:r>
              <a:rPr sz="2500" b="1" spc="10" dirty="0">
                <a:latin typeface="Arial"/>
                <a:cs typeface="Arial"/>
              </a:rPr>
              <a:t> om, </a:t>
            </a:r>
            <a:r>
              <a:rPr sz="2500" b="1" spc="45" dirty="0">
                <a:latin typeface="Arial"/>
                <a:cs typeface="Arial"/>
              </a:rPr>
              <a:t>at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politikerne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185" dirty="0">
                <a:latin typeface="Arial"/>
                <a:cs typeface="Arial"/>
              </a:rPr>
              <a:t>-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både</a:t>
            </a:r>
            <a:r>
              <a:rPr sz="2500" b="1" spc="5" dirty="0">
                <a:latin typeface="Arial"/>
                <a:cs typeface="Arial"/>
              </a:rPr>
              <a:t> lokalt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og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på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Christiansborg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185" dirty="0">
                <a:latin typeface="Arial"/>
                <a:cs typeface="Arial"/>
              </a:rPr>
              <a:t>-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65" dirty="0">
                <a:latin typeface="Arial"/>
                <a:cs typeface="Arial"/>
              </a:rPr>
              <a:t>vil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15" dirty="0">
                <a:latin typeface="Arial"/>
                <a:cs typeface="Arial"/>
              </a:rPr>
              <a:t>arbejde </a:t>
            </a:r>
            <a:r>
              <a:rPr sz="2500" b="1" spc="-680" dirty="0">
                <a:latin typeface="Arial"/>
                <a:cs typeface="Arial"/>
              </a:rPr>
              <a:t> </a:t>
            </a:r>
            <a:r>
              <a:rPr sz="2500" b="1" spc="10" dirty="0">
                <a:latin typeface="Arial"/>
                <a:cs typeface="Arial"/>
              </a:rPr>
              <a:t>sammen </a:t>
            </a:r>
            <a:r>
              <a:rPr sz="2500" b="1" spc="20" dirty="0">
                <a:latin typeface="Arial"/>
                <a:cs typeface="Arial"/>
              </a:rPr>
              <a:t>om </a:t>
            </a:r>
            <a:r>
              <a:rPr sz="2500" b="1" spc="45" dirty="0">
                <a:latin typeface="Arial"/>
                <a:cs typeface="Arial"/>
              </a:rPr>
              <a:t>at </a:t>
            </a:r>
            <a:r>
              <a:rPr sz="2500" b="1" spc="-10" dirty="0">
                <a:latin typeface="Arial"/>
                <a:cs typeface="Arial"/>
              </a:rPr>
              <a:t>sikre, </a:t>
            </a:r>
            <a:r>
              <a:rPr sz="2500" b="1" spc="45" dirty="0">
                <a:latin typeface="Arial"/>
                <a:cs typeface="Arial"/>
              </a:rPr>
              <a:t>at </a:t>
            </a:r>
            <a:r>
              <a:rPr sz="2500" b="1" spc="30" dirty="0">
                <a:latin typeface="Arial"/>
                <a:cs typeface="Arial"/>
              </a:rPr>
              <a:t>det </a:t>
            </a:r>
            <a:r>
              <a:rPr sz="2500" b="1" spc="20" dirty="0">
                <a:latin typeface="Arial"/>
                <a:cs typeface="Arial"/>
              </a:rPr>
              <a:t>ikke er </a:t>
            </a:r>
            <a:r>
              <a:rPr sz="2500" b="1" spc="-15" dirty="0">
                <a:latin typeface="Arial"/>
                <a:cs typeface="Arial"/>
              </a:rPr>
              <a:t>vilkårligt, </a:t>
            </a:r>
            <a:r>
              <a:rPr sz="2500" b="1" spc="-30" dirty="0">
                <a:latin typeface="Arial"/>
                <a:cs typeface="Arial"/>
              </a:rPr>
              <a:t>hvilken </a:t>
            </a:r>
            <a:r>
              <a:rPr sz="2500" b="1" spc="-10" dirty="0">
                <a:latin typeface="Arial"/>
                <a:cs typeface="Arial"/>
              </a:rPr>
              <a:t>hjælp </a:t>
            </a:r>
            <a:r>
              <a:rPr sz="2500" b="1" spc="10" dirty="0">
                <a:latin typeface="Arial"/>
                <a:cs typeface="Arial"/>
              </a:rPr>
              <a:t>man kan </a:t>
            </a:r>
            <a:r>
              <a:rPr sz="2500" b="1" spc="20" dirty="0">
                <a:latin typeface="Arial"/>
                <a:cs typeface="Arial"/>
              </a:rPr>
              <a:t>få </a:t>
            </a:r>
            <a:r>
              <a:rPr sz="2500" b="1" spc="-5" dirty="0">
                <a:latin typeface="Arial"/>
                <a:cs typeface="Arial"/>
              </a:rPr>
              <a:t>som 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5" dirty="0">
                <a:latin typeface="Arial"/>
                <a:cs typeface="Arial"/>
              </a:rPr>
              <a:t>pårørende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til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5" dirty="0">
                <a:latin typeface="Arial"/>
                <a:cs typeface="Arial"/>
              </a:rPr>
              <a:t>mennesker </a:t>
            </a:r>
            <a:r>
              <a:rPr sz="2500" b="1" spc="25" dirty="0">
                <a:latin typeface="Arial"/>
                <a:cs typeface="Arial"/>
              </a:rPr>
              <a:t>med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handicap</a:t>
            </a:r>
            <a:r>
              <a:rPr sz="2500" b="1" dirty="0">
                <a:latin typeface="Arial"/>
                <a:cs typeface="Arial"/>
              </a:rPr>
              <a:t> og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psykisk</a:t>
            </a:r>
            <a:r>
              <a:rPr sz="2500" b="1" dirty="0">
                <a:latin typeface="Arial"/>
                <a:cs typeface="Arial"/>
              </a:rPr>
              <a:t> sårbarhed.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500" b="1" spc="55" dirty="0">
                <a:latin typeface="Arial"/>
                <a:cs typeface="Arial"/>
              </a:rPr>
              <a:t>Mere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end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en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30" dirty="0">
                <a:latin typeface="Arial"/>
                <a:cs typeface="Arial"/>
              </a:rPr>
              <a:t>million</a:t>
            </a:r>
            <a:r>
              <a:rPr sz="2500" b="1" spc="5" dirty="0">
                <a:latin typeface="Arial"/>
                <a:cs typeface="Arial"/>
              </a:rPr>
              <a:t> mennesker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er</a:t>
            </a:r>
            <a:r>
              <a:rPr sz="2500" b="1" spc="10" dirty="0">
                <a:latin typeface="Arial"/>
                <a:cs typeface="Arial"/>
              </a:rPr>
              <a:t> direkte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15" dirty="0">
                <a:latin typeface="Arial"/>
                <a:cs typeface="Arial"/>
              </a:rPr>
              <a:t>berørt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af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handicap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eller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psykisk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sårbarhed.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500" b="1" spc="5" dirty="0">
                <a:latin typeface="Arial"/>
                <a:cs typeface="Arial"/>
              </a:rPr>
              <a:t>Dertil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sz="2500" b="1" spc="25" dirty="0">
                <a:latin typeface="Arial"/>
                <a:cs typeface="Arial"/>
              </a:rPr>
              <a:t>kommer</a:t>
            </a:r>
            <a:r>
              <a:rPr sz="2500" b="1" spc="-5" dirty="0">
                <a:latin typeface="Arial"/>
                <a:cs typeface="Arial"/>
              </a:rPr>
              <a:t> alle</a:t>
            </a:r>
            <a:r>
              <a:rPr sz="2500" b="1" dirty="0">
                <a:latin typeface="Arial"/>
                <a:cs typeface="Arial"/>
              </a:rPr>
              <a:t> pårørende.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500" b="1" spc="-95" dirty="0">
                <a:latin typeface="Arial"/>
                <a:cs typeface="Arial"/>
              </a:rPr>
              <a:t>Vi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er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under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pres,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10" dirty="0">
                <a:latin typeface="Arial"/>
                <a:cs typeface="Arial"/>
              </a:rPr>
              <a:t>men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alligevel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er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70" dirty="0">
                <a:latin typeface="Arial"/>
                <a:cs typeface="Arial"/>
              </a:rPr>
              <a:t>vi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10" dirty="0">
                <a:latin typeface="Arial"/>
                <a:cs typeface="Arial"/>
              </a:rPr>
              <a:t>nærmest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40" dirty="0">
                <a:latin typeface="Arial"/>
                <a:cs typeface="Arial"/>
              </a:rPr>
              <a:t>usynlige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på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den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politiske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dagsorden.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500" b="1" spc="-95" dirty="0">
                <a:latin typeface="Arial"/>
                <a:cs typeface="Arial"/>
              </a:rPr>
              <a:t>Vi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ønsker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45" dirty="0">
                <a:latin typeface="Arial"/>
                <a:cs typeface="Arial"/>
              </a:rPr>
              <a:t>at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30" dirty="0">
                <a:latin typeface="Arial"/>
                <a:cs typeface="Arial"/>
              </a:rPr>
              <a:t>blive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10" dirty="0">
                <a:latin typeface="Arial"/>
                <a:cs typeface="Arial"/>
              </a:rPr>
              <a:t>set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og hørt. </a:t>
            </a:r>
            <a:r>
              <a:rPr sz="2500" b="1" spc="-95" dirty="0">
                <a:latin typeface="Arial"/>
                <a:cs typeface="Arial"/>
              </a:rPr>
              <a:t>Vi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-65" dirty="0">
                <a:latin typeface="Arial"/>
                <a:cs typeface="Arial"/>
              </a:rPr>
              <a:t>vil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ikke</a:t>
            </a:r>
            <a:r>
              <a:rPr sz="2500" b="1" dirty="0">
                <a:latin typeface="Arial"/>
                <a:cs typeface="Arial"/>
              </a:rPr>
              <a:t> </a:t>
            </a:r>
            <a:r>
              <a:rPr sz="2500" b="1" spc="10" dirty="0">
                <a:latin typeface="Arial"/>
                <a:cs typeface="Arial"/>
              </a:rPr>
              <a:t>glemmes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50" dirty="0">
                <a:latin typeface="Arial"/>
                <a:cs typeface="Arial"/>
              </a:rPr>
              <a:t>i</a:t>
            </a:r>
            <a:r>
              <a:rPr sz="2500" b="1" dirty="0">
                <a:latin typeface="Arial"/>
                <a:cs typeface="Arial"/>
              </a:rPr>
              <a:t> systemet.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812800" marR="805180" algn="ctr">
              <a:lnSpc>
                <a:spcPct val="100000"/>
              </a:lnSpc>
            </a:pPr>
            <a:r>
              <a:rPr sz="2500" b="1" spc="10" dirty="0">
                <a:latin typeface="Arial"/>
                <a:cs typeface="Arial"/>
              </a:rPr>
              <a:t>Del </a:t>
            </a:r>
            <a:r>
              <a:rPr sz="2500" b="1" spc="-35" dirty="0">
                <a:latin typeface="Arial"/>
                <a:cs typeface="Arial"/>
              </a:rPr>
              <a:t>din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historie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under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5" dirty="0">
                <a:latin typeface="Arial"/>
                <a:cs typeface="Arial"/>
              </a:rPr>
              <a:t>hashtagget</a:t>
            </a:r>
            <a:r>
              <a:rPr sz="2500" b="1" spc="1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#enmillionstemmer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og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spc="-65" dirty="0">
                <a:latin typeface="Arial"/>
                <a:cs typeface="Arial"/>
              </a:rPr>
              <a:t>vis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politikerne</a:t>
            </a:r>
            <a:r>
              <a:rPr sz="2500" b="1" spc="15" dirty="0">
                <a:latin typeface="Arial"/>
                <a:cs typeface="Arial"/>
              </a:rPr>
              <a:t> </a:t>
            </a:r>
            <a:r>
              <a:rPr sz="2500" b="1" spc="-35" dirty="0">
                <a:latin typeface="Arial"/>
                <a:cs typeface="Arial"/>
              </a:rPr>
              <a:t>din </a:t>
            </a:r>
            <a:r>
              <a:rPr sz="2500" b="1" spc="-680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virkelighed.</a:t>
            </a:r>
            <a:endParaRPr sz="2500">
              <a:latin typeface="Arial"/>
              <a:cs typeface="Arial"/>
            </a:endParaRPr>
          </a:p>
          <a:p>
            <a:pPr marL="3735704" marR="3729354" algn="ctr">
              <a:lnSpc>
                <a:spcPct val="200000"/>
              </a:lnSpc>
            </a:pPr>
            <a:r>
              <a:rPr sz="2500" b="1" spc="10" dirty="0">
                <a:latin typeface="Arial"/>
                <a:cs typeface="Arial"/>
              </a:rPr>
              <a:t>Sammen</a:t>
            </a:r>
            <a:r>
              <a:rPr sz="2500" b="1" spc="-10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bliver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sz="2500" b="1" spc="-30" dirty="0">
                <a:latin typeface="Arial"/>
                <a:cs typeface="Arial"/>
              </a:rPr>
              <a:t>vores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sz="2500" b="1" spc="20" dirty="0">
                <a:latin typeface="Arial"/>
                <a:cs typeface="Arial"/>
              </a:rPr>
              <a:t>stemmer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hørt. </a:t>
            </a:r>
            <a:r>
              <a:rPr sz="2500" b="1" spc="-68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#enmillionstemmer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584200"/>
            <a:ext cx="10007600" cy="6235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442" y="7137322"/>
            <a:ext cx="1018794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00" spc="70" dirty="0"/>
              <a:t>Familier</a:t>
            </a:r>
            <a:r>
              <a:rPr sz="6100" spc="-15" dirty="0"/>
              <a:t> </a:t>
            </a:r>
            <a:r>
              <a:rPr sz="6100" spc="155" dirty="0"/>
              <a:t>delte</a:t>
            </a:r>
            <a:r>
              <a:rPr sz="6100" spc="-15" dirty="0"/>
              <a:t> </a:t>
            </a:r>
            <a:r>
              <a:rPr sz="6100" spc="90" dirty="0"/>
              <a:t>deres</a:t>
            </a:r>
            <a:r>
              <a:rPr sz="6100" spc="-10" dirty="0"/>
              <a:t> </a:t>
            </a:r>
            <a:r>
              <a:rPr sz="6100" spc="135" dirty="0"/>
              <a:t>historier</a:t>
            </a:r>
            <a:endParaRPr sz="6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7757" y="8414384"/>
            <a:ext cx="287654" cy="2838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937" y="966419"/>
            <a:ext cx="12734925" cy="777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#enmillionstemmer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149860" algn="just">
              <a:lnSpc>
                <a:spcPct val="100699"/>
              </a:lnSpc>
            </a:pPr>
            <a:r>
              <a:rPr sz="2400" b="1" spc="10" dirty="0">
                <a:latin typeface="Arial"/>
                <a:cs typeface="Arial"/>
              </a:rPr>
              <a:t>Jeg </a:t>
            </a:r>
            <a:r>
              <a:rPr sz="2400" b="1" spc="20" dirty="0">
                <a:latin typeface="Arial"/>
                <a:cs typeface="Arial"/>
              </a:rPr>
              <a:t>er </a:t>
            </a:r>
            <a:r>
              <a:rPr sz="2400" b="1" spc="10" dirty="0">
                <a:latin typeface="Arial"/>
                <a:cs typeface="Arial"/>
              </a:rPr>
              <a:t>mor </a:t>
            </a:r>
            <a:r>
              <a:rPr sz="2400" b="1" spc="-20" dirty="0">
                <a:latin typeface="Arial"/>
                <a:cs typeface="Arial"/>
              </a:rPr>
              <a:t>til </a:t>
            </a:r>
            <a:r>
              <a:rPr sz="2400" b="1" spc="40" dirty="0">
                <a:latin typeface="Arial"/>
                <a:cs typeface="Arial"/>
              </a:rPr>
              <a:t>Marie </a:t>
            </a:r>
            <a:r>
              <a:rPr sz="2400" b="1" spc="20" dirty="0">
                <a:latin typeface="Arial"/>
                <a:cs typeface="Arial"/>
              </a:rPr>
              <a:t>på </a:t>
            </a:r>
            <a:r>
              <a:rPr sz="2400" b="1" spc="-5" dirty="0">
                <a:latin typeface="Arial"/>
                <a:cs typeface="Arial"/>
              </a:rPr>
              <a:t>snart </a:t>
            </a:r>
            <a:r>
              <a:rPr sz="2400" b="1" dirty="0">
                <a:latin typeface="Arial"/>
                <a:cs typeface="Arial"/>
              </a:rPr>
              <a:t>17. </a:t>
            </a:r>
            <a:r>
              <a:rPr sz="2400" b="1" spc="40" dirty="0">
                <a:latin typeface="Arial"/>
                <a:cs typeface="Arial"/>
              </a:rPr>
              <a:t>Marie </a:t>
            </a:r>
            <a:r>
              <a:rPr sz="2400" b="1" spc="-25" dirty="0">
                <a:latin typeface="Arial"/>
                <a:cs typeface="Arial"/>
              </a:rPr>
              <a:t>blev </a:t>
            </a:r>
            <a:r>
              <a:rPr sz="2400" b="1" dirty="0">
                <a:latin typeface="Arial"/>
                <a:cs typeface="Arial"/>
              </a:rPr>
              <a:t>fejldiagnosticeret </a:t>
            </a:r>
            <a:r>
              <a:rPr sz="2400" b="1" spc="-5" dirty="0">
                <a:latin typeface="Arial"/>
                <a:cs typeface="Arial"/>
              </a:rPr>
              <a:t>2 </a:t>
            </a:r>
            <a:r>
              <a:rPr sz="2400" b="1" spc="5" dirty="0">
                <a:latin typeface="Arial"/>
                <a:cs typeface="Arial"/>
              </a:rPr>
              <a:t>gange, </a:t>
            </a:r>
            <a:r>
              <a:rPr sz="2400" b="1" spc="-20" dirty="0">
                <a:latin typeface="Arial"/>
                <a:cs typeface="Arial"/>
              </a:rPr>
              <a:t>fordi </a:t>
            </a:r>
            <a:r>
              <a:rPr sz="2400" b="1" spc="-45" dirty="0">
                <a:latin typeface="Arial"/>
                <a:cs typeface="Arial"/>
              </a:rPr>
              <a:t>hun </a:t>
            </a:r>
            <a:r>
              <a:rPr sz="2400" b="1" spc="-15" dirty="0">
                <a:latin typeface="Arial"/>
                <a:cs typeface="Arial"/>
              </a:rPr>
              <a:t>var </a:t>
            </a:r>
            <a:r>
              <a:rPr sz="2400" b="1" dirty="0">
                <a:latin typeface="Arial"/>
                <a:cs typeface="Arial"/>
              </a:rPr>
              <a:t>for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ressourcestærk. </a:t>
            </a:r>
            <a:r>
              <a:rPr sz="2400" b="1" spc="40" dirty="0">
                <a:latin typeface="Arial"/>
                <a:cs typeface="Arial"/>
              </a:rPr>
              <a:t>Marie </a:t>
            </a:r>
            <a:r>
              <a:rPr sz="2400" b="1" dirty="0">
                <a:latin typeface="Arial"/>
                <a:cs typeface="Arial"/>
              </a:rPr>
              <a:t>har </a:t>
            </a:r>
            <a:r>
              <a:rPr sz="2400" b="1" spc="10" dirty="0">
                <a:latin typeface="Arial"/>
                <a:cs typeface="Arial"/>
              </a:rPr>
              <a:t>ADHD </a:t>
            </a:r>
            <a:r>
              <a:rPr sz="2400" b="1" spc="-50" dirty="0">
                <a:latin typeface="Arial"/>
                <a:cs typeface="Arial"/>
              </a:rPr>
              <a:t>i </a:t>
            </a:r>
            <a:r>
              <a:rPr sz="2400" b="1" spc="-25" dirty="0">
                <a:latin typeface="Arial"/>
                <a:cs typeface="Arial"/>
              </a:rPr>
              <a:t>svær </a:t>
            </a:r>
            <a:r>
              <a:rPr sz="2400" b="1" spc="5" dirty="0">
                <a:latin typeface="Arial"/>
                <a:cs typeface="Arial"/>
              </a:rPr>
              <a:t>grad, </a:t>
            </a:r>
            <a:r>
              <a:rPr sz="2400" b="1" dirty="0">
                <a:latin typeface="Arial"/>
                <a:cs typeface="Arial"/>
              </a:rPr>
              <a:t>og </a:t>
            </a:r>
            <a:r>
              <a:rPr sz="2400" b="1" spc="10" dirty="0">
                <a:latin typeface="Arial"/>
                <a:cs typeface="Arial"/>
              </a:rPr>
              <a:t>jeg </a:t>
            </a:r>
            <a:r>
              <a:rPr sz="2400" b="1" dirty="0">
                <a:latin typeface="Arial"/>
                <a:cs typeface="Arial"/>
              </a:rPr>
              <a:t>har </a:t>
            </a:r>
            <a:r>
              <a:rPr sz="2400" b="1" spc="-5" dirty="0">
                <a:latin typeface="Arial"/>
                <a:cs typeface="Arial"/>
              </a:rPr>
              <a:t>været </a:t>
            </a:r>
            <a:r>
              <a:rPr sz="2400" b="1" spc="5" dirty="0">
                <a:latin typeface="Arial"/>
                <a:cs typeface="Arial"/>
              </a:rPr>
              <a:t>alenemor </a:t>
            </a:r>
            <a:r>
              <a:rPr sz="2400" b="1" spc="-20" dirty="0">
                <a:latin typeface="Arial"/>
                <a:cs typeface="Arial"/>
              </a:rPr>
              <a:t>til </a:t>
            </a:r>
            <a:r>
              <a:rPr sz="2400" b="1" dirty="0">
                <a:latin typeface="Arial"/>
                <a:cs typeface="Arial"/>
              </a:rPr>
              <a:t>hende </a:t>
            </a:r>
            <a:r>
              <a:rPr sz="2400" b="1" spc="-5" dirty="0">
                <a:latin typeface="Arial"/>
                <a:cs typeface="Arial"/>
              </a:rPr>
              <a:t>altid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35" dirty="0">
                <a:latin typeface="Arial"/>
                <a:cs typeface="Arial"/>
              </a:rPr>
              <a:t>kæmpet</a:t>
            </a:r>
            <a:r>
              <a:rPr sz="2400" b="1" dirty="0">
                <a:latin typeface="Arial"/>
                <a:cs typeface="Arial"/>
              </a:rPr>
              <a:t> for hende </a:t>
            </a:r>
            <a:r>
              <a:rPr sz="2400" b="1" spc="-20" dirty="0">
                <a:latin typeface="Arial"/>
                <a:cs typeface="Arial"/>
              </a:rPr>
              <a:t>siden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hun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var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lille.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149225" algn="just">
              <a:lnSpc>
                <a:spcPct val="100699"/>
              </a:lnSpc>
            </a:pPr>
            <a:r>
              <a:rPr sz="2400" b="1" spc="10" dirty="0">
                <a:latin typeface="Arial"/>
                <a:cs typeface="Arial"/>
              </a:rPr>
              <a:t>Jeg </a:t>
            </a:r>
            <a:r>
              <a:rPr sz="2400" b="1" dirty="0">
                <a:latin typeface="Arial"/>
                <a:cs typeface="Arial"/>
              </a:rPr>
              <a:t>har </a:t>
            </a:r>
            <a:r>
              <a:rPr sz="2400" b="1" spc="-5" dirty="0">
                <a:latin typeface="Arial"/>
                <a:cs typeface="Arial"/>
              </a:rPr>
              <a:t>været </a:t>
            </a:r>
            <a:r>
              <a:rPr sz="2400" b="1" spc="-20" dirty="0">
                <a:latin typeface="Arial"/>
                <a:cs typeface="Arial"/>
              </a:rPr>
              <a:t>psykolog, sagsbehandler, </a:t>
            </a:r>
            <a:r>
              <a:rPr sz="2400" b="1" spc="10" dirty="0">
                <a:latin typeface="Arial"/>
                <a:cs typeface="Arial"/>
              </a:rPr>
              <a:t>advokat, </a:t>
            </a:r>
            <a:r>
              <a:rPr sz="2400" b="1" spc="15" dirty="0">
                <a:latin typeface="Arial"/>
                <a:cs typeface="Arial"/>
              </a:rPr>
              <a:t>terapeut, </a:t>
            </a:r>
            <a:r>
              <a:rPr sz="2400" b="1" spc="-25" dirty="0">
                <a:latin typeface="Arial"/>
                <a:cs typeface="Arial"/>
              </a:rPr>
              <a:t>mægler, </a:t>
            </a:r>
            <a:r>
              <a:rPr sz="2400" b="1" spc="-10" dirty="0">
                <a:latin typeface="Arial"/>
                <a:cs typeface="Arial"/>
              </a:rPr>
              <a:t>løsningsorienteret,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rådgiver!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sz="2400" b="1" spc="10" dirty="0">
                <a:latin typeface="Arial"/>
                <a:cs typeface="Arial"/>
              </a:rPr>
              <a:t>Jeg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drømmer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om, </a:t>
            </a:r>
            <a:r>
              <a:rPr sz="2400" b="1" spc="40" dirty="0">
                <a:latin typeface="Arial"/>
                <a:cs typeface="Arial"/>
              </a:rPr>
              <a:t>at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få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lov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til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at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være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mor,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eneste </a:t>
            </a:r>
            <a:r>
              <a:rPr sz="2400" b="1" spc="-5" dirty="0">
                <a:latin typeface="Arial"/>
                <a:cs typeface="Arial"/>
              </a:rPr>
              <a:t>label,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så</a:t>
            </a:r>
            <a:r>
              <a:rPr sz="2400" b="1" spc="10" dirty="0">
                <a:latin typeface="Arial"/>
                <a:cs typeface="Arial"/>
              </a:rPr>
              <a:t> jeg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blot</a:t>
            </a:r>
            <a:r>
              <a:rPr sz="2400" b="1" spc="10" dirty="0">
                <a:latin typeface="Arial"/>
                <a:cs typeface="Arial"/>
              </a:rPr>
              <a:t> kan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lytte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30" dirty="0">
                <a:latin typeface="Arial"/>
                <a:cs typeface="Arial"/>
              </a:rPr>
              <a:t>kramme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når </a:t>
            </a:r>
            <a:r>
              <a:rPr sz="2400" b="1" spc="-20" dirty="0">
                <a:latin typeface="Arial"/>
                <a:cs typeface="Arial"/>
              </a:rPr>
              <a:t>livet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er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svært.</a:t>
            </a:r>
            <a:endParaRPr sz="2400">
              <a:latin typeface="Arial"/>
              <a:cs typeface="Arial"/>
            </a:endParaRPr>
          </a:p>
          <a:p>
            <a:pPr marL="12700" marR="933450">
              <a:lnSpc>
                <a:spcPct val="201399"/>
              </a:lnSpc>
            </a:pPr>
            <a:r>
              <a:rPr sz="2400" b="1" spc="10" dirty="0">
                <a:latin typeface="Arial"/>
                <a:cs typeface="Arial"/>
              </a:rPr>
              <a:t>Jeg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drømmer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om,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at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vores</a:t>
            </a:r>
            <a:r>
              <a:rPr sz="2400" b="1" spc="5" dirty="0">
                <a:latin typeface="Arial"/>
                <a:cs typeface="Arial"/>
              </a:rPr>
              <a:t> sårbare </a:t>
            </a:r>
            <a:r>
              <a:rPr sz="2400" b="1" spc="-5" dirty="0">
                <a:latin typeface="Arial"/>
                <a:cs typeface="Arial"/>
              </a:rPr>
              <a:t>børn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 </a:t>
            </a:r>
            <a:r>
              <a:rPr sz="2400" b="1" spc="-15" dirty="0">
                <a:latin typeface="Arial"/>
                <a:cs typeface="Arial"/>
              </a:rPr>
              <a:t>unge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kan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få</a:t>
            </a:r>
            <a:r>
              <a:rPr sz="2400" b="1" dirty="0">
                <a:latin typeface="Arial"/>
                <a:cs typeface="Arial"/>
              </a:rPr>
              <a:t> den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rette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støtte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 </a:t>
            </a:r>
            <a:r>
              <a:rPr sz="2400" b="1" spc="-10" dirty="0">
                <a:latin typeface="Arial"/>
                <a:cs typeface="Arial"/>
              </a:rPr>
              <a:t>hjælp.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Jeg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drømmer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om,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at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vores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børn,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kan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få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det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mest</a:t>
            </a:r>
            <a:r>
              <a:rPr sz="2400" b="1" spc="5" dirty="0">
                <a:latin typeface="Arial"/>
                <a:cs typeface="Arial"/>
              </a:rPr>
              <a:t> optimale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indholdrige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95" dirty="0">
                <a:latin typeface="Arial"/>
                <a:cs typeface="Arial"/>
              </a:rPr>
              <a:t>liv.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700" marR="981710">
              <a:lnSpc>
                <a:spcPct val="100699"/>
              </a:lnSpc>
            </a:pPr>
            <a:r>
              <a:rPr sz="2400" b="1" spc="10" dirty="0">
                <a:latin typeface="Arial"/>
                <a:cs typeface="Arial"/>
              </a:rPr>
              <a:t>Jeg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drømmer</a:t>
            </a:r>
            <a:r>
              <a:rPr sz="2400" b="1" spc="10" dirty="0">
                <a:latin typeface="Arial"/>
                <a:cs typeface="Arial"/>
              </a:rPr>
              <a:t> om,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at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kommunen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afsætter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ressourcer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til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mere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personale,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som</a:t>
            </a:r>
            <a:r>
              <a:rPr sz="2400" b="1" spc="10" dirty="0">
                <a:latin typeface="Arial"/>
                <a:cs typeface="Arial"/>
              </a:rPr>
              <a:t> kan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HJÆLPE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vores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børn!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Arial"/>
              <a:cs typeface="Arial"/>
            </a:endParaRPr>
          </a:p>
          <a:p>
            <a:pPr marL="12700" marR="161925" algn="just">
              <a:lnSpc>
                <a:spcPct val="105600"/>
              </a:lnSpc>
            </a:pPr>
            <a:r>
              <a:rPr sz="2400" b="1" spc="10" dirty="0">
                <a:latin typeface="Arial"/>
                <a:cs typeface="Arial"/>
              </a:rPr>
              <a:t>Jeg </a:t>
            </a:r>
            <a:r>
              <a:rPr sz="2400" b="1" spc="15" dirty="0">
                <a:latin typeface="Arial"/>
                <a:cs typeface="Arial"/>
              </a:rPr>
              <a:t>drømmer </a:t>
            </a:r>
            <a:r>
              <a:rPr sz="2400" b="1" spc="20" dirty="0">
                <a:latin typeface="Arial"/>
                <a:cs typeface="Arial"/>
              </a:rPr>
              <a:t>om </a:t>
            </a:r>
            <a:r>
              <a:rPr sz="2400" b="1" spc="-10" dirty="0">
                <a:latin typeface="Arial"/>
                <a:cs typeface="Arial"/>
              </a:rPr>
              <a:t>psykiatrien </a:t>
            </a:r>
            <a:r>
              <a:rPr sz="2400" b="1" spc="10" dirty="0">
                <a:latin typeface="Arial"/>
                <a:cs typeface="Arial"/>
              </a:rPr>
              <a:t>får </a:t>
            </a:r>
            <a:r>
              <a:rPr sz="2400" b="1" spc="-5" dirty="0">
                <a:latin typeface="Arial"/>
                <a:cs typeface="Arial"/>
              </a:rPr>
              <a:t>flere </a:t>
            </a:r>
            <a:r>
              <a:rPr sz="2400" b="1" spc="5" dirty="0">
                <a:latin typeface="Arial"/>
                <a:cs typeface="Arial"/>
              </a:rPr>
              <a:t>penge, </a:t>
            </a:r>
            <a:r>
              <a:rPr sz="2400" b="1" spc="-5" dirty="0">
                <a:latin typeface="Arial"/>
                <a:cs typeface="Arial"/>
              </a:rPr>
              <a:t>så </a:t>
            </a:r>
            <a:r>
              <a:rPr sz="2400" b="1" spc="20" dirty="0">
                <a:latin typeface="Arial"/>
                <a:cs typeface="Arial"/>
              </a:rPr>
              <a:t>de </a:t>
            </a:r>
            <a:r>
              <a:rPr sz="2400" b="1" spc="10" dirty="0">
                <a:latin typeface="Arial"/>
                <a:cs typeface="Arial"/>
              </a:rPr>
              <a:t>kan </a:t>
            </a:r>
            <a:r>
              <a:rPr sz="2400" b="1" spc="-25" dirty="0">
                <a:latin typeface="Arial"/>
                <a:cs typeface="Arial"/>
              </a:rPr>
              <a:t>give </a:t>
            </a:r>
            <a:r>
              <a:rPr sz="2400" b="1" spc="-30" dirty="0">
                <a:latin typeface="Arial"/>
                <a:cs typeface="Arial"/>
              </a:rPr>
              <a:t>vores </a:t>
            </a:r>
            <a:r>
              <a:rPr sz="2400" b="1" spc="-15" dirty="0">
                <a:latin typeface="Arial"/>
                <a:cs typeface="Arial"/>
              </a:rPr>
              <a:t>unge </a:t>
            </a:r>
            <a:r>
              <a:rPr sz="2400" b="1" spc="20" dirty="0">
                <a:latin typeface="Arial"/>
                <a:cs typeface="Arial"/>
              </a:rPr>
              <a:t>de </a:t>
            </a:r>
            <a:r>
              <a:rPr sz="2400" b="1" spc="-5" dirty="0">
                <a:latin typeface="Arial"/>
                <a:cs typeface="Arial"/>
              </a:rPr>
              <a:t>aller </a:t>
            </a:r>
            <a:r>
              <a:rPr sz="2400" b="1" spc="10" dirty="0">
                <a:latin typeface="Arial"/>
                <a:cs typeface="Arial"/>
              </a:rPr>
              <a:t>bedste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behandlinger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så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deres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livskvalitet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er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top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65" dirty="0">
                <a:latin typeface="Segoe UI Symbol"/>
                <a:cs typeface="Segoe UI Symbol"/>
              </a:rPr>
              <a:t>❤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584200"/>
            <a:ext cx="10007600" cy="6235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Sammenhold</a:t>
            </a:r>
            <a:r>
              <a:rPr spc="-25" dirty="0"/>
              <a:t> </a:t>
            </a:r>
            <a:r>
              <a:rPr spc="229" dirty="0"/>
              <a:t>og</a:t>
            </a:r>
            <a:r>
              <a:rPr spc="-20" dirty="0"/>
              <a:t> </a:t>
            </a:r>
            <a:r>
              <a:rPr spc="125" dirty="0"/>
              <a:t>fællesskab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8795" y="7518082"/>
            <a:ext cx="335597" cy="333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306" y="515770"/>
            <a:ext cx="12869545" cy="827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#enmillionstemmer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12700" marR="248285">
              <a:lnSpc>
                <a:spcPct val="101200"/>
              </a:lnSpc>
              <a:tabLst>
                <a:tab pos="5860415" algn="l"/>
              </a:tabLst>
            </a:pPr>
            <a:r>
              <a:rPr sz="2800" b="1" spc="-65" dirty="0">
                <a:latin typeface="Arial"/>
                <a:cs typeface="Arial"/>
              </a:rPr>
              <a:t>Vores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søn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Valter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lider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af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30" dirty="0">
                <a:latin typeface="Arial"/>
                <a:cs typeface="Arial"/>
              </a:rPr>
              <a:t>Mabry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Syndrom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som</a:t>
            </a:r>
            <a:r>
              <a:rPr sz="2800" b="1" dirty="0">
                <a:latin typeface="Arial"/>
                <a:cs typeface="Arial"/>
              </a:rPr>
              <a:t> den </a:t>
            </a:r>
            <a:r>
              <a:rPr sz="2800" b="1" spc="15" dirty="0">
                <a:latin typeface="Arial"/>
                <a:cs typeface="Arial"/>
              </a:rPr>
              <a:t>eneste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Danmark.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Valter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fik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sin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epilepsi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diagnose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da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han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var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et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års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tid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gammel,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hvilket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vil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sige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80" dirty="0">
                <a:latin typeface="Arial"/>
                <a:cs typeface="Arial"/>
              </a:rPr>
              <a:t>vi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har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været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i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“systemet”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lidt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over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to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70" dirty="0">
                <a:latin typeface="Arial"/>
                <a:cs typeface="Arial"/>
              </a:rPr>
              <a:t>år.	</a:t>
            </a:r>
            <a:r>
              <a:rPr sz="2800" b="1" spc="-35" dirty="0">
                <a:latin typeface="Arial"/>
                <a:cs typeface="Arial"/>
              </a:rPr>
              <a:t>Valters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sygdom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voldsomt 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invaliderende,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kronisk</a:t>
            </a:r>
            <a:r>
              <a:rPr sz="2800" b="1" dirty="0">
                <a:latin typeface="Arial"/>
                <a:cs typeface="Arial"/>
              </a:rPr>
              <a:t> og </a:t>
            </a:r>
            <a:r>
              <a:rPr sz="2800" b="1" spc="-25" dirty="0">
                <a:latin typeface="Arial"/>
                <a:cs typeface="Arial"/>
              </a:rPr>
              <a:t>alvorlig.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"/>
              </a:spcBef>
            </a:pPr>
            <a:r>
              <a:rPr sz="2800" b="1" spc="-35" dirty="0">
                <a:latin typeface="Arial"/>
                <a:cs typeface="Arial"/>
              </a:rPr>
              <a:t>Valters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historie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adskiller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sig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på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den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35" dirty="0">
                <a:latin typeface="Arial"/>
                <a:cs typeface="Arial"/>
              </a:rPr>
              <a:t>måde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at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80" dirty="0">
                <a:latin typeface="Arial"/>
                <a:cs typeface="Arial"/>
              </a:rPr>
              <a:t>vi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bor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i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en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kommune,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der 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kigger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på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barnet</a:t>
            </a:r>
            <a:r>
              <a:rPr sz="2800" b="1" dirty="0">
                <a:latin typeface="Arial"/>
                <a:cs typeface="Arial"/>
              </a:rPr>
              <a:t> og </a:t>
            </a:r>
            <a:r>
              <a:rPr sz="2800" b="1" spc="20" dirty="0">
                <a:latin typeface="Arial"/>
                <a:cs typeface="Arial"/>
              </a:rPr>
              <a:t>ikke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sætter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ham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kasser.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Vi</a:t>
            </a:r>
            <a:r>
              <a:rPr sz="2800" b="1" dirty="0">
                <a:latin typeface="Arial"/>
                <a:cs typeface="Arial"/>
              </a:rPr>
              <a:t> bor </a:t>
            </a:r>
            <a:r>
              <a:rPr sz="2800" b="1" spc="-60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 en </a:t>
            </a:r>
            <a:r>
              <a:rPr sz="2800" b="1" spc="10" dirty="0">
                <a:latin typeface="Arial"/>
                <a:cs typeface="Arial"/>
              </a:rPr>
              <a:t>kommune,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hvor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de 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synes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30" dirty="0">
                <a:latin typeface="Arial"/>
                <a:cs typeface="Arial"/>
              </a:rPr>
              <a:t>det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mindst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lige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så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vigtigt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at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passe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på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os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som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familie</a:t>
            </a:r>
            <a:r>
              <a:rPr sz="2800" b="1" dirty="0">
                <a:latin typeface="Arial"/>
                <a:cs typeface="Arial"/>
              </a:rPr>
              <a:t> og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ikke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kun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se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på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Valters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behov.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Vi</a:t>
            </a:r>
            <a:r>
              <a:rPr sz="2800" b="1" dirty="0">
                <a:latin typeface="Arial"/>
                <a:cs typeface="Arial"/>
              </a:rPr>
              <a:t> bor </a:t>
            </a:r>
            <a:r>
              <a:rPr sz="2800" b="1" spc="-60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 en </a:t>
            </a:r>
            <a:r>
              <a:rPr sz="2800" b="1" spc="10" dirty="0">
                <a:latin typeface="Arial"/>
                <a:cs typeface="Arial"/>
              </a:rPr>
              <a:t>kommune,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hvor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80" dirty="0">
                <a:latin typeface="Arial"/>
                <a:cs typeface="Arial"/>
              </a:rPr>
              <a:t>vi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bliver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mødt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30" dirty="0">
                <a:latin typeface="Arial"/>
                <a:cs typeface="Arial"/>
              </a:rPr>
              <a:t>med 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samarbejdsvilje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og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enorm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empati.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Vi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bor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rent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ud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sagt,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i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en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10" dirty="0">
                <a:latin typeface="Arial"/>
                <a:cs typeface="Arial"/>
              </a:rPr>
              <a:t>kommune,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hvor 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80" dirty="0">
                <a:latin typeface="Arial"/>
                <a:cs typeface="Arial"/>
              </a:rPr>
              <a:t>vi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får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al</a:t>
            </a:r>
            <a:r>
              <a:rPr sz="2800" b="1" dirty="0">
                <a:latin typeface="Arial"/>
                <a:cs typeface="Arial"/>
              </a:rPr>
              <a:t> den </a:t>
            </a:r>
            <a:r>
              <a:rPr sz="2800" b="1" spc="-15" dirty="0">
                <a:latin typeface="Arial"/>
                <a:cs typeface="Arial"/>
              </a:rPr>
              <a:t>hjælp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80" dirty="0">
                <a:latin typeface="Arial"/>
                <a:cs typeface="Arial"/>
              </a:rPr>
              <a:t>vi</a:t>
            </a:r>
            <a:r>
              <a:rPr sz="2800" b="1" dirty="0">
                <a:latin typeface="Arial"/>
                <a:cs typeface="Arial"/>
              </a:rPr>
              <a:t> har </a:t>
            </a:r>
            <a:r>
              <a:rPr sz="2800" b="1" spc="-15" dirty="0">
                <a:latin typeface="Arial"/>
                <a:cs typeface="Arial"/>
              </a:rPr>
              <a:t>brug</a:t>
            </a:r>
            <a:r>
              <a:rPr sz="2800" b="1" dirty="0">
                <a:latin typeface="Arial"/>
                <a:cs typeface="Arial"/>
              </a:rPr>
              <a:t> for og </a:t>
            </a:r>
            <a:r>
              <a:rPr sz="2800" b="1" spc="-20" dirty="0">
                <a:latin typeface="Arial"/>
                <a:cs typeface="Arial"/>
              </a:rPr>
              <a:t>kun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småting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skiller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os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ad.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Arial"/>
              <a:cs typeface="Arial"/>
            </a:endParaRPr>
          </a:p>
          <a:p>
            <a:pPr marL="12700" marR="575945">
              <a:lnSpc>
                <a:spcPct val="102899"/>
              </a:lnSpc>
            </a:pPr>
            <a:r>
              <a:rPr sz="2800" b="1" spc="-110" dirty="0">
                <a:latin typeface="Arial"/>
                <a:cs typeface="Arial"/>
              </a:rPr>
              <a:t>Vi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vil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gerne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støtte</a:t>
            </a:r>
            <a:r>
              <a:rPr sz="2800" b="1" dirty="0">
                <a:latin typeface="Arial"/>
                <a:cs typeface="Arial"/>
              </a:rPr>
              <a:t> op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om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alle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jer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andre</a:t>
            </a:r>
            <a:r>
              <a:rPr sz="2800" b="1" dirty="0">
                <a:latin typeface="Arial"/>
                <a:cs typeface="Arial"/>
              </a:rPr>
              <a:t> og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samtidig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5" dirty="0">
                <a:latin typeface="Arial"/>
                <a:cs typeface="Arial"/>
              </a:rPr>
              <a:t>råbe</a:t>
            </a:r>
            <a:r>
              <a:rPr sz="2800" b="1" dirty="0">
                <a:latin typeface="Arial"/>
                <a:cs typeface="Arial"/>
              </a:rPr>
              <a:t> højt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om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at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30" dirty="0">
                <a:latin typeface="Arial"/>
                <a:cs typeface="Arial"/>
              </a:rPr>
              <a:t>det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er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muligt </a:t>
            </a:r>
            <a:r>
              <a:rPr sz="2800" b="1" spc="50" dirty="0">
                <a:latin typeface="Arial"/>
                <a:cs typeface="Arial"/>
              </a:rPr>
              <a:t>at </a:t>
            </a:r>
            <a:r>
              <a:rPr sz="2800" b="1" spc="-15" dirty="0">
                <a:latin typeface="Arial"/>
                <a:cs typeface="Arial"/>
              </a:rPr>
              <a:t>have </a:t>
            </a:r>
            <a:r>
              <a:rPr sz="2800" b="1" spc="50" dirty="0">
                <a:latin typeface="Arial"/>
                <a:cs typeface="Arial"/>
              </a:rPr>
              <a:t>et </a:t>
            </a:r>
            <a:r>
              <a:rPr sz="2800" b="1" spc="10" dirty="0">
                <a:latin typeface="Arial"/>
                <a:cs typeface="Arial"/>
              </a:rPr>
              <a:t>godt </a:t>
            </a:r>
            <a:r>
              <a:rPr sz="2800" b="1" spc="-10" dirty="0">
                <a:latin typeface="Arial"/>
                <a:cs typeface="Arial"/>
              </a:rPr>
              <a:t>forløb </a:t>
            </a:r>
            <a:r>
              <a:rPr sz="2800" b="1" dirty="0">
                <a:latin typeface="Arial"/>
                <a:cs typeface="Arial"/>
              </a:rPr>
              <a:t>og </a:t>
            </a:r>
            <a:r>
              <a:rPr sz="2800" b="1" spc="-35" dirty="0">
                <a:latin typeface="Arial"/>
                <a:cs typeface="Arial"/>
              </a:rPr>
              <a:t>blive </a:t>
            </a:r>
            <a:r>
              <a:rPr sz="2800" b="1" spc="25" dirty="0">
                <a:latin typeface="Arial"/>
                <a:cs typeface="Arial"/>
              </a:rPr>
              <a:t>både </a:t>
            </a:r>
            <a:r>
              <a:rPr sz="2800" b="1" dirty="0">
                <a:latin typeface="Arial"/>
                <a:cs typeface="Arial"/>
              </a:rPr>
              <a:t>hørt og </a:t>
            </a:r>
            <a:r>
              <a:rPr sz="2800" b="1" spc="15" dirty="0">
                <a:latin typeface="Arial"/>
                <a:cs typeface="Arial"/>
              </a:rPr>
              <a:t>set </a:t>
            </a:r>
            <a:r>
              <a:rPr sz="2800" b="1" spc="25" dirty="0">
                <a:latin typeface="Arial"/>
                <a:cs typeface="Arial"/>
              </a:rPr>
              <a:t>af </a:t>
            </a:r>
            <a:r>
              <a:rPr sz="2800" b="1" spc="10" dirty="0">
                <a:latin typeface="Arial"/>
                <a:cs typeface="Arial"/>
              </a:rPr>
              <a:t>kommune </a:t>
            </a:r>
            <a:r>
              <a:rPr sz="2800" b="1" dirty="0">
                <a:latin typeface="Arial"/>
                <a:cs typeface="Arial"/>
              </a:rPr>
              <a:t>og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sygehusvæsen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dirty="0">
                <a:latin typeface="Segoe UI Symbol"/>
                <a:cs typeface="Segoe UI Symbol"/>
              </a:rPr>
              <a:t>💜</a:t>
            </a:r>
            <a:endParaRPr sz="28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Kærlig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hilsen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Valter</a:t>
            </a:r>
            <a:r>
              <a:rPr sz="2800" b="1" dirty="0">
                <a:latin typeface="Arial"/>
                <a:cs typeface="Arial"/>
              </a:rPr>
              <a:t> og </a:t>
            </a:r>
            <a:r>
              <a:rPr sz="2800" b="1" spc="-30" dirty="0">
                <a:latin typeface="Arial"/>
                <a:cs typeface="Arial"/>
              </a:rPr>
              <a:t>hans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familie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7768" y="1846781"/>
            <a:ext cx="6469380" cy="749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6090" algn="ctr">
              <a:lnSpc>
                <a:spcPct val="100000"/>
              </a:lnSpc>
              <a:spcBef>
                <a:spcPts val="100"/>
              </a:spcBef>
            </a:pPr>
            <a:r>
              <a:rPr sz="4500" spc="40" dirty="0">
                <a:latin typeface="Arial MT"/>
                <a:cs typeface="Arial MT"/>
              </a:rPr>
              <a:t>Et</a:t>
            </a:r>
            <a:r>
              <a:rPr sz="4500" spc="-45" dirty="0">
                <a:latin typeface="Arial MT"/>
                <a:cs typeface="Arial MT"/>
              </a:rPr>
              <a:t> </a:t>
            </a:r>
            <a:r>
              <a:rPr sz="4500" spc="60" dirty="0">
                <a:latin typeface="Arial MT"/>
                <a:cs typeface="Arial MT"/>
              </a:rPr>
              <a:t>talerør</a:t>
            </a:r>
            <a:endParaRPr sz="4500">
              <a:latin typeface="Arial MT"/>
              <a:cs typeface="Arial MT"/>
            </a:endParaRPr>
          </a:p>
          <a:p>
            <a:pPr marL="938530" marR="1405890" algn="ctr">
              <a:lnSpc>
                <a:spcPct val="203700"/>
              </a:lnSpc>
            </a:pPr>
            <a:r>
              <a:rPr sz="4500" spc="40" dirty="0">
                <a:latin typeface="Arial MT"/>
                <a:cs typeface="Arial MT"/>
              </a:rPr>
              <a:t>Et</a:t>
            </a:r>
            <a:r>
              <a:rPr sz="4500" spc="105" dirty="0">
                <a:latin typeface="Arial MT"/>
                <a:cs typeface="Arial MT"/>
              </a:rPr>
              <a:t> </a:t>
            </a:r>
            <a:r>
              <a:rPr sz="4500" spc="90" dirty="0">
                <a:latin typeface="Arial MT"/>
                <a:cs typeface="Arial MT"/>
              </a:rPr>
              <a:t>fællesskab </a:t>
            </a:r>
            <a:r>
              <a:rPr sz="4500" spc="95" dirty="0">
                <a:latin typeface="Arial MT"/>
                <a:cs typeface="Arial MT"/>
              </a:rPr>
              <a:t> </a:t>
            </a:r>
            <a:r>
              <a:rPr sz="4500" spc="40" dirty="0">
                <a:latin typeface="Arial MT"/>
                <a:cs typeface="Arial MT"/>
              </a:rPr>
              <a:t>Et</a:t>
            </a:r>
            <a:r>
              <a:rPr sz="4500" spc="-75" dirty="0">
                <a:latin typeface="Arial MT"/>
                <a:cs typeface="Arial MT"/>
              </a:rPr>
              <a:t> </a:t>
            </a:r>
            <a:r>
              <a:rPr sz="4500" spc="105" dirty="0">
                <a:latin typeface="Arial MT"/>
                <a:cs typeface="Arial MT"/>
              </a:rPr>
              <a:t>sammenhold</a:t>
            </a:r>
            <a:endParaRPr sz="4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sz="3350" i="1" spc="110" dirty="0">
                <a:latin typeface="Arial"/>
                <a:cs typeface="Arial"/>
              </a:rPr>
              <a:t>“Nu</a:t>
            </a:r>
            <a:r>
              <a:rPr sz="3350" i="1" spc="-5" dirty="0">
                <a:latin typeface="Arial"/>
                <a:cs typeface="Arial"/>
              </a:rPr>
              <a:t> </a:t>
            </a:r>
            <a:r>
              <a:rPr sz="3350" i="1" spc="-20" dirty="0">
                <a:latin typeface="Arial"/>
                <a:cs typeface="Arial"/>
              </a:rPr>
              <a:t>føler</a:t>
            </a:r>
            <a:r>
              <a:rPr sz="3350" i="1" spc="-5" dirty="0">
                <a:latin typeface="Arial"/>
                <a:cs typeface="Arial"/>
              </a:rPr>
              <a:t> </a:t>
            </a:r>
            <a:r>
              <a:rPr sz="3350" i="1" spc="5" dirty="0">
                <a:latin typeface="Arial"/>
                <a:cs typeface="Arial"/>
              </a:rPr>
              <a:t>jeg</a:t>
            </a:r>
            <a:r>
              <a:rPr sz="3350" i="1" dirty="0">
                <a:latin typeface="Arial"/>
                <a:cs typeface="Arial"/>
              </a:rPr>
              <a:t> </a:t>
            </a:r>
            <a:r>
              <a:rPr sz="3350" i="1" spc="45" dirty="0">
                <a:latin typeface="Arial"/>
                <a:cs typeface="Arial"/>
              </a:rPr>
              <a:t>mig</a:t>
            </a:r>
            <a:r>
              <a:rPr sz="3350" i="1" spc="-5" dirty="0">
                <a:latin typeface="Arial"/>
                <a:cs typeface="Arial"/>
              </a:rPr>
              <a:t> </a:t>
            </a:r>
            <a:r>
              <a:rPr sz="3350" i="1" spc="-45" dirty="0">
                <a:latin typeface="Arial"/>
                <a:cs typeface="Arial"/>
              </a:rPr>
              <a:t>ikke</a:t>
            </a:r>
            <a:r>
              <a:rPr sz="3350" i="1" dirty="0">
                <a:latin typeface="Arial"/>
                <a:cs typeface="Arial"/>
              </a:rPr>
              <a:t> </a:t>
            </a:r>
            <a:r>
              <a:rPr sz="3350" i="1" spc="-45" dirty="0">
                <a:latin typeface="Arial"/>
                <a:cs typeface="Arial"/>
              </a:rPr>
              <a:t>alene</a:t>
            </a:r>
            <a:r>
              <a:rPr sz="3350" i="1" spc="-5" dirty="0">
                <a:latin typeface="Arial"/>
                <a:cs typeface="Arial"/>
              </a:rPr>
              <a:t> </a:t>
            </a:r>
            <a:r>
              <a:rPr sz="3350" i="1" spc="45" dirty="0">
                <a:latin typeface="Arial"/>
                <a:cs typeface="Arial"/>
              </a:rPr>
              <a:t>mere”</a:t>
            </a:r>
            <a:endParaRPr sz="3350">
              <a:latin typeface="Arial"/>
              <a:cs typeface="Arial"/>
            </a:endParaRPr>
          </a:p>
          <a:p>
            <a:pPr marL="2026920" marR="2019300" indent="248920" algn="just">
              <a:lnSpc>
                <a:spcPts val="8200"/>
              </a:lnSpc>
              <a:spcBef>
                <a:spcPts val="750"/>
              </a:spcBef>
            </a:pPr>
            <a:r>
              <a:rPr sz="3350" spc="30" dirty="0">
                <a:latin typeface="Arial MT"/>
                <a:cs typeface="Arial MT"/>
              </a:rPr>
              <a:t>Giver </a:t>
            </a:r>
            <a:r>
              <a:rPr sz="3350" b="1" spc="5" dirty="0">
                <a:latin typeface="Arial"/>
                <a:cs typeface="Arial"/>
              </a:rPr>
              <a:t>håb </a:t>
            </a:r>
            <a:r>
              <a:rPr sz="3350" b="1" spc="10" dirty="0">
                <a:latin typeface="Arial"/>
                <a:cs typeface="Arial"/>
              </a:rPr>
              <a:t> </a:t>
            </a:r>
            <a:r>
              <a:rPr sz="3350" spc="30" dirty="0">
                <a:latin typeface="Arial MT"/>
                <a:cs typeface="Arial MT"/>
              </a:rPr>
              <a:t>Giver </a:t>
            </a:r>
            <a:r>
              <a:rPr sz="3350" b="1" spc="30" dirty="0">
                <a:latin typeface="Arial"/>
                <a:cs typeface="Arial"/>
              </a:rPr>
              <a:t>mod </a:t>
            </a:r>
            <a:r>
              <a:rPr sz="3350" b="1" spc="35" dirty="0">
                <a:latin typeface="Arial"/>
                <a:cs typeface="Arial"/>
              </a:rPr>
              <a:t> </a:t>
            </a:r>
            <a:r>
              <a:rPr sz="3350" spc="30" dirty="0">
                <a:latin typeface="Arial MT"/>
                <a:cs typeface="Arial MT"/>
              </a:rPr>
              <a:t>Giver</a:t>
            </a:r>
            <a:r>
              <a:rPr sz="3350" spc="-70" dirty="0">
                <a:latin typeface="Arial MT"/>
                <a:cs typeface="Arial MT"/>
              </a:rPr>
              <a:t> </a:t>
            </a:r>
            <a:r>
              <a:rPr sz="3350" b="1" spc="5" dirty="0">
                <a:latin typeface="Arial"/>
                <a:cs typeface="Arial"/>
              </a:rPr>
              <a:t>styrke</a:t>
            </a:r>
            <a:endParaRPr sz="33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9638" y="449781"/>
            <a:ext cx="679195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65" dirty="0"/>
              <a:t>Hvad?</a:t>
            </a:r>
            <a:r>
              <a:rPr sz="4500" spc="-20" dirty="0"/>
              <a:t> </a:t>
            </a:r>
            <a:r>
              <a:rPr sz="4500" spc="-45" dirty="0"/>
              <a:t>En</a:t>
            </a:r>
            <a:r>
              <a:rPr sz="4500" spc="-15" dirty="0"/>
              <a:t> </a:t>
            </a:r>
            <a:r>
              <a:rPr sz="4500" spc="145" dirty="0"/>
              <a:t>stor</a:t>
            </a:r>
            <a:r>
              <a:rPr sz="4500" spc="-15" dirty="0"/>
              <a:t> </a:t>
            </a:r>
            <a:r>
              <a:rPr sz="4500" spc="70" dirty="0"/>
              <a:t>bevægelse</a:t>
            </a:r>
            <a:endParaRPr sz="4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1300" y="546100"/>
            <a:ext cx="5588000" cy="8547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700" y="2865169"/>
            <a:ext cx="3884929" cy="8280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sz="2600" b="1" spc="-5" dirty="0">
                <a:latin typeface="Arial"/>
                <a:cs typeface="Arial"/>
              </a:rPr>
              <a:t>Så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ventede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75" dirty="0">
                <a:latin typeface="Arial"/>
                <a:cs typeface="Arial"/>
              </a:rPr>
              <a:t>vi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enæggede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tvillingepiger…..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700" y="4490769"/>
            <a:ext cx="5065395" cy="164083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sz="2600" b="1" spc="60" dirty="0">
                <a:latin typeface="Arial"/>
                <a:cs typeface="Arial"/>
              </a:rPr>
              <a:t>Men </a:t>
            </a:r>
            <a:r>
              <a:rPr sz="2600" b="1" spc="-30" dirty="0">
                <a:latin typeface="Arial"/>
                <a:cs typeface="Arial"/>
              </a:rPr>
              <a:t>vores </a:t>
            </a:r>
            <a:r>
              <a:rPr sz="2600" b="1" spc="15" dirty="0">
                <a:latin typeface="Arial"/>
                <a:cs typeface="Arial"/>
              </a:rPr>
              <a:t>enæggede </a:t>
            </a:r>
            <a:r>
              <a:rPr sz="2600" b="1" spc="-30" dirty="0">
                <a:latin typeface="Arial"/>
                <a:cs typeface="Arial"/>
              </a:rPr>
              <a:t>tvillinger </a:t>
            </a:r>
            <a:r>
              <a:rPr sz="2600" b="1" spc="-25" dirty="0">
                <a:latin typeface="Arial"/>
                <a:cs typeface="Arial"/>
              </a:rPr>
              <a:t> blev </a:t>
            </a:r>
            <a:r>
              <a:rPr sz="2600" b="1" spc="10" dirty="0">
                <a:latin typeface="Arial"/>
                <a:cs typeface="Arial"/>
              </a:rPr>
              <a:t>født </a:t>
            </a:r>
            <a:r>
              <a:rPr sz="2600" b="1" spc="-5" dirty="0">
                <a:latin typeface="Arial"/>
                <a:cs typeface="Arial"/>
              </a:rPr>
              <a:t>11 </a:t>
            </a:r>
            <a:r>
              <a:rPr sz="2600" b="1" dirty="0">
                <a:latin typeface="Arial"/>
                <a:cs typeface="Arial"/>
              </a:rPr>
              <a:t>uger for </a:t>
            </a:r>
            <a:r>
              <a:rPr sz="2600" b="1" spc="-10" dirty="0">
                <a:latin typeface="Arial"/>
                <a:cs typeface="Arial"/>
              </a:rPr>
              <a:t>tidligt, </a:t>
            </a:r>
            <a:r>
              <a:rPr sz="2600" b="1" dirty="0">
                <a:latin typeface="Arial"/>
                <a:cs typeface="Arial"/>
              </a:rPr>
              <a:t>og 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vores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70" dirty="0">
                <a:latin typeface="Arial"/>
                <a:cs typeface="Arial"/>
              </a:rPr>
              <a:t>liv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har</a:t>
            </a:r>
            <a:r>
              <a:rPr sz="2600" b="1" spc="-5" dirty="0">
                <a:latin typeface="Arial"/>
                <a:cs typeface="Arial"/>
              </a:rPr>
              <a:t> været </a:t>
            </a:r>
            <a:r>
              <a:rPr sz="2600" b="1" spc="10" dirty="0">
                <a:latin typeface="Arial"/>
                <a:cs typeface="Arial"/>
              </a:rPr>
              <a:t>alt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andet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end </a:t>
            </a:r>
            <a:r>
              <a:rPr sz="2600" b="1" spc="-705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forudsigeligt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lige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siden.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192" y="472057"/>
            <a:ext cx="9037980" cy="56486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1200" y="6189040"/>
            <a:ext cx="7171055" cy="224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latin typeface="Arial"/>
                <a:cs typeface="Arial"/>
              </a:rPr>
              <a:t>21.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november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2007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blev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min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mand </a:t>
            </a:r>
            <a:r>
              <a:rPr sz="1900" b="1" dirty="0">
                <a:latin typeface="Arial"/>
                <a:cs typeface="Arial"/>
              </a:rPr>
              <a:t>og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jeg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pårørende.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210500"/>
              </a:lnSpc>
            </a:pPr>
            <a:r>
              <a:rPr sz="1900" b="1" spc="-10" dirty="0">
                <a:latin typeface="Arial"/>
                <a:cs typeface="Arial"/>
              </a:rPr>
              <a:t>Emma: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105" dirty="0">
                <a:latin typeface="Arial"/>
                <a:cs typeface="Arial"/>
              </a:rPr>
              <a:t>CP,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Hydrocephalus,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autisme,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epilepsi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og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dystoni </a:t>
            </a:r>
            <a:r>
              <a:rPr sz="1900" b="1" spc="-20" dirty="0">
                <a:latin typeface="Arial"/>
                <a:cs typeface="Arial"/>
              </a:rPr>
              <a:t> Sarah: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Adhd,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sansemotoriske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forstyrrelser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og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søvnforstyrrelse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spc="-15" dirty="0">
                <a:latin typeface="Arial"/>
                <a:cs typeface="Arial"/>
              </a:rPr>
              <a:t>Kristoffer: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Atypisk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Autisme,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30" dirty="0">
                <a:latin typeface="Arial"/>
                <a:cs typeface="Arial"/>
              </a:rPr>
              <a:t>Adhd</a:t>
            </a:r>
            <a:r>
              <a:rPr sz="1900" b="1" dirty="0">
                <a:latin typeface="Arial"/>
                <a:cs typeface="Arial"/>
              </a:rPr>
              <a:t> og </a:t>
            </a:r>
            <a:r>
              <a:rPr sz="1900" b="1" spc="15" dirty="0">
                <a:latin typeface="Arial"/>
                <a:cs typeface="Arial"/>
              </a:rPr>
              <a:t>to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slags</a:t>
            </a:r>
            <a:r>
              <a:rPr sz="1900" b="1" dirty="0">
                <a:latin typeface="Arial"/>
                <a:cs typeface="Arial"/>
              </a:rPr>
              <a:t> angst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1300" y="546100"/>
            <a:ext cx="5588000" cy="8547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060" y="663447"/>
            <a:ext cx="5008880" cy="187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0" marR="5080" indent="-1835785">
              <a:lnSpc>
                <a:spcPts val="7400"/>
              </a:lnSpc>
            </a:pPr>
            <a:r>
              <a:rPr sz="6000" u="heavy" spc="-60" dirty="0">
                <a:uFill>
                  <a:solidFill>
                    <a:srgbClr val="000000"/>
                  </a:solidFill>
                </a:uFill>
              </a:rPr>
              <a:t>En</a:t>
            </a:r>
            <a:r>
              <a:rPr sz="6000" u="heavy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6000" u="heavy" spc="110" dirty="0">
                <a:uFill>
                  <a:solidFill>
                    <a:srgbClr val="000000"/>
                  </a:solidFill>
                </a:uFill>
              </a:rPr>
              <a:t>familie</a:t>
            </a:r>
            <a:r>
              <a:rPr sz="6000" u="heavy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6000" u="heavy" spc="110" dirty="0">
                <a:uFill>
                  <a:solidFill>
                    <a:srgbClr val="000000"/>
                  </a:solidFill>
                </a:uFill>
              </a:rPr>
              <a:t>i</a:t>
            </a:r>
            <a:r>
              <a:rPr sz="6000" u="heavy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6000" u="heavy" spc="195" dirty="0">
                <a:uFill>
                  <a:solidFill>
                    <a:srgbClr val="000000"/>
                  </a:solidFill>
                </a:uFill>
              </a:rPr>
              <a:t>frit </a:t>
            </a:r>
            <a:r>
              <a:rPr sz="6000" spc="-1655" dirty="0"/>
              <a:t> </a:t>
            </a:r>
            <a:r>
              <a:rPr sz="6000" u="heavy" spc="165" dirty="0">
                <a:uFill>
                  <a:solidFill>
                    <a:srgbClr val="000000"/>
                  </a:solidFill>
                </a:uFill>
              </a:rPr>
              <a:t>fald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137348" y="3424906"/>
            <a:ext cx="4964430" cy="3578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0"/>
              </a:spcBef>
            </a:pPr>
            <a:r>
              <a:rPr sz="2900" spc="10" dirty="0">
                <a:latin typeface="Arial MT"/>
                <a:cs typeface="Arial MT"/>
              </a:rPr>
              <a:t>Hvad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gør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man,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når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10" dirty="0">
                <a:latin typeface="Arial MT"/>
                <a:cs typeface="Arial MT"/>
              </a:rPr>
              <a:t>livet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5" dirty="0">
                <a:latin typeface="Arial MT"/>
                <a:cs typeface="Arial MT"/>
              </a:rPr>
              <a:t>kaster </a:t>
            </a:r>
            <a:r>
              <a:rPr sz="2900" spc="-800" dirty="0">
                <a:latin typeface="Arial MT"/>
                <a:cs typeface="Arial MT"/>
              </a:rPr>
              <a:t> </a:t>
            </a:r>
            <a:r>
              <a:rPr sz="2900" spc="-30" dirty="0">
                <a:latin typeface="Arial MT"/>
                <a:cs typeface="Arial MT"/>
              </a:rPr>
              <a:t>en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50" dirty="0">
                <a:latin typeface="Arial MT"/>
                <a:cs typeface="Arial MT"/>
              </a:rPr>
              <a:t>ud</a:t>
            </a:r>
            <a:r>
              <a:rPr sz="2900" spc="-5" dirty="0">
                <a:latin typeface="Arial MT"/>
                <a:cs typeface="Arial MT"/>
              </a:rPr>
              <a:t> i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40" dirty="0">
                <a:latin typeface="Arial MT"/>
                <a:cs typeface="Arial MT"/>
              </a:rPr>
              <a:t>frit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20" dirty="0">
                <a:latin typeface="Arial MT"/>
                <a:cs typeface="Arial MT"/>
              </a:rPr>
              <a:t>fald?</a:t>
            </a:r>
            <a:endParaRPr sz="2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latin typeface="Arial MT"/>
                <a:cs typeface="Arial MT"/>
              </a:rPr>
              <a:t>Hvem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10" dirty="0">
                <a:latin typeface="Arial MT"/>
                <a:cs typeface="Arial MT"/>
              </a:rPr>
              <a:t>griber?</a:t>
            </a:r>
            <a:endParaRPr sz="2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Arial MT"/>
              <a:cs typeface="Arial MT"/>
            </a:endParaRPr>
          </a:p>
          <a:p>
            <a:pPr marL="492759" marR="485140" algn="ctr">
              <a:lnSpc>
                <a:spcPct val="100600"/>
              </a:lnSpc>
            </a:pPr>
            <a:r>
              <a:rPr sz="2900" spc="-110" dirty="0">
                <a:latin typeface="Arial MT"/>
                <a:cs typeface="Arial MT"/>
              </a:rPr>
              <a:t>Vi </a:t>
            </a:r>
            <a:r>
              <a:rPr sz="2900" spc="-20" dirty="0">
                <a:latin typeface="Arial MT"/>
                <a:cs typeface="Arial MT"/>
              </a:rPr>
              <a:t>har </a:t>
            </a:r>
            <a:r>
              <a:rPr sz="2900" spc="45" dirty="0">
                <a:latin typeface="Arial MT"/>
                <a:cs typeface="Arial MT"/>
              </a:rPr>
              <a:t>måttet </a:t>
            </a:r>
            <a:r>
              <a:rPr sz="2900" spc="20" dirty="0">
                <a:latin typeface="Arial MT"/>
                <a:cs typeface="Arial MT"/>
              </a:rPr>
              <a:t>kæmpe </a:t>
            </a:r>
            <a:r>
              <a:rPr sz="2900" spc="30" dirty="0">
                <a:latin typeface="Arial MT"/>
                <a:cs typeface="Arial MT"/>
              </a:rPr>
              <a:t>for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spc="10" dirty="0">
                <a:latin typeface="Arial MT"/>
                <a:cs typeface="Arial MT"/>
              </a:rPr>
              <a:t>nødvendig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10" dirty="0">
                <a:latin typeface="Arial MT"/>
                <a:cs typeface="Arial MT"/>
              </a:rPr>
              <a:t>hjælp</a:t>
            </a:r>
            <a:endParaRPr sz="2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900" spc="-110" dirty="0">
                <a:latin typeface="Arial MT"/>
                <a:cs typeface="Arial MT"/>
              </a:rPr>
              <a:t>Vi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10" dirty="0">
                <a:latin typeface="Arial MT"/>
                <a:cs typeface="Arial MT"/>
              </a:rPr>
              <a:t>troede,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vi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var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35" dirty="0">
                <a:latin typeface="Arial MT"/>
                <a:cs typeface="Arial MT"/>
              </a:rPr>
              <a:t>alene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584200"/>
            <a:ext cx="10007601" cy="6235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232" y="6858000"/>
            <a:ext cx="10308590" cy="1219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12725" marR="5080" indent="-200660">
              <a:lnSpc>
                <a:spcPts val="4600"/>
              </a:lnSpc>
              <a:spcBef>
                <a:spcPts val="400"/>
              </a:spcBef>
            </a:pPr>
            <a:r>
              <a:rPr sz="4000" spc="114" dirty="0">
                <a:latin typeface="Georgia"/>
                <a:cs typeface="Georgia"/>
              </a:rPr>
              <a:t>Gøre</a:t>
            </a:r>
            <a:r>
              <a:rPr sz="4000" spc="35" dirty="0">
                <a:latin typeface="Georgia"/>
                <a:cs typeface="Georgia"/>
              </a:rPr>
              <a:t> </a:t>
            </a:r>
            <a:r>
              <a:rPr sz="4000" spc="165" dirty="0">
                <a:latin typeface="Georgia"/>
                <a:cs typeface="Georgia"/>
              </a:rPr>
              <a:t>det</a:t>
            </a:r>
            <a:r>
              <a:rPr sz="4000" spc="35" dirty="0">
                <a:latin typeface="Georgia"/>
                <a:cs typeface="Georgia"/>
              </a:rPr>
              <a:t> </a:t>
            </a:r>
            <a:r>
              <a:rPr sz="4000" u="sng" spc="1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synligt,</a:t>
            </a:r>
            <a:r>
              <a:rPr sz="4000" spc="40" dirty="0">
                <a:latin typeface="Georgia"/>
                <a:cs typeface="Georgia"/>
              </a:rPr>
              <a:t> </a:t>
            </a:r>
            <a:r>
              <a:rPr sz="4000" spc="225" dirty="0">
                <a:latin typeface="Georgia"/>
                <a:cs typeface="Georgia"/>
              </a:rPr>
              <a:t>at</a:t>
            </a:r>
            <a:r>
              <a:rPr sz="4000" spc="35" dirty="0">
                <a:latin typeface="Georgia"/>
                <a:cs typeface="Georgia"/>
              </a:rPr>
              <a:t> </a:t>
            </a:r>
            <a:r>
              <a:rPr sz="4000" spc="240" dirty="0">
                <a:latin typeface="Georgia"/>
                <a:cs typeface="Georgia"/>
              </a:rPr>
              <a:t>vi</a:t>
            </a:r>
            <a:r>
              <a:rPr sz="4000" spc="40" dirty="0">
                <a:latin typeface="Georgia"/>
                <a:cs typeface="Georgia"/>
              </a:rPr>
              <a:t> </a:t>
            </a:r>
            <a:r>
              <a:rPr sz="4000" spc="210" dirty="0">
                <a:latin typeface="Georgia"/>
                <a:cs typeface="Georgia"/>
              </a:rPr>
              <a:t>ikke</a:t>
            </a:r>
            <a:r>
              <a:rPr sz="4000" spc="35" dirty="0">
                <a:latin typeface="Georgia"/>
                <a:cs typeface="Georgia"/>
              </a:rPr>
              <a:t> </a:t>
            </a:r>
            <a:r>
              <a:rPr sz="4000" spc="250" dirty="0">
                <a:latin typeface="Georgia"/>
                <a:cs typeface="Georgia"/>
              </a:rPr>
              <a:t>er</a:t>
            </a:r>
            <a:r>
              <a:rPr sz="4000" spc="40" dirty="0">
                <a:latin typeface="Georgia"/>
                <a:cs typeface="Georgia"/>
              </a:rPr>
              <a:t> </a:t>
            </a:r>
            <a:r>
              <a:rPr sz="4000" spc="195" dirty="0">
                <a:latin typeface="Georgia"/>
                <a:cs typeface="Georgia"/>
              </a:rPr>
              <a:t>enkeltsager</a:t>
            </a:r>
            <a:r>
              <a:rPr sz="4000" spc="35" dirty="0">
                <a:latin typeface="Georgia"/>
                <a:cs typeface="Georgia"/>
              </a:rPr>
              <a:t> </a:t>
            </a:r>
            <a:r>
              <a:rPr sz="4000" spc="-265" dirty="0">
                <a:latin typeface="Georgia"/>
                <a:cs typeface="Georgia"/>
              </a:rPr>
              <a:t>- </a:t>
            </a:r>
            <a:r>
              <a:rPr sz="4000" spc="-950" dirty="0">
                <a:latin typeface="Georgia"/>
                <a:cs typeface="Georgia"/>
              </a:rPr>
              <a:t> </a:t>
            </a:r>
            <a:r>
              <a:rPr sz="4000" spc="170" dirty="0">
                <a:latin typeface="Georgia"/>
                <a:cs typeface="Georgia"/>
              </a:rPr>
              <a:t>fortælle</a:t>
            </a:r>
            <a:r>
              <a:rPr sz="4000" spc="30" dirty="0">
                <a:latin typeface="Georgia"/>
                <a:cs typeface="Georgia"/>
              </a:rPr>
              <a:t> </a:t>
            </a:r>
            <a:r>
              <a:rPr sz="4000" spc="190" dirty="0">
                <a:latin typeface="Georgia"/>
                <a:cs typeface="Georgia"/>
              </a:rPr>
              <a:t>historierne</a:t>
            </a:r>
            <a:r>
              <a:rPr sz="4000" spc="30" dirty="0">
                <a:latin typeface="Georgia"/>
                <a:cs typeface="Georgia"/>
              </a:rPr>
              <a:t> </a:t>
            </a:r>
            <a:r>
              <a:rPr sz="4000" spc="-265" dirty="0">
                <a:latin typeface="Georgia"/>
                <a:cs typeface="Georgia"/>
              </a:rPr>
              <a:t>-</a:t>
            </a:r>
            <a:r>
              <a:rPr sz="4000" spc="35" dirty="0">
                <a:latin typeface="Georgia"/>
                <a:cs typeface="Georgia"/>
              </a:rPr>
              <a:t> </a:t>
            </a:r>
            <a:r>
              <a:rPr sz="4000" spc="165" dirty="0">
                <a:latin typeface="Georgia"/>
                <a:cs typeface="Georgia"/>
              </a:rPr>
              <a:t>det</a:t>
            </a:r>
            <a:r>
              <a:rPr sz="4000" spc="30" dirty="0">
                <a:latin typeface="Georgia"/>
                <a:cs typeface="Georgia"/>
              </a:rPr>
              <a:t> </a:t>
            </a:r>
            <a:r>
              <a:rPr sz="4000" spc="250" dirty="0">
                <a:latin typeface="Georgia"/>
                <a:cs typeface="Georgia"/>
              </a:rPr>
              <a:t>kan</a:t>
            </a:r>
            <a:r>
              <a:rPr sz="4000" spc="35" dirty="0">
                <a:latin typeface="Georgia"/>
                <a:cs typeface="Georgia"/>
              </a:rPr>
              <a:t> </a:t>
            </a:r>
            <a:r>
              <a:rPr sz="4000" spc="220" dirty="0">
                <a:latin typeface="Georgia"/>
                <a:cs typeface="Georgia"/>
              </a:rPr>
              <a:t>ramme</a:t>
            </a:r>
            <a:r>
              <a:rPr sz="4000" spc="30" dirty="0">
                <a:latin typeface="Georgia"/>
                <a:cs typeface="Georgia"/>
              </a:rPr>
              <a:t> </a:t>
            </a:r>
            <a:r>
              <a:rPr sz="4000" spc="150" dirty="0">
                <a:latin typeface="Georgia"/>
                <a:cs typeface="Georgia"/>
              </a:rPr>
              <a:t>alle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228" y="2105251"/>
            <a:ext cx="10219690" cy="45897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35"/>
              </a:spcBef>
            </a:pPr>
            <a:r>
              <a:rPr sz="3700" spc="75" dirty="0">
                <a:latin typeface="Arial MT"/>
                <a:cs typeface="Arial MT"/>
              </a:rPr>
              <a:t>Hvorfor?</a:t>
            </a:r>
            <a:r>
              <a:rPr sz="3700" spc="-10" dirty="0">
                <a:latin typeface="Arial MT"/>
                <a:cs typeface="Arial MT"/>
              </a:rPr>
              <a:t> </a:t>
            </a:r>
            <a:r>
              <a:rPr sz="3700" spc="65" dirty="0">
                <a:latin typeface="Arial MT"/>
                <a:cs typeface="Arial MT"/>
              </a:rPr>
              <a:t>Fordi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60" dirty="0">
                <a:latin typeface="Arial MT"/>
                <a:cs typeface="Arial MT"/>
              </a:rPr>
              <a:t>mennesker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110" dirty="0">
                <a:latin typeface="Arial MT"/>
                <a:cs typeface="Arial MT"/>
              </a:rPr>
              <a:t>med</a:t>
            </a:r>
            <a:r>
              <a:rPr sz="3700" spc="-10" dirty="0">
                <a:latin typeface="Arial MT"/>
                <a:cs typeface="Arial MT"/>
              </a:rPr>
              <a:t> </a:t>
            </a:r>
            <a:r>
              <a:rPr sz="3700" spc="100" dirty="0">
                <a:latin typeface="Arial MT"/>
                <a:cs typeface="Arial MT"/>
              </a:rPr>
              <a:t>handicap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80" dirty="0">
                <a:latin typeface="Arial MT"/>
                <a:cs typeface="Arial MT"/>
              </a:rPr>
              <a:t>bliver </a:t>
            </a:r>
            <a:r>
              <a:rPr sz="3700" spc="-1010" dirty="0">
                <a:latin typeface="Arial MT"/>
                <a:cs typeface="Arial MT"/>
              </a:rPr>
              <a:t> </a:t>
            </a:r>
            <a:r>
              <a:rPr sz="3700" spc="90" dirty="0">
                <a:latin typeface="Arial MT"/>
                <a:cs typeface="Arial MT"/>
              </a:rPr>
              <a:t>nedprioriteret</a:t>
            </a:r>
            <a:endParaRPr sz="3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Arial MT"/>
              <a:cs typeface="Arial MT"/>
            </a:endParaRPr>
          </a:p>
          <a:p>
            <a:pPr marL="499745" marR="492125" algn="ctr">
              <a:lnSpc>
                <a:spcPct val="101400"/>
              </a:lnSpc>
            </a:pPr>
            <a:r>
              <a:rPr sz="3700" spc="45" dirty="0">
                <a:latin typeface="Arial MT"/>
                <a:cs typeface="Arial MT"/>
              </a:rPr>
              <a:t>For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50" dirty="0">
                <a:latin typeface="Arial MT"/>
                <a:cs typeface="Arial MT"/>
              </a:rPr>
              <a:t>hvem?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65" dirty="0">
                <a:latin typeface="Arial MT"/>
                <a:cs typeface="Arial MT"/>
              </a:rPr>
              <a:t>Det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65" dirty="0">
                <a:latin typeface="Arial MT"/>
                <a:cs typeface="Arial MT"/>
              </a:rPr>
              <a:t>handler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135" dirty="0">
                <a:latin typeface="Arial MT"/>
                <a:cs typeface="Arial MT"/>
              </a:rPr>
              <a:t>om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30" dirty="0">
                <a:latin typeface="Arial MT"/>
                <a:cs typeface="Arial MT"/>
              </a:rPr>
              <a:t>alle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100" dirty="0">
                <a:latin typeface="Arial MT"/>
                <a:cs typeface="Arial MT"/>
              </a:rPr>
              <a:t>på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80" dirty="0">
                <a:latin typeface="Arial MT"/>
                <a:cs typeface="Arial MT"/>
              </a:rPr>
              <a:t>tværs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65" dirty="0">
                <a:latin typeface="Arial MT"/>
                <a:cs typeface="Arial MT"/>
              </a:rPr>
              <a:t>af </a:t>
            </a:r>
            <a:r>
              <a:rPr sz="3700" spc="-1010" dirty="0">
                <a:latin typeface="Arial MT"/>
                <a:cs typeface="Arial MT"/>
              </a:rPr>
              <a:t> </a:t>
            </a:r>
            <a:r>
              <a:rPr sz="3700" spc="80" dirty="0">
                <a:latin typeface="Arial MT"/>
                <a:cs typeface="Arial MT"/>
              </a:rPr>
              <a:t>diagnoser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135" dirty="0">
                <a:latin typeface="Arial MT"/>
                <a:cs typeface="Arial MT"/>
              </a:rPr>
              <a:t>og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80" dirty="0">
                <a:latin typeface="Arial MT"/>
                <a:cs typeface="Arial MT"/>
              </a:rPr>
              <a:t>land</a:t>
            </a:r>
            <a:endParaRPr sz="3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Arial MT"/>
              <a:cs typeface="Arial MT"/>
            </a:endParaRPr>
          </a:p>
          <a:p>
            <a:pPr marL="186055" marR="178435" algn="ctr">
              <a:lnSpc>
                <a:spcPct val="101400"/>
              </a:lnSpc>
              <a:spcBef>
                <a:spcPts val="5"/>
              </a:spcBef>
            </a:pPr>
            <a:r>
              <a:rPr sz="3700" spc="55" dirty="0">
                <a:latin typeface="Arial MT"/>
                <a:cs typeface="Arial MT"/>
              </a:rPr>
              <a:t>Hvor?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50" dirty="0">
                <a:latin typeface="Arial MT"/>
                <a:cs typeface="Arial MT"/>
              </a:rPr>
              <a:t>Skabe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100" dirty="0">
                <a:latin typeface="Arial MT"/>
                <a:cs typeface="Arial MT"/>
              </a:rPr>
              <a:t>et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75" dirty="0">
                <a:latin typeface="Arial MT"/>
                <a:cs typeface="Arial MT"/>
              </a:rPr>
              <a:t>fællesskab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45" dirty="0">
                <a:latin typeface="Arial MT"/>
                <a:cs typeface="Arial MT"/>
              </a:rPr>
              <a:t>via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75" dirty="0">
                <a:latin typeface="Arial MT"/>
                <a:cs typeface="Arial MT"/>
              </a:rPr>
              <a:t>sociale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75" dirty="0">
                <a:latin typeface="Arial MT"/>
                <a:cs typeface="Arial MT"/>
              </a:rPr>
              <a:t>medier </a:t>
            </a:r>
            <a:r>
              <a:rPr sz="3700" spc="-1010" dirty="0">
                <a:latin typeface="Arial MT"/>
                <a:cs typeface="Arial MT"/>
              </a:rPr>
              <a:t> </a:t>
            </a:r>
            <a:r>
              <a:rPr sz="3700" spc="135" dirty="0">
                <a:latin typeface="Arial MT"/>
                <a:cs typeface="Arial MT"/>
              </a:rPr>
              <a:t>og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40" dirty="0">
                <a:latin typeface="Arial MT"/>
                <a:cs typeface="Arial MT"/>
              </a:rPr>
              <a:t>vise,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100" dirty="0">
                <a:latin typeface="Arial MT"/>
                <a:cs typeface="Arial MT"/>
              </a:rPr>
              <a:t>at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135" dirty="0">
                <a:latin typeface="Arial MT"/>
                <a:cs typeface="Arial MT"/>
              </a:rPr>
              <a:t>det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65" dirty="0">
                <a:latin typeface="Arial MT"/>
                <a:cs typeface="Arial MT"/>
              </a:rPr>
              <a:t>handler</a:t>
            </a:r>
            <a:r>
              <a:rPr sz="3700" dirty="0">
                <a:latin typeface="Arial MT"/>
                <a:cs typeface="Arial MT"/>
              </a:rPr>
              <a:t> </a:t>
            </a:r>
            <a:r>
              <a:rPr sz="3700" spc="135" dirty="0">
                <a:latin typeface="Arial MT"/>
                <a:cs typeface="Arial MT"/>
              </a:rPr>
              <a:t>om</a:t>
            </a:r>
            <a:r>
              <a:rPr sz="3700" spc="-5" dirty="0">
                <a:latin typeface="Arial MT"/>
                <a:cs typeface="Arial MT"/>
              </a:rPr>
              <a:t> </a:t>
            </a:r>
            <a:r>
              <a:rPr sz="3700" spc="60" dirty="0">
                <a:latin typeface="Arial MT"/>
                <a:cs typeface="Arial MT"/>
              </a:rPr>
              <a:t>mennesker</a:t>
            </a:r>
            <a:endParaRPr sz="3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7057" y="2418590"/>
            <a:ext cx="725106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i="1" spc="-5" dirty="0">
                <a:latin typeface="Arial"/>
                <a:cs typeface="Arial"/>
              </a:rPr>
              <a:t>Det</a:t>
            </a:r>
            <a:r>
              <a:rPr sz="4000" i="1" spc="-10" dirty="0">
                <a:latin typeface="Arial"/>
                <a:cs typeface="Arial"/>
              </a:rPr>
              <a:t> </a:t>
            </a:r>
            <a:r>
              <a:rPr sz="4000" i="1" spc="-15" dirty="0">
                <a:latin typeface="Arial"/>
                <a:cs typeface="Arial"/>
              </a:rPr>
              <a:t>handler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-60" dirty="0">
                <a:latin typeface="Arial"/>
                <a:cs typeface="Arial"/>
              </a:rPr>
              <a:t>ikke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70" dirty="0">
                <a:latin typeface="Arial"/>
                <a:cs typeface="Arial"/>
              </a:rPr>
              <a:t>om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-30" dirty="0">
                <a:latin typeface="Arial"/>
                <a:cs typeface="Arial"/>
              </a:rPr>
              <a:t>enkeltsager</a:t>
            </a:r>
            <a:endParaRPr sz="4000">
              <a:latin typeface="Arial"/>
              <a:cs typeface="Arial"/>
            </a:endParaRPr>
          </a:p>
          <a:p>
            <a:pPr marL="191135" marR="183515" algn="ctr">
              <a:lnSpc>
                <a:spcPct val="200000"/>
              </a:lnSpc>
            </a:pPr>
            <a:r>
              <a:rPr sz="4000" i="1" spc="-5" dirty="0">
                <a:latin typeface="Arial"/>
                <a:cs typeface="Arial"/>
              </a:rPr>
              <a:t>Det </a:t>
            </a:r>
            <a:r>
              <a:rPr sz="4000" i="1" spc="-15" dirty="0">
                <a:latin typeface="Arial"/>
                <a:cs typeface="Arial"/>
              </a:rPr>
              <a:t>handler</a:t>
            </a:r>
            <a:r>
              <a:rPr sz="4000" i="1" dirty="0">
                <a:latin typeface="Arial"/>
                <a:cs typeface="Arial"/>
              </a:rPr>
              <a:t> </a:t>
            </a:r>
            <a:r>
              <a:rPr sz="4000" i="1" spc="-60" dirty="0">
                <a:latin typeface="Arial"/>
                <a:cs typeface="Arial"/>
              </a:rPr>
              <a:t>ikke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70" dirty="0">
                <a:latin typeface="Arial"/>
                <a:cs typeface="Arial"/>
              </a:rPr>
              <a:t>om</a:t>
            </a:r>
            <a:r>
              <a:rPr sz="4000" i="1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diagnoser </a:t>
            </a:r>
            <a:r>
              <a:rPr sz="4000" i="1" spc="-1100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Det </a:t>
            </a:r>
            <a:r>
              <a:rPr sz="4000" i="1" spc="-15" dirty="0">
                <a:latin typeface="Arial"/>
                <a:cs typeface="Arial"/>
              </a:rPr>
              <a:t>handler </a:t>
            </a:r>
            <a:r>
              <a:rPr sz="4000" i="1" spc="70" dirty="0">
                <a:latin typeface="Arial"/>
                <a:cs typeface="Arial"/>
              </a:rPr>
              <a:t>om </a:t>
            </a:r>
            <a:r>
              <a:rPr sz="4000" i="1" spc="-35" dirty="0">
                <a:latin typeface="Arial"/>
                <a:cs typeface="Arial"/>
              </a:rPr>
              <a:t>mennesker </a:t>
            </a:r>
            <a:r>
              <a:rPr sz="4000" i="1" spc="-30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Det </a:t>
            </a:r>
            <a:r>
              <a:rPr sz="4000" i="1" spc="-40" dirty="0">
                <a:latin typeface="Arial"/>
                <a:cs typeface="Arial"/>
              </a:rPr>
              <a:t>er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35" dirty="0">
                <a:latin typeface="Arial"/>
                <a:cs typeface="Arial"/>
              </a:rPr>
              <a:t>et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5" dirty="0">
                <a:latin typeface="Arial"/>
                <a:cs typeface="Arial"/>
              </a:rPr>
              <a:t>nationalt</a:t>
            </a:r>
            <a:r>
              <a:rPr sz="4000" i="1" spc="-5" dirty="0">
                <a:latin typeface="Arial"/>
                <a:cs typeface="Arial"/>
              </a:rPr>
              <a:t> </a:t>
            </a:r>
            <a:r>
              <a:rPr sz="4000" i="1" spc="40" dirty="0">
                <a:latin typeface="Arial"/>
                <a:cs typeface="Arial"/>
              </a:rPr>
              <a:t>problem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499532"/>
            <a:ext cx="10007600" cy="62357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665" y="6947430"/>
            <a:ext cx="1028763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spc="-105" dirty="0"/>
              <a:t>Vi</a:t>
            </a:r>
            <a:r>
              <a:rPr sz="7300" spc="-10" dirty="0"/>
              <a:t> </a:t>
            </a:r>
            <a:r>
              <a:rPr sz="7300" spc="225" dirty="0"/>
              <a:t>gik</a:t>
            </a:r>
            <a:r>
              <a:rPr sz="7300" spc="-10" dirty="0"/>
              <a:t> </a:t>
            </a:r>
            <a:r>
              <a:rPr sz="7300" spc="130" dirty="0"/>
              <a:t>sammen</a:t>
            </a:r>
            <a:r>
              <a:rPr sz="7300" spc="-10" dirty="0"/>
              <a:t> </a:t>
            </a:r>
            <a:r>
              <a:rPr sz="7300" spc="195" dirty="0"/>
              <a:t>på</a:t>
            </a:r>
            <a:r>
              <a:rPr sz="7300" spc="-10" dirty="0"/>
              <a:t> </a:t>
            </a:r>
            <a:r>
              <a:rPr sz="7300" spc="160" dirty="0"/>
              <a:t>tværs</a:t>
            </a:r>
            <a:endParaRPr sz="7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57" y="799859"/>
            <a:ext cx="12746990" cy="7736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b="1" spc="-30" dirty="0">
                <a:latin typeface="Arial"/>
                <a:cs typeface="Arial"/>
              </a:rPr>
              <a:t>KAMPAGNE.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25" dirty="0">
                <a:latin typeface="Arial"/>
                <a:cs typeface="Arial"/>
              </a:rPr>
              <a:t>#ENMILLIONSTEMMER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Arial"/>
              <a:cs typeface="Arial"/>
            </a:endParaRPr>
          </a:p>
          <a:p>
            <a:pPr marL="12065" marR="5080" algn="ctr">
              <a:lnSpc>
                <a:spcPct val="102600"/>
              </a:lnSpc>
            </a:pPr>
            <a:r>
              <a:rPr sz="2600" b="1" dirty="0">
                <a:latin typeface="Arial"/>
                <a:cs typeface="Arial"/>
              </a:rPr>
              <a:t>Nu </a:t>
            </a:r>
            <a:r>
              <a:rPr sz="2600" b="1" spc="-5" dirty="0">
                <a:latin typeface="Arial"/>
                <a:cs typeface="Arial"/>
              </a:rPr>
              <a:t>skal </a:t>
            </a:r>
            <a:r>
              <a:rPr sz="2600" b="1" spc="15" dirty="0">
                <a:latin typeface="Arial"/>
                <a:cs typeface="Arial"/>
              </a:rPr>
              <a:t>der </a:t>
            </a:r>
            <a:r>
              <a:rPr sz="2600" b="1" spc="10" dirty="0">
                <a:latin typeface="Arial"/>
                <a:cs typeface="Arial"/>
              </a:rPr>
              <a:t>ske </a:t>
            </a:r>
            <a:r>
              <a:rPr sz="2600" b="1" spc="5" dirty="0">
                <a:latin typeface="Arial"/>
                <a:cs typeface="Arial"/>
              </a:rPr>
              <a:t>noget. </a:t>
            </a:r>
            <a:r>
              <a:rPr sz="2600" b="1" spc="-5" dirty="0">
                <a:latin typeface="Arial"/>
                <a:cs typeface="Arial"/>
              </a:rPr>
              <a:t>Så </a:t>
            </a:r>
            <a:r>
              <a:rPr sz="2600" b="1" spc="30" dirty="0">
                <a:latin typeface="Arial"/>
                <a:cs typeface="Arial"/>
              </a:rPr>
              <a:t>med </a:t>
            </a:r>
            <a:r>
              <a:rPr sz="2600" b="1" spc="-10" dirty="0">
                <a:latin typeface="Arial"/>
                <a:cs typeface="Arial"/>
              </a:rPr>
              <a:t>opbakning </a:t>
            </a:r>
            <a:r>
              <a:rPr sz="2600" b="1" spc="15" dirty="0">
                <a:latin typeface="Arial"/>
                <a:cs typeface="Arial"/>
              </a:rPr>
              <a:t>fra </a:t>
            </a:r>
            <a:r>
              <a:rPr sz="2600" b="1" spc="5" dirty="0">
                <a:latin typeface="Arial"/>
                <a:cs typeface="Arial"/>
              </a:rPr>
              <a:t>Dansk </a:t>
            </a:r>
            <a:r>
              <a:rPr sz="2600" b="1" spc="10" dirty="0">
                <a:latin typeface="Arial"/>
                <a:cs typeface="Arial"/>
              </a:rPr>
              <a:t>Handicap </a:t>
            </a:r>
            <a:r>
              <a:rPr sz="2600" b="1" spc="-20" dirty="0">
                <a:latin typeface="Arial"/>
                <a:cs typeface="Arial"/>
              </a:rPr>
              <a:t>Forbund </a:t>
            </a:r>
            <a:r>
              <a:rPr sz="2600" b="1" dirty="0">
                <a:latin typeface="Arial"/>
                <a:cs typeface="Arial"/>
              </a:rPr>
              <a:t>og 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Muskelsvindfonden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starter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75" dirty="0">
                <a:latin typeface="Arial"/>
                <a:cs typeface="Arial"/>
              </a:rPr>
              <a:t>vi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kampagnen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#enmillionstemmer.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For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75" dirty="0">
                <a:latin typeface="Arial"/>
                <a:cs typeface="Arial"/>
              </a:rPr>
              <a:t>vi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er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mange, 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der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70" dirty="0">
                <a:latin typeface="Arial"/>
                <a:cs typeface="Arial"/>
              </a:rPr>
              <a:t>vil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høres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nu.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10" dirty="0">
                <a:latin typeface="Arial"/>
                <a:cs typeface="Arial"/>
              </a:rPr>
              <a:t>Del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jeres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historie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30" dirty="0">
                <a:latin typeface="Arial"/>
                <a:cs typeface="Arial"/>
              </a:rPr>
              <a:t>med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billede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alle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de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steder,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40" dirty="0">
                <a:latin typeface="Arial"/>
                <a:cs typeface="Arial"/>
              </a:rPr>
              <a:t>I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kan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35" dirty="0">
                <a:latin typeface="Arial"/>
                <a:cs typeface="Arial"/>
              </a:rPr>
              <a:t>komme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i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5" dirty="0">
                <a:latin typeface="Arial"/>
                <a:cs typeface="Arial"/>
              </a:rPr>
              <a:t>tanke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10" dirty="0">
                <a:latin typeface="Arial"/>
                <a:cs typeface="Arial"/>
              </a:rPr>
              <a:t>om.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30" dirty="0">
                <a:latin typeface="Arial"/>
                <a:cs typeface="Arial"/>
              </a:rPr>
              <a:t>Her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er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min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historie: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latin typeface="Arial"/>
                <a:cs typeface="Arial"/>
              </a:rPr>
              <a:t>#enmillionstemmer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600" b="1" spc="60" dirty="0">
                <a:latin typeface="Arial"/>
                <a:cs typeface="Arial"/>
              </a:rPr>
              <a:t>Mit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40" dirty="0">
                <a:latin typeface="Arial"/>
                <a:cs typeface="Arial"/>
              </a:rPr>
              <a:t>navn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er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5" dirty="0">
                <a:latin typeface="Arial"/>
                <a:cs typeface="Arial"/>
              </a:rPr>
              <a:t>Monica,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og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jeg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er</a:t>
            </a:r>
            <a:r>
              <a:rPr sz="2600" b="1" spc="10" dirty="0">
                <a:latin typeface="Arial"/>
                <a:cs typeface="Arial"/>
              </a:rPr>
              <a:t> mor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til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3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børn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30" dirty="0">
                <a:latin typeface="Arial"/>
                <a:cs typeface="Arial"/>
              </a:rPr>
              <a:t>med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handicap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og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psykisk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sårbarhed.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2600" b="1" spc="30" dirty="0">
                <a:latin typeface="Arial"/>
                <a:cs typeface="Arial"/>
              </a:rPr>
              <a:t>Min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søn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har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autisme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og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angst.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Arial"/>
              <a:cs typeface="Arial"/>
            </a:endParaRPr>
          </a:p>
          <a:p>
            <a:pPr marL="231775" marR="224154" algn="ctr">
              <a:lnSpc>
                <a:spcPct val="102600"/>
              </a:lnSpc>
            </a:pPr>
            <a:r>
              <a:rPr sz="2600" b="1" spc="-100" dirty="0">
                <a:latin typeface="Arial"/>
                <a:cs typeface="Arial"/>
              </a:rPr>
              <a:t>Vi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ventede </a:t>
            </a:r>
            <a:r>
              <a:rPr sz="2600" b="1" spc="-55" dirty="0">
                <a:latin typeface="Arial"/>
                <a:cs typeface="Arial"/>
              </a:rPr>
              <a:t>i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2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år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på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45" dirty="0">
                <a:latin typeface="Arial"/>
                <a:cs typeface="Arial"/>
              </a:rPr>
              <a:t>at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få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den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rigtige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hjælp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til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10" dirty="0">
                <a:latin typeface="Arial"/>
                <a:cs typeface="Arial"/>
              </a:rPr>
              <a:t>ham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og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os,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så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han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til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sidst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blev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så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dårlig,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45" dirty="0">
                <a:latin typeface="Arial"/>
                <a:cs typeface="Arial"/>
              </a:rPr>
              <a:t>at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han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45" dirty="0">
                <a:latin typeface="Arial"/>
                <a:cs typeface="Arial"/>
              </a:rPr>
              <a:t>måtte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på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behandlingsskole</a:t>
            </a:r>
            <a:r>
              <a:rPr sz="2600" b="1" dirty="0">
                <a:latin typeface="Arial"/>
                <a:cs typeface="Arial"/>
              </a:rPr>
              <a:t> og </a:t>
            </a:r>
            <a:r>
              <a:rPr sz="2600" b="1" spc="-15" dirty="0">
                <a:latin typeface="Arial"/>
                <a:cs typeface="Arial"/>
              </a:rPr>
              <a:t>have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medicin.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"/>
              <a:cs typeface="Arial"/>
            </a:endParaRPr>
          </a:p>
          <a:p>
            <a:pPr marL="69215" marR="61594" algn="ctr">
              <a:lnSpc>
                <a:spcPct val="102600"/>
              </a:lnSpc>
            </a:pPr>
            <a:r>
              <a:rPr sz="2600" b="1" spc="15" dirty="0">
                <a:latin typeface="Arial"/>
                <a:cs typeface="Arial"/>
              </a:rPr>
              <a:t>Jeg</a:t>
            </a:r>
            <a:r>
              <a:rPr sz="2600" b="1" dirty="0">
                <a:latin typeface="Arial"/>
                <a:cs typeface="Arial"/>
              </a:rPr>
              <a:t> har </a:t>
            </a:r>
            <a:r>
              <a:rPr sz="2600" b="1" spc="20" dirty="0">
                <a:latin typeface="Arial"/>
                <a:cs typeface="Arial"/>
              </a:rPr>
              <a:t>ikke</a:t>
            </a:r>
            <a:r>
              <a:rPr sz="2600" b="1" dirty="0">
                <a:latin typeface="Arial"/>
                <a:cs typeface="Arial"/>
              </a:rPr>
              <a:t> kunnet </a:t>
            </a:r>
            <a:r>
              <a:rPr sz="2600" b="1" spc="-5" dirty="0">
                <a:latin typeface="Arial"/>
                <a:cs typeface="Arial"/>
              </a:rPr>
              <a:t>passe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10" dirty="0">
                <a:latin typeface="Arial"/>
                <a:cs typeface="Arial"/>
              </a:rPr>
              <a:t>mit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20" dirty="0">
                <a:latin typeface="Arial"/>
                <a:cs typeface="Arial"/>
              </a:rPr>
              <a:t>arbejde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3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65" dirty="0">
                <a:latin typeface="Arial"/>
                <a:cs typeface="Arial"/>
              </a:rPr>
              <a:t>år,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fordi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15" dirty="0">
                <a:latin typeface="Arial"/>
                <a:cs typeface="Arial"/>
              </a:rPr>
              <a:t>jeg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45" dirty="0">
                <a:latin typeface="Arial"/>
                <a:cs typeface="Arial"/>
              </a:rPr>
              <a:t>må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passe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min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søn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og </a:t>
            </a:r>
            <a:r>
              <a:rPr sz="2600" b="1" spc="-25" dirty="0">
                <a:latin typeface="Arial"/>
                <a:cs typeface="Arial"/>
              </a:rPr>
              <a:t>hans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søskende </a:t>
            </a:r>
            <a:r>
              <a:rPr sz="2600" b="1" dirty="0">
                <a:latin typeface="Arial"/>
                <a:cs typeface="Arial"/>
              </a:rPr>
              <a:t>og </a:t>
            </a:r>
            <a:r>
              <a:rPr sz="2600" b="1" spc="35" dirty="0">
                <a:latin typeface="Arial"/>
                <a:cs typeface="Arial"/>
              </a:rPr>
              <a:t>tage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30" dirty="0">
                <a:latin typeface="Arial"/>
                <a:cs typeface="Arial"/>
              </a:rPr>
              <a:t>med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min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søn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5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skole.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600" b="1" spc="15" dirty="0">
                <a:latin typeface="Arial"/>
                <a:cs typeface="Arial"/>
              </a:rPr>
              <a:t>Jeg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45" dirty="0">
                <a:latin typeface="Arial"/>
                <a:cs typeface="Arial"/>
              </a:rPr>
              <a:t>ville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ønske,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min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søn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havde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35" dirty="0">
                <a:latin typeface="Arial"/>
                <a:cs typeface="Arial"/>
              </a:rPr>
              <a:t>fået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hjælp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35" dirty="0">
                <a:latin typeface="Arial"/>
                <a:cs typeface="Arial"/>
              </a:rPr>
              <a:t>meget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tidligere.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930</Words>
  <Application>Microsoft Office PowerPoint</Application>
  <PresentationFormat>Brugerdefineret</PresentationFormat>
  <Paragraphs>82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Georgia</vt:lpstr>
      <vt:lpstr>Segoe UI Symbol</vt:lpstr>
      <vt:lpstr>Office Theme</vt:lpstr>
      <vt:lpstr>PowerPoint-præsentation</vt:lpstr>
      <vt:lpstr>Så ventede vi enæggede  tvillingepiger…..</vt:lpstr>
      <vt:lpstr>PowerPoint-præsentation</vt:lpstr>
      <vt:lpstr>En familie i frit  fald</vt:lpstr>
      <vt:lpstr>Gøre det synligt, at vi ikke er enkeltsager -  fortælle historierne - det kan ramme alle</vt:lpstr>
      <vt:lpstr>PowerPoint-præsentation</vt:lpstr>
      <vt:lpstr>PowerPoint-præsentation</vt:lpstr>
      <vt:lpstr>Vi gik sammen på tværs</vt:lpstr>
      <vt:lpstr>PowerPoint-præsentation</vt:lpstr>
      <vt:lpstr>PowerPoint-præsentation</vt:lpstr>
      <vt:lpstr>Familier delte deres historier</vt:lpstr>
      <vt:lpstr>PowerPoint-præsentation</vt:lpstr>
      <vt:lpstr>Sammenhold og fællesskab</vt:lpstr>
      <vt:lpstr>PowerPoint-præsentation</vt:lpstr>
      <vt:lpstr>Hvad? En stor bevægelse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Oplæg seminar Monica pdf</dc:title>
  <dc:creator>Drude Daverkosen</dc:creator>
  <cp:lastModifiedBy>Drude Daverkosen</cp:lastModifiedBy>
  <cp:revision>1</cp:revision>
  <dcterms:created xsi:type="dcterms:W3CDTF">2023-06-30T17:29:12Z</dcterms:created>
  <dcterms:modified xsi:type="dcterms:W3CDTF">2023-06-30T17:30:30Z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Keynote</vt:lpwstr>
  </property>
  <property fmtid="{D5CDD505-2E9C-101B-9397-08002B2CF9AE}" pid="4" name="LastSaved">
    <vt:filetime>2023-06-30T00:00:00Z</vt:filetime>
  </property>
</Properties>
</file>