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693400" cy="7562850"/>
  <p:notesSz cx="10693400" cy="75628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hMeYjMVBpriWahq+XTAusfDvy4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140" d="100"/>
          <a:sy n="140" d="100"/>
        </p:scale>
        <p:origin x="1716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390434cef_1_35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4390434ce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390434cef_1_12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4390434ce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4390434cef_1_60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g24390434cef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00" cy="2836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4390434cef_1_74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g24390434cef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00" cy="2836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700" cy="3403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75" cy="283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47444b47a_0_39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2447444b47a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47444b47a_0_13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447444b47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47444b47a_0_6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447444b47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47444b47a_0_20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447444b47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82575" y="567200"/>
            <a:ext cx="7129200" cy="2836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390434cef_1_0:notes"/>
          <p:cNvSpPr txBox="1">
            <a:spLocks noGrp="1"/>
          </p:cNvSpPr>
          <p:nvPr>
            <p:ph type="body" idx="1"/>
          </p:nvPr>
        </p:nvSpPr>
        <p:spPr>
          <a:xfrm>
            <a:off x="1069325" y="3592350"/>
            <a:ext cx="8554800" cy="34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4390434ce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1612" cy="2836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title"/>
          </p:nvPr>
        </p:nvSpPr>
        <p:spPr>
          <a:xfrm>
            <a:off x="2313744" y="1048472"/>
            <a:ext cx="6116320" cy="3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>
            <a:spLocks noGrp="1"/>
          </p:cNvSpPr>
          <p:nvPr>
            <p:ph type="title"/>
          </p:nvPr>
        </p:nvSpPr>
        <p:spPr>
          <a:xfrm>
            <a:off x="2313744" y="1048472"/>
            <a:ext cx="6116320" cy="3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1"/>
          </p:nvPr>
        </p:nvSpPr>
        <p:spPr>
          <a:xfrm>
            <a:off x="553573" y="1973035"/>
            <a:ext cx="9571990" cy="257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8"/>
          <p:cNvSpPr txBox="1"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subTitle" idx="1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2313744" y="1048472"/>
            <a:ext cx="6116320" cy="3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2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2313744" y="1048472"/>
            <a:ext cx="6116320" cy="376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553573" y="1973035"/>
            <a:ext cx="9571990" cy="2571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1140200" y="6917575"/>
            <a:ext cx="8486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12700" marR="5080" lvl="0" indent="0" algn="l" rtl="0">
              <a:lnSpc>
                <a:spcPct val="90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>
                <a:latin typeface="Arial"/>
                <a:ea typeface="Arial"/>
                <a:cs typeface="Arial"/>
                <a:sym typeface="Arial"/>
              </a:rPr>
              <a:t>HJEMMETRÆNING FOR BØRN OG UNGE MED </a:t>
            </a:r>
            <a:r>
              <a:rPr lang="en-US" sz="2400" b="0"/>
              <a:t>HANDICAP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200" y="173200"/>
            <a:ext cx="8486400" cy="6587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390434cef_1_35"/>
          <p:cNvSpPr txBox="1">
            <a:spLocks noGrp="1"/>
          </p:cNvSpPr>
          <p:nvPr>
            <p:ph type="title"/>
          </p:nvPr>
        </p:nvSpPr>
        <p:spPr>
          <a:xfrm>
            <a:off x="560650" y="556725"/>
            <a:ext cx="9041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HJEMMETRÆNING FOR VOKSNE</a:t>
            </a:r>
            <a:endParaRPr sz="2300" dirty="0"/>
          </a:p>
        </p:txBody>
      </p:sp>
      <p:sp>
        <p:nvSpPr>
          <p:cNvPr id="113" name="Google Shape;113;g24390434cef_1_35"/>
          <p:cNvSpPr txBox="1">
            <a:spLocks noGrp="1"/>
          </p:cNvSpPr>
          <p:nvPr>
            <p:ph type="body" idx="1"/>
          </p:nvPr>
        </p:nvSpPr>
        <p:spPr>
          <a:xfrm>
            <a:off x="560650" y="1053684"/>
            <a:ext cx="5472300" cy="4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01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/>
              <a:t>Voksne</a:t>
            </a:r>
            <a:r>
              <a:rPr lang="en-US" sz="2200" dirty="0"/>
              <a:t> </a:t>
            </a:r>
            <a:r>
              <a:rPr lang="en-US" sz="2200" dirty="0" err="1"/>
              <a:t>kan</a:t>
            </a:r>
            <a:r>
              <a:rPr lang="en-US" sz="2200" dirty="0"/>
              <a:t> </a:t>
            </a:r>
            <a:r>
              <a:rPr lang="en-US" sz="2200" dirty="0" err="1"/>
              <a:t>også</a:t>
            </a:r>
            <a:r>
              <a:rPr lang="en-US" sz="2200" dirty="0"/>
              <a:t> </a:t>
            </a:r>
            <a:r>
              <a:rPr lang="en-US" sz="2200" dirty="0" err="1"/>
              <a:t>hjemmetræne</a:t>
            </a:r>
            <a:r>
              <a:rPr lang="en-US" sz="2200" dirty="0"/>
              <a:t>.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/>
              <a:t>Hvis</a:t>
            </a:r>
            <a:r>
              <a:rPr lang="en-US" sz="2200" dirty="0"/>
              <a:t> man </a:t>
            </a:r>
            <a:r>
              <a:rPr lang="en-US" sz="2200" dirty="0" err="1"/>
              <a:t>selv</a:t>
            </a:r>
            <a:r>
              <a:rPr lang="en-US" sz="2200" dirty="0"/>
              <a:t> </a:t>
            </a:r>
            <a:r>
              <a:rPr lang="en-US" sz="2200" dirty="0" err="1"/>
              <a:t>kan</a:t>
            </a:r>
            <a:r>
              <a:rPr lang="en-US" sz="2200" dirty="0"/>
              <a:t> </a:t>
            </a:r>
            <a:r>
              <a:rPr lang="en-US" sz="2200" dirty="0" err="1"/>
              <a:t>være</a:t>
            </a:r>
            <a:r>
              <a:rPr lang="en-US" sz="2200" dirty="0"/>
              <a:t> </a:t>
            </a:r>
            <a:r>
              <a:rPr lang="en-US" sz="2200" dirty="0" err="1"/>
              <a:t>tilknyttet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udbyder</a:t>
            </a:r>
            <a:r>
              <a:rPr lang="en-US" sz="2200" dirty="0"/>
              <a:t>, </a:t>
            </a:r>
            <a:r>
              <a:rPr lang="en-US" sz="2200" dirty="0" err="1"/>
              <a:t>så</a:t>
            </a:r>
            <a:r>
              <a:rPr lang="en-US" sz="2200" dirty="0"/>
              <a:t> taler man med </a:t>
            </a:r>
            <a:r>
              <a:rPr lang="en-US" sz="2200" dirty="0" err="1"/>
              <a:t>udbyderen</a:t>
            </a:r>
            <a:r>
              <a:rPr lang="en-US" sz="2200" dirty="0"/>
              <a:t> om sine </a:t>
            </a:r>
            <a:r>
              <a:rPr lang="en-US" sz="2200" dirty="0" err="1"/>
              <a:t>udfordringer</a:t>
            </a:r>
            <a:r>
              <a:rPr lang="en-US" sz="2200" dirty="0"/>
              <a:t>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udvikling</a:t>
            </a:r>
            <a:r>
              <a:rPr lang="en-US" sz="2200" dirty="0"/>
              <a:t> </a:t>
            </a:r>
            <a:r>
              <a:rPr lang="en-US" sz="2200" dirty="0" err="1"/>
              <a:t>og</a:t>
            </a:r>
            <a:r>
              <a:rPr lang="en-US" sz="2200" dirty="0"/>
              <a:t> </a:t>
            </a:r>
            <a:r>
              <a:rPr lang="en-US" sz="2200" dirty="0" err="1"/>
              <a:t>udbyderen</a:t>
            </a:r>
            <a:r>
              <a:rPr lang="en-US" sz="2200" dirty="0"/>
              <a:t> </a:t>
            </a:r>
            <a:r>
              <a:rPr lang="en-US" sz="2200" dirty="0" err="1"/>
              <a:t>superviserer</a:t>
            </a:r>
            <a:r>
              <a:rPr lang="en-US" sz="2200" dirty="0"/>
              <a:t> </a:t>
            </a:r>
            <a:r>
              <a:rPr lang="en-US" sz="2200" dirty="0" err="1"/>
              <a:t>ud</a:t>
            </a:r>
            <a:r>
              <a:rPr lang="en-US" sz="2200" dirty="0"/>
              <a:t> </a:t>
            </a:r>
            <a:r>
              <a:rPr lang="en-US" sz="2200" dirty="0" err="1"/>
              <a:t>fra</a:t>
            </a:r>
            <a:r>
              <a:rPr lang="en-US" sz="2200" dirty="0"/>
              <a:t> </a:t>
            </a:r>
            <a:r>
              <a:rPr lang="en-US" sz="2200" dirty="0" err="1"/>
              <a:t>ens</a:t>
            </a:r>
            <a:r>
              <a:rPr lang="en-US" sz="2200" dirty="0"/>
              <a:t> </a:t>
            </a:r>
            <a:r>
              <a:rPr lang="en-US" sz="2200" dirty="0" err="1"/>
              <a:t>nærmeste</a:t>
            </a:r>
            <a:r>
              <a:rPr lang="en-US" sz="2200" dirty="0"/>
              <a:t> </a:t>
            </a:r>
            <a:r>
              <a:rPr lang="en-US" sz="2200" dirty="0" err="1"/>
              <a:t>udviklingszone</a:t>
            </a:r>
            <a:r>
              <a:rPr lang="en-US" sz="2200" dirty="0"/>
              <a:t>.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/>
              <a:t>Hvis</a:t>
            </a:r>
            <a:r>
              <a:rPr lang="en-US" sz="2200" dirty="0"/>
              <a:t> man </a:t>
            </a:r>
            <a:r>
              <a:rPr lang="en-US" sz="2200" dirty="0" err="1"/>
              <a:t>har</a:t>
            </a:r>
            <a:r>
              <a:rPr lang="en-US" sz="2200" dirty="0"/>
              <a:t> </a:t>
            </a:r>
            <a:r>
              <a:rPr lang="en-US" sz="2200" dirty="0" err="1"/>
              <a:t>brug</a:t>
            </a:r>
            <a:r>
              <a:rPr lang="en-US" sz="2200" dirty="0"/>
              <a:t> for </a:t>
            </a:r>
            <a:r>
              <a:rPr lang="en-US" sz="2200" dirty="0" err="1"/>
              <a:t>hjælp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at </a:t>
            </a:r>
            <a:r>
              <a:rPr lang="en-US" sz="2200" dirty="0" err="1"/>
              <a:t>træne</a:t>
            </a:r>
            <a:r>
              <a:rPr lang="en-US" sz="2200" dirty="0"/>
              <a:t>, </a:t>
            </a:r>
            <a:r>
              <a:rPr lang="en-US" sz="2200" dirty="0" err="1"/>
              <a:t>så</a:t>
            </a:r>
            <a:r>
              <a:rPr lang="en-US" sz="2200" dirty="0"/>
              <a:t> </a:t>
            </a:r>
            <a:r>
              <a:rPr lang="en-US" sz="2200" dirty="0" err="1"/>
              <a:t>får</a:t>
            </a:r>
            <a:r>
              <a:rPr lang="en-US" sz="2200" dirty="0"/>
              <a:t> man </a:t>
            </a:r>
            <a:r>
              <a:rPr lang="en-US" sz="2200" dirty="0" err="1"/>
              <a:t>bevilget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hjælper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at </a:t>
            </a:r>
            <a:r>
              <a:rPr lang="en-US" sz="2200" dirty="0" err="1"/>
              <a:t>hjælpe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med at </a:t>
            </a:r>
            <a:r>
              <a:rPr lang="en-US" sz="2200" dirty="0" err="1"/>
              <a:t>træne</a:t>
            </a:r>
            <a:r>
              <a:rPr lang="en-US" sz="2200" dirty="0"/>
              <a:t> </a:t>
            </a:r>
            <a:r>
              <a:rPr lang="en-US" sz="2200" dirty="0" err="1"/>
              <a:t>og</a:t>
            </a:r>
            <a:r>
              <a:rPr lang="en-US" sz="2200" dirty="0"/>
              <a:t> man </a:t>
            </a:r>
            <a:r>
              <a:rPr lang="en-US" sz="2200" dirty="0" err="1"/>
              <a:t>deltager</a:t>
            </a:r>
            <a:r>
              <a:rPr lang="en-US" sz="2200" dirty="0"/>
              <a:t> </a:t>
            </a:r>
            <a:r>
              <a:rPr lang="en-US" sz="2200" dirty="0" err="1"/>
              <a:t>sammen</a:t>
            </a:r>
            <a:r>
              <a:rPr lang="en-US" sz="2200" dirty="0"/>
              <a:t> med sin </a:t>
            </a:r>
            <a:r>
              <a:rPr lang="en-US" sz="2200" dirty="0" err="1"/>
              <a:t>hjælper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supervision.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None/>
            </a:pPr>
            <a:endParaRPr sz="2200" dirty="0"/>
          </a:p>
        </p:txBody>
      </p:sp>
      <p:pic>
        <p:nvPicPr>
          <p:cNvPr id="114" name="Google Shape;114;g24390434cef_1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436" y="6721479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4390434cef_1_35"/>
          <p:cNvPicPr preferRelativeResize="0"/>
          <p:nvPr/>
        </p:nvPicPr>
        <p:blipFill rotWithShape="1">
          <a:blip r:embed="rId4">
            <a:alphaModFix/>
          </a:blip>
          <a:srcRect l="14268" t="4012" r="7158"/>
          <a:stretch/>
        </p:blipFill>
        <p:spPr>
          <a:xfrm>
            <a:off x="6550875" y="1385575"/>
            <a:ext cx="3050876" cy="372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586725" y="430961"/>
            <a:ext cx="89679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HJEMMMETRÆNING KAN VÆRE EN DEL AF LØSNINGEN</a:t>
            </a:r>
            <a:endParaRPr sz="2300" dirty="0"/>
          </a:p>
        </p:txBody>
      </p:sp>
      <p:sp>
        <p:nvSpPr>
          <p:cNvPr id="121" name="Google Shape;121;p4"/>
          <p:cNvSpPr txBox="1"/>
          <p:nvPr/>
        </p:nvSpPr>
        <p:spPr>
          <a:xfrm>
            <a:off x="586725" y="1255775"/>
            <a:ext cx="6196800" cy="4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Når et familiemedlem har det dårligt, går det ud over hele familiens trivsel og det er dyrt for samfundet, når en hel familie og deres netværk kommer i mistrivsel.</a:t>
            </a:r>
            <a:endParaRPr sz="2000"/>
          </a:p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Grønland har tiltrådt FNs Handicapkonvention og verdensmålene.</a:t>
            </a:r>
            <a:endParaRPr sz="2000"/>
          </a:p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Grønland har en handicaptalsmand, en handicaplov og indtroducerer en handlingsplan, så det forpligter. </a:t>
            </a:r>
            <a:endParaRPr sz="2000"/>
          </a:p>
          <a:p>
            <a:pPr marL="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1270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Det er politikernes ansvar, at sikre ordentlige forhold for børn og voksne med handicap og deres pårørende</a:t>
            </a:r>
            <a:endParaRPr sz="2000"/>
          </a:p>
          <a:p>
            <a:pPr marL="1270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12700" marR="5080" lvl="0" indent="0" algn="l" rtl="0">
              <a:lnSpc>
                <a:spcPct val="10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Hjemmetræning kan være en del af løsningen.</a:t>
            </a:r>
            <a:endParaRPr sz="2000"/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436" y="682950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7075" y="1293475"/>
            <a:ext cx="3605075" cy="4507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4390434cef_1_12"/>
          <p:cNvSpPr txBox="1">
            <a:spLocks noGrp="1"/>
          </p:cNvSpPr>
          <p:nvPr>
            <p:ph type="title"/>
          </p:nvPr>
        </p:nvSpPr>
        <p:spPr>
          <a:xfrm>
            <a:off x="586725" y="499875"/>
            <a:ext cx="8468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KONKLUSION OM HJEMMETRÆNING</a:t>
            </a:r>
            <a:endParaRPr sz="2300" dirty="0"/>
          </a:p>
        </p:txBody>
      </p:sp>
      <p:sp>
        <p:nvSpPr>
          <p:cNvPr id="129" name="Google Shape;129;g24390434cef_1_12"/>
          <p:cNvSpPr txBox="1"/>
          <p:nvPr/>
        </p:nvSpPr>
        <p:spPr>
          <a:xfrm>
            <a:off x="586725" y="1434875"/>
            <a:ext cx="5457000" cy="5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r>
              <a:rPr lang="en-US" sz="2300" dirty="0">
                <a:solidFill>
                  <a:schemeClr val="dk1"/>
                </a:solidFill>
              </a:rPr>
              <a:t>Alle, der </a:t>
            </a:r>
            <a:r>
              <a:rPr lang="en-US" sz="2300" dirty="0" err="1">
                <a:solidFill>
                  <a:schemeClr val="dk1"/>
                </a:solidFill>
              </a:rPr>
              <a:t>vil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hjemmetræne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i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Grønland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kan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hjælpes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hurtigt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i</a:t>
            </a:r>
            <a:r>
              <a:rPr lang="en-US" sz="2300" dirty="0">
                <a:solidFill>
                  <a:schemeClr val="dk1"/>
                </a:solidFill>
              </a:rPr>
              <a:t> gang, </a:t>
            </a:r>
            <a:r>
              <a:rPr lang="en-US" sz="2300" dirty="0" err="1">
                <a:solidFill>
                  <a:schemeClr val="dk1"/>
                </a:solidFill>
              </a:rPr>
              <a:t>fordi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regler</a:t>
            </a:r>
            <a:r>
              <a:rPr lang="en-US" sz="2300" dirty="0">
                <a:solidFill>
                  <a:schemeClr val="dk1"/>
                </a:solidFill>
              </a:rPr>
              <a:t> om </a:t>
            </a:r>
            <a:r>
              <a:rPr lang="en-US" sz="2300" dirty="0" err="1">
                <a:solidFill>
                  <a:schemeClr val="dk1"/>
                </a:solidFill>
              </a:rPr>
              <a:t>hjemmetræning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allerede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fungerer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og</a:t>
            </a:r>
            <a:r>
              <a:rPr lang="en-US" sz="2300" dirty="0">
                <a:solidFill>
                  <a:schemeClr val="dk1"/>
                </a:solidFill>
              </a:rPr>
              <a:t> de </a:t>
            </a:r>
            <a:r>
              <a:rPr lang="en-US" sz="2300" dirty="0" err="1">
                <a:solidFill>
                  <a:schemeClr val="dk1"/>
                </a:solidFill>
              </a:rPr>
              <a:t>kan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tilpasses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grønlandske</a:t>
            </a:r>
            <a:r>
              <a:rPr lang="en-US" sz="2300" dirty="0">
                <a:solidFill>
                  <a:schemeClr val="dk1"/>
                </a:solidFill>
              </a:rPr>
              <a:t> forhold. </a:t>
            </a:r>
            <a:endParaRPr sz="2300" dirty="0">
              <a:solidFill>
                <a:schemeClr val="dk1"/>
              </a:solidFill>
            </a:endParaRPr>
          </a:p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endParaRPr sz="2300" dirty="0">
              <a:solidFill>
                <a:schemeClr val="dk1"/>
              </a:solidFill>
            </a:endParaRPr>
          </a:p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r>
              <a:rPr lang="en-US" sz="2300" dirty="0" err="1">
                <a:solidFill>
                  <a:schemeClr val="dk1"/>
                </a:solidFill>
              </a:rPr>
              <a:t>Hjemmetræning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kan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skabe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trivsel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og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udvikling</a:t>
            </a:r>
            <a:r>
              <a:rPr lang="en-US" sz="2300" dirty="0">
                <a:solidFill>
                  <a:schemeClr val="dk1"/>
                </a:solidFill>
              </a:rPr>
              <a:t> for alle med handicap - </a:t>
            </a:r>
            <a:r>
              <a:rPr lang="en-US" sz="2300" dirty="0" err="1">
                <a:solidFill>
                  <a:schemeClr val="dk1"/>
                </a:solidFill>
              </a:rPr>
              <a:t>børn</a:t>
            </a:r>
            <a:r>
              <a:rPr lang="en-US" sz="2300" dirty="0">
                <a:solidFill>
                  <a:schemeClr val="dk1"/>
                </a:solidFill>
              </a:rPr>
              <a:t>, </a:t>
            </a:r>
            <a:r>
              <a:rPr lang="en-US" sz="2300" dirty="0" err="1">
                <a:solidFill>
                  <a:schemeClr val="dk1"/>
                </a:solidFill>
              </a:rPr>
              <a:t>unge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og</a:t>
            </a:r>
            <a:r>
              <a:rPr lang="en-US" sz="2300" dirty="0">
                <a:solidFill>
                  <a:schemeClr val="dk1"/>
                </a:solidFill>
              </a:rPr>
              <a:t> </a:t>
            </a:r>
            <a:r>
              <a:rPr lang="en-US" sz="2300" dirty="0" err="1">
                <a:solidFill>
                  <a:schemeClr val="dk1"/>
                </a:solidFill>
              </a:rPr>
              <a:t>voksne</a:t>
            </a:r>
            <a:r>
              <a:rPr lang="en-US" sz="2300" dirty="0">
                <a:solidFill>
                  <a:schemeClr val="dk1"/>
                </a:solidFill>
              </a:rPr>
              <a:t>. </a:t>
            </a:r>
            <a:endParaRPr sz="2300" dirty="0">
              <a:solidFill>
                <a:schemeClr val="dk1"/>
              </a:solidFill>
            </a:endParaRPr>
          </a:p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endParaRPr sz="2300" dirty="0">
              <a:solidFill>
                <a:schemeClr val="dk1"/>
              </a:solidFill>
            </a:endParaRPr>
          </a:p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endParaRPr sz="2300" dirty="0">
              <a:solidFill>
                <a:schemeClr val="dk1"/>
              </a:solidFill>
            </a:endParaRPr>
          </a:p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endParaRPr sz="2000" dirty="0"/>
          </a:p>
          <a:p>
            <a:pPr marL="0" marR="680085" lvl="0" indent="0" algn="l" rtl="0">
              <a:lnSpc>
                <a:spcPct val="110500"/>
              </a:lnSpc>
              <a:spcBef>
                <a:spcPts val="5"/>
              </a:spcBef>
              <a:spcAft>
                <a:spcPts val="0"/>
              </a:spcAft>
              <a:buSzPts val="1100"/>
              <a:buNone/>
            </a:pPr>
            <a:endParaRPr sz="2000" dirty="0"/>
          </a:p>
        </p:txBody>
      </p:sp>
      <p:pic>
        <p:nvPicPr>
          <p:cNvPr id="130" name="Google Shape;130;g24390434cef_1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436" y="659855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4390434cef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438" y="3506575"/>
            <a:ext cx="2923050" cy="360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24390434cef_1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3950" y="683325"/>
            <a:ext cx="3234034" cy="24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4390434cef_1_60"/>
          <p:cNvSpPr txBox="1">
            <a:spLocks noGrp="1"/>
          </p:cNvSpPr>
          <p:nvPr>
            <p:ph type="title"/>
          </p:nvPr>
        </p:nvSpPr>
        <p:spPr>
          <a:xfrm>
            <a:off x="608669" y="322772"/>
            <a:ext cx="61164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MARGIT JONSSON </a:t>
            </a:r>
            <a:endParaRPr sz="2300"/>
          </a:p>
        </p:txBody>
      </p:sp>
      <p:sp>
        <p:nvSpPr>
          <p:cNvPr id="50" name="Google Shape;50;g24390434cef_1_60"/>
          <p:cNvSpPr txBox="1"/>
          <p:nvPr/>
        </p:nvSpPr>
        <p:spPr>
          <a:xfrm>
            <a:off x="608675" y="1146500"/>
            <a:ext cx="5500500" cy="5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Jeg er mor til fire børn, hvor af Otilia mit yngste er født med en kromosomvariant som hun er den eneste i verden der har. 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Da jeg startede med at hjemmetræne var Otilia 3 år og hun kunne ikke gå. 5 uger efter vi startede med at hjemmetræne tog Otilia sine første skridt og jeg var overbevist om at hjemmetræning virkede. Jeg hjemmetrænede Otilia i 15 år til hun fyldte 18 år.  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Vi kunne have fortsat, desværre stopper loven i Danmark når de unge fylder 18 år. 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Jeg har sammen med Nina været med helt fra starten, da forældre i Danmark ønskede at lave en lov om hjemmetræning. </a:t>
            </a:r>
            <a:endParaRPr sz="2100"/>
          </a:p>
        </p:txBody>
      </p:sp>
      <p:pic>
        <p:nvPicPr>
          <p:cNvPr id="51" name="Google Shape;51;g24390434cef_1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4361" y="6992329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24390434cef_1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250" y="1305996"/>
            <a:ext cx="3888975" cy="377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390434cef_1_74"/>
          <p:cNvSpPr txBox="1">
            <a:spLocks noGrp="1"/>
          </p:cNvSpPr>
          <p:nvPr>
            <p:ph type="title"/>
          </p:nvPr>
        </p:nvSpPr>
        <p:spPr>
          <a:xfrm>
            <a:off x="608669" y="288322"/>
            <a:ext cx="61164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NINA REFFSTRUP</a:t>
            </a:r>
            <a:endParaRPr sz="2300"/>
          </a:p>
        </p:txBody>
      </p:sp>
      <p:sp>
        <p:nvSpPr>
          <p:cNvPr id="58" name="Google Shape;58;g24390434cef_1_74"/>
          <p:cNvSpPr txBox="1"/>
          <p:nvPr/>
        </p:nvSpPr>
        <p:spPr>
          <a:xfrm>
            <a:off x="532600" y="958000"/>
            <a:ext cx="5158500" cy="6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Jeg hedder Nina og jeg er mor til tre børn, hvor af William mit mellemste barn er født med cerebral parese. 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William gik i vuggestue, men trivedes ikke og var konstant syg. Hvis vi skulle beholde vores barn, måtte vi gøre noget andet. 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Vi fandt frem til hjemmetræning, da William var 3 år.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Da vi havde hjemmetrænet i få måneder kom William i trivsel. Vi fortsatte derfor med at hjemmetræne William indtil han var 18 år.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Jeg har sammen med Margit været med helt fra starten, da forældre i Danmark ønskede at lave en lov om hjemmetræning. 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 dag arbejder vi i Hjernebarnet, og hjælper andre børn og deres forældre.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59" name="Google Shape;59;g24390434cef_1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1699" y="6771779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g24390434cef_1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7712" y="807625"/>
            <a:ext cx="4552662" cy="511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608677" y="186425"/>
            <a:ext cx="85386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HVORFOR KOM HJEMMETRÆNING TIL DANMARK</a:t>
            </a:r>
            <a:endParaRPr sz="2300"/>
          </a:p>
        </p:txBody>
      </p:sp>
      <p:sp>
        <p:nvSpPr>
          <p:cNvPr id="66" name="Google Shape;66;p7"/>
          <p:cNvSpPr txBox="1"/>
          <p:nvPr/>
        </p:nvSpPr>
        <p:spPr>
          <a:xfrm>
            <a:off x="608675" y="553325"/>
            <a:ext cx="7289100" cy="29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Hjemmetræning blev til, fordi der manglede tilbud til børn og unge, der ikke trivedes og udviklede sig i de tilbud, der var til børn og unge med handicap i Danmark.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Hjemmetræning har givet forældre mulighed for at vælge et andet tilbud end institution til deres børn.</a:t>
            </a:r>
            <a:endParaRPr sz="21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Hjemmetræning har givet børn både udvikling og trivsel - børn, der tidligere var i alvorlig mistrivsel.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4361" y="704540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1663" y="3643875"/>
            <a:ext cx="6904975" cy="32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47444b47a_0_39"/>
          <p:cNvSpPr txBox="1">
            <a:spLocks noGrp="1"/>
          </p:cNvSpPr>
          <p:nvPr>
            <p:ph type="title"/>
          </p:nvPr>
        </p:nvSpPr>
        <p:spPr>
          <a:xfrm>
            <a:off x="608677" y="482568"/>
            <a:ext cx="80079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HJEMMETRÆNING VAR FORÆLDRENES ØNSKE </a:t>
            </a:r>
            <a:endParaRPr sz="2300" dirty="0"/>
          </a:p>
        </p:txBody>
      </p:sp>
      <p:sp>
        <p:nvSpPr>
          <p:cNvPr id="74" name="Google Shape;74;g2447444b47a_0_39"/>
          <p:cNvSpPr txBox="1"/>
          <p:nvPr/>
        </p:nvSpPr>
        <p:spPr>
          <a:xfrm>
            <a:off x="608677" y="1285344"/>
            <a:ext cx="9205800" cy="491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1"/>
                </a:solidFill>
              </a:rPr>
              <a:t>Forældrene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ville</a:t>
            </a:r>
            <a:r>
              <a:rPr lang="en-US" sz="2200" dirty="0">
                <a:solidFill>
                  <a:schemeClr val="dk1"/>
                </a:solidFill>
              </a:rPr>
              <a:t> have </a:t>
            </a:r>
            <a:r>
              <a:rPr lang="en-US" sz="2200" dirty="0" err="1">
                <a:solidFill>
                  <a:schemeClr val="dk1"/>
                </a:solidFill>
              </a:rPr>
              <a:t>bedre</a:t>
            </a:r>
            <a:r>
              <a:rPr lang="en-US" sz="2200" dirty="0">
                <a:solidFill>
                  <a:schemeClr val="dk1"/>
                </a:solidFill>
              </a:rPr>
              <a:t> forhold for </a:t>
            </a:r>
            <a:r>
              <a:rPr lang="en-US" sz="2200" dirty="0" err="1">
                <a:solidFill>
                  <a:schemeClr val="dk1"/>
                </a:solidFill>
              </a:rPr>
              <a:t>deres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børn</a:t>
            </a:r>
            <a:r>
              <a:rPr lang="en-US" sz="2200" dirty="0">
                <a:solidFill>
                  <a:schemeClr val="dk1"/>
                </a:solidFill>
              </a:rPr>
              <a:t>, </a:t>
            </a:r>
            <a:r>
              <a:rPr lang="en-US" sz="2200" dirty="0" err="1">
                <a:solidFill>
                  <a:schemeClr val="dk1"/>
                </a:solidFill>
              </a:rPr>
              <a:t>så</a:t>
            </a:r>
            <a:r>
              <a:rPr lang="en-US" sz="2200" dirty="0">
                <a:solidFill>
                  <a:schemeClr val="dk1"/>
                </a:solidFill>
              </a:rPr>
              <a:t> vi </a:t>
            </a:r>
            <a:r>
              <a:rPr lang="en-US" sz="2200" dirty="0" err="1">
                <a:solidFill>
                  <a:schemeClr val="dk1"/>
                </a:solidFill>
              </a:rPr>
              <a:t>dannede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foreningen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Hjernebarnet</a:t>
            </a:r>
            <a:r>
              <a:rPr lang="en-US" sz="2200" dirty="0">
                <a:solidFill>
                  <a:schemeClr val="dk1"/>
                </a:solidFill>
              </a:rPr>
              <a:t>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chemeClr val="dk1"/>
                </a:solidFill>
              </a:rPr>
              <a:t>Hjernebarnet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blev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rammen</a:t>
            </a:r>
            <a:r>
              <a:rPr lang="en-US" sz="2200" dirty="0">
                <a:solidFill>
                  <a:schemeClr val="dk1"/>
                </a:solidFill>
              </a:rPr>
              <a:t> om det </a:t>
            </a:r>
            <a:r>
              <a:rPr lang="en-US" sz="2200" dirty="0" err="1">
                <a:solidFill>
                  <a:schemeClr val="dk1"/>
                </a:solidFill>
              </a:rPr>
              <a:t>politiske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arbejde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og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forældrene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begyndte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arbejdet</a:t>
            </a:r>
            <a:r>
              <a:rPr lang="en-US" sz="2200" dirty="0">
                <a:solidFill>
                  <a:schemeClr val="dk1"/>
                </a:solidFill>
              </a:rPr>
              <a:t> for at </a:t>
            </a:r>
            <a:r>
              <a:rPr lang="en-US" sz="2200" dirty="0" err="1">
                <a:solidFill>
                  <a:schemeClr val="dk1"/>
                </a:solidFill>
              </a:rPr>
              <a:t>få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en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lovbestemmelse</a:t>
            </a:r>
            <a:r>
              <a:rPr lang="en-US" sz="2200" dirty="0">
                <a:solidFill>
                  <a:schemeClr val="dk1"/>
                </a:solidFill>
              </a:rPr>
              <a:t> om </a:t>
            </a:r>
            <a:r>
              <a:rPr lang="en-US" sz="2200" dirty="0" err="1">
                <a:solidFill>
                  <a:schemeClr val="dk1"/>
                </a:solidFill>
              </a:rPr>
              <a:t>hjemmetræning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til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børn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og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unge</a:t>
            </a:r>
            <a:r>
              <a:rPr lang="en-US" sz="2200" dirty="0">
                <a:solidFill>
                  <a:schemeClr val="dk1"/>
                </a:solidFill>
              </a:rPr>
              <a:t> med handicap.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</a:rPr>
              <a:t>Vi </a:t>
            </a:r>
            <a:r>
              <a:rPr lang="en-US" sz="2200" dirty="0" err="1">
                <a:solidFill>
                  <a:schemeClr val="dk1"/>
                </a:solidFill>
              </a:rPr>
              <a:t>samlede</a:t>
            </a:r>
            <a:r>
              <a:rPr lang="en-US" sz="2200" dirty="0">
                <a:solidFill>
                  <a:schemeClr val="dk1"/>
                </a:solidFill>
              </a:rPr>
              <a:t> data </a:t>
            </a:r>
            <a:r>
              <a:rPr lang="en-US" sz="2200" dirty="0" err="1">
                <a:solidFill>
                  <a:schemeClr val="dk1"/>
                </a:solidFill>
              </a:rPr>
              <a:t>og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dokumenterede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børnene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udvikling</a:t>
            </a:r>
            <a:r>
              <a:rPr lang="en-US" sz="2200" dirty="0">
                <a:solidFill>
                  <a:schemeClr val="dk1"/>
                </a:solidFill>
              </a:rPr>
              <a:t>. 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</a:rPr>
              <a:t>Det </a:t>
            </a:r>
            <a:r>
              <a:rPr lang="en-US" sz="2200" dirty="0" err="1">
                <a:solidFill>
                  <a:schemeClr val="dk1"/>
                </a:solidFill>
              </a:rPr>
              <a:t>gjorde</a:t>
            </a:r>
            <a:r>
              <a:rPr lang="en-US" sz="2200" dirty="0">
                <a:solidFill>
                  <a:schemeClr val="dk1"/>
                </a:solidFill>
              </a:rPr>
              <a:t> vi </a:t>
            </a:r>
            <a:r>
              <a:rPr lang="en-US" sz="2200" dirty="0" err="1">
                <a:solidFill>
                  <a:schemeClr val="dk1"/>
                </a:solidFill>
              </a:rPr>
              <a:t>gennem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medierne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og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fik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udgivet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en</a:t>
            </a:r>
            <a:r>
              <a:rPr lang="en-US" sz="2200" dirty="0">
                <a:solidFill>
                  <a:schemeClr val="dk1"/>
                </a:solidFill>
              </a:rPr>
              <a:t> bog med 28 </a:t>
            </a:r>
            <a:r>
              <a:rPr lang="en-US" sz="2200" dirty="0" err="1">
                <a:solidFill>
                  <a:schemeClr val="dk1"/>
                </a:solidFill>
              </a:rPr>
              <a:t>fortællinger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skrevet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af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familierne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selv</a:t>
            </a:r>
            <a:r>
              <a:rPr lang="en-US" sz="2200" dirty="0">
                <a:solidFill>
                  <a:schemeClr val="dk1"/>
                </a:solidFill>
              </a:rPr>
              <a:t>. 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</a:rPr>
              <a:t>Vi </a:t>
            </a:r>
            <a:r>
              <a:rPr lang="en-US" sz="2200" dirty="0" err="1">
                <a:solidFill>
                  <a:schemeClr val="dk1"/>
                </a:solidFill>
              </a:rPr>
              <a:t>har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lavet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konferencer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og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holdt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kurser</a:t>
            </a:r>
            <a:r>
              <a:rPr lang="en-US" sz="2200" dirty="0">
                <a:solidFill>
                  <a:schemeClr val="dk1"/>
                </a:solidFill>
              </a:rPr>
              <a:t> for </a:t>
            </a:r>
            <a:r>
              <a:rPr lang="en-US" sz="2200" dirty="0" err="1">
                <a:solidFill>
                  <a:schemeClr val="dk1"/>
                </a:solidFill>
              </a:rPr>
              <a:t>forældre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og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fagpersoner</a:t>
            </a:r>
            <a:r>
              <a:rPr lang="en-US" sz="2200" dirty="0">
                <a:solidFill>
                  <a:schemeClr val="dk1"/>
                </a:solidFill>
              </a:rPr>
              <a:t>. 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dk1"/>
                </a:solidFill>
              </a:rPr>
              <a:t>Vi </a:t>
            </a:r>
            <a:r>
              <a:rPr lang="en-US" sz="2200" dirty="0" err="1">
                <a:solidFill>
                  <a:schemeClr val="dk1"/>
                </a:solidFill>
              </a:rPr>
              <a:t>har</a:t>
            </a:r>
            <a:r>
              <a:rPr lang="en-US" sz="2200" dirty="0">
                <a:solidFill>
                  <a:schemeClr val="dk1"/>
                </a:solidFill>
              </a:rPr>
              <a:t> hele </a:t>
            </a:r>
            <a:r>
              <a:rPr lang="en-US" sz="2200" dirty="0" err="1">
                <a:solidFill>
                  <a:schemeClr val="dk1"/>
                </a:solidFill>
              </a:rPr>
              <a:t>tiden</a:t>
            </a:r>
            <a:r>
              <a:rPr lang="en-US" sz="2200" dirty="0">
                <a:solidFill>
                  <a:schemeClr val="dk1"/>
                </a:solidFill>
              </a:rPr>
              <a:t> haft </a:t>
            </a:r>
            <a:r>
              <a:rPr lang="en-US" sz="2200" dirty="0" err="1">
                <a:solidFill>
                  <a:schemeClr val="dk1"/>
                </a:solidFill>
              </a:rPr>
              <a:t>kontakt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til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politikere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</a:t>
            </a:r>
            <a:r>
              <a:rPr lang="en-US" sz="2200" dirty="0">
                <a:solidFill>
                  <a:schemeClr val="dk1"/>
                </a:solidFill>
              </a:rPr>
              <a:t> det </a:t>
            </a:r>
            <a:r>
              <a:rPr lang="en-US" sz="2200" dirty="0" err="1">
                <a:solidFill>
                  <a:schemeClr val="dk1"/>
                </a:solidFill>
              </a:rPr>
              <a:t>danske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folketing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og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i</a:t>
            </a:r>
            <a:r>
              <a:rPr lang="en-US" sz="2200" dirty="0">
                <a:solidFill>
                  <a:schemeClr val="dk1"/>
                </a:solidFill>
              </a:rPr>
              <a:t> 2008 </a:t>
            </a:r>
            <a:r>
              <a:rPr lang="en-US" sz="2200" dirty="0" err="1">
                <a:solidFill>
                  <a:schemeClr val="dk1"/>
                </a:solidFill>
              </a:rPr>
              <a:t>kom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loven</a:t>
            </a:r>
            <a:r>
              <a:rPr lang="en-US" sz="2200" dirty="0">
                <a:solidFill>
                  <a:schemeClr val="dk1"/>
                </a:solidFill>
              </a:rPr>
              <a:t>, der </a:t>
            </a:r>
            <a:r>
              <a:rPr lang="en-US" sz="2200" dirty="0" err="1">
                <a:solidFill>
                  <a:schemeClr val="dk1"/>
                </a:solidFill>
              </a:rPr>
              <a:t>gav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forældre</a:t>
            </a:r>
            <a:r>
              <a:rPr lang="en-US" sz="2200" dirty="0">
                <a:solidFill>
                  <a:schemeClr val="dk1"/>
                </a:solidFill>
              </a:rPr>
              <a:t> ret </a:t>
            </a:r>
            <a:r>
              <a:rPr lang="en-US" sz="2200" dirty="0" err="1">
                <a:solidFill>
                  <a:schemeClr val="dk1"/>
                </a:solidFill>
              </a:rPr>
              <a:t>til</a:t>
            </a:r>
            <a:r>
              <a:rPr lang="en-US" sz="2200" dirty="0">
                <a:solidFill>
                  <a:schemeClr val="dk1"/>
                </a:solidFill>
              </a:rPr>
              <a:t> at </a:t>
            </a:r>
            <a:r>
              <a:rPr lang="en-US" sz="2200" dirty="0" err="1">
                <a:solidFill>
                  <a:schemeClr val="dk1"/>
                </a:solidFill>
              </a:rPr>
              <a:t>hjemmetræne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deres</a:t>
            </a:r>
            <a:r>
              <a:rPr lang="en-US" sz="2200" dirty="0">
                <a:solidFill>
                  <a:schemeClr val="dk1"/>
                </a:solidFill>
              </a:rPr>
              <a:t> barn med </a:t>
            </a:r>
            <a:r>
              <a:rPr lang="en-US" sz="2200" dirty="0" err="1">
                <a:solidFill>
                  <a:schemeClr val="dk1"/>
                </a:solidFill>
              </a:rPr>
              <a:t>økonomisk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err="1">
                <a:solidFill>
                  <a:schemeClr val="dk1"/>
                </a:solidFill>
              </a:rPr>
              <a:t>støtte</a:t>
            </a:r>
            <a:r>
              <a:rPr lang="en-US" sz="2200" dirty="0">
                <a:solidFill>
                  <a:schemeClr val="dk1"/>
                </a:solidFill>
              </a:rPr>
              <a:t>. </a:t>
            </a:r>
            <a:endParaRPr sz="2200" dirty="0">
              <a:solidFill>
                <a:schemeClr val="dk1"/>
              </a:solidFill>
            </a:endParaRPr>
          </a:p>
        </p:txBody>
      </p:sp>
      <p:pic>
        <p:nvPicPr>
          <p:cNvPr id="75" name="Google Shape;75;g2447444b47a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4486" y="6944954"/>
            <a:ext cx="2304688" cy="51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47444b47a_0_13"/>
          <p:cNvSpPr txBox="1">
            <a:spLocks noGrp="1"/>
          </p:cNvSpPr>
          <p:nvPr>
            <p:ph type="title"/>
          </p:nvPr>
        </p:nvSpPr>
        <p:spPr>
          <a:xfrm>
            <a:off x="543325" y="342982"/>
            <a:ext cx="92058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HJEMMETRÆNING ER ET TILBUD TIL BØRN MED HANDICAP</a:t>
            </a:r>
            <a:endParaRPr sz="2300" dirty="0"/>
          </a:p>
        </p:txBody>
      </p:sp>
      <p:sp>
        <p:nvSpPr>
          <p:cNvPr id="81" name="Google Shape;81;g2447444b47a_0_13"/>
          <p:cNvSpPr txBox="1"/>
          <p:nvPr/>
        </p:nvSpPr>
        <p:spPr>
          <a:xfrm>
            <a:off x="543325" y="849575"/>
            <a:ext cx="6420300" cy="61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Forældrene vælger en træningsmetode fra en privat udbyder.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Udbyderne kan være en enkeltperson eller flere fagpersoner sammen.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Fagpersonerne er typisk fysioterapeuter, ergoterapeuter, psykologer, tale-hørepædagoger og psykologer og kost-og ernæringseksperter. </a:t>
            </a:r>
            <a:endParaRPr sz="20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Forældrene får et program som de træner med barnet, for at barnet kan tilegne sig flere færdigheder.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Forældrene kan trække på eksperterne - enten kommer de i hjemmet eller også har de kontakt online.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Hvert barn har sit eget individuelle program sammensat efter barnets nærmeste udviklingszone.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Alle børn har et udviklingspotentiale.</a:t>
            </a:r>
            <a:endParaRPr sz="2000"/>
          </a:p>
        </p:txBody>
      </p:sp>
      <p:pic>
        <p:nvPicPr>
          <p:cNvPr id="82" name="Google Shape;82;g2447444b47a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7236" y="7004079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447444b47a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625" y="1343376"/>
            <a:ext cx="3591799" cy="4789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47444b47a_0_6"/>
          <p:cNvSpPr txBox="1">
            <a:spLocks noGrp="1"/>
          </p:cNvSpPr>
          <p:nvPr>
            <p:ph type="title"/>
          </p:nvPr>
        </p:nvSpPr>
        <p:spPr>
          <a:xfrm>
            <a:off x="514477" y="446283"/>
            <a:ext cx="78279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HVAD GIVER HJEMMETRÆNINGEN FAMILIEN</a:t>
            </a:r>
            <a:endParaRPr sz="2300"/>
          </a:p>
        </p:txBody>
      </p:sp>
      <p:sp>
        <p:nvSpPr>
          <p:cNvPr id="89" name="Google Shape;89;g2447444b47a_0_6"/>
          <p:cNvSpPr txBox="1"/>
          <p:nvPr/>
        </p:nvSpPr>
        <p:spPr>
          <a:xfrm>
            <a:off x="514477" y="1589390"/>
            <a:ext cx="5359800" cy="3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Forældrene</a:t>
            </a:r>
            <a:r>
              <a:rPr lang="en-US" sz="2100" dirty="0"/>
              <a:t> </a:t>
            </a:r>
            <a:r>
              <a:rPr lang="en-US" sz="2100" dirty="0" err="1"/>
              <a:t>får</a:t>
            </a:r>
            <a:r>
              <a:rPr lang="en-US" sz="2100" dirty="0"/>
              <a:t> </a:t>
            </a:r>
            <a:r>
              <a:rPr lang="en-US" sz="2100" dirty="0" err="1"/>
              <a:t>specialviden</a:t>
            </a:r>
            <a:r>
              <a:rPr lang="en-US" sz="2100" dirty="0"/>
              <a:t> </a:t>
            </a:r>
            <a:r>
              <a:rPr lang="en-US" sz="2100" dirty="0" err="1"/>
              <a:t>og</a:t>
            </a:r>
            <a:r>
              <a:rPr lang="en-US" sz="2100" dirty="0"/>
              <a:t> </a:t>
            </a:r>
            <a:r>
              <a:rPr lang="en-US" sz="2100" dirty="0" err="1"/>
              <a:t>derfor</a:t>
            </a:r>
            <a:r>
              <a:rPr lang="en-US" sz="2100" dirty="0"/>
              <a:t> </a:t>
            </a:r>
            <a:r>
              <a:rPr lang="en-US" sz="2100" dirty="0" err="1"/>
              <a:t>bliver</a:t>
            </a:r>
            <a:r>
              <a:rPr lang="en-US" sz="2100" dirty="0"/>
              <a:t> de </a:t>
            </a:r>
            <a:r>
              <a:rPr lang="en-US" sz="2100" dirty="0" err="1"/>
              <a:t>i</a:t>
            </a:r>
            <a:r>
              <a:rPr lang="en-US" sz="2100" dirty="0"/>
              <a:t> stand </a:t>
            </a:r>
            <a:r>
              <a:rPr lang="en-US" sz="2100" dirty="0" err="1"/>
              <a:t>til</a:t>
            </a:r>
            <a:r>
              <a:rPr lang="en-US" sz="2100" dirty="0"/>
              <a:t> at </a:t>
            </a:r>
            <a:r>
              <a:rPr lang="en-US" sz="2100" dirty="0" err="1"/>
              <a:t>hjælpe</a:t>
            </a:r>
            <a:r>
              <a:rPr lang="en-US" sz="2100" dirty="0"/>
              <a:t> </a:t>
            </a:r>
            <a:r>
              <a:rPr lang="en-US" sz="2100" dirty="0" err="1"/>
              <a:t>deres</a:t>
            </a:r>
            <a:r>
              <a:rPr lang="en-US" sz="2100" dirty="0"/>
              <a:t> barn </a:t>
            </a:r>
            <a:r>
              <a:rPr lang="en-US" sz="2100" dirty="0" err="1"/>
              <a:t>bedst</a:t>
            </a:r>
            <a:r>
              <a:rPr lang="en-US" sz="2100" dirty="0"/>
              <a:t> </a:t>
            </a:r>
            <a:r>
              <a:rPr lang="en-US" sz="2100" dirty="0" err="1"/>
              <a:t>muligt</a:t>
            </a:r>
            <a:r>
              <a:rPr lang="en-US" sz="2100" dirty="0"/>
              <a:t>. 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Når</a:t>
            </a:r>
            <a:r>
              <a:rPr lang="en-US" sz="2100" dirty="0"/>
              <a:t> </a:t>
            </a:r>
            <a:r>
              <a:rPr lang="en-US" sz="2100" dirty="0" err="1"/>
              <a:t>forældre</a:t>
            </a:r>
            <a:r>
              <a:rPr lang="en-US" sz="2100" dirty="0"/>
              <a:t> </a:t>
            </a:r>
            <a:r>
              <a:rPr lang="en-US" sz="2100" dirty="0" err="1"/>
              <a:t>får</a:t>
            </a:r>
            <a:r>
              <a:rPr lang="en-US" sz="2100" dirty="0"/>
              <a:t> supervision </a:t>
            </a:r>
            <a:r>
              <a:rPr lang="en-US" sz="2100" dirty="0" err="1"/>
              <a:t>af</a:t>
            </a:r>
            <a:r>
              <a:rPr lang="en-US" sz="2100" dirty="0"/>
              <a:t> </a:t>
            </a:r>
            <a:r>
              <a:rPr lang="en-US" sz="2100" dirty="0" err="1"/>
              <a:t>metodeudbyderen</a:t>
            </a:r>
            <a:r>
              <a:rPr lang="en-US" sz="2100" dirty="0"/>
              <a:t>, </a:t>
            </a:r>
            <a:r>
              <a:rPr lang="en-US" sz="2100" dirty="0" err="1"/>
              <a:t>får</a:t>
            </a:r>
            <a:r>
              <a:rPr lang="en-US" sz="2100" dirty="0"/>
              <a:t> </a:t>
            </a:r>
            <a:r>
              <a:rPr lang="en-US" sz="2100" dirty="0" err="1"/>
              <a:t>barnet</a:t>
            </a:r>
            <a:r>
              <a:rPr lang="en-US" sz="2100" dirty="0"/>
              <a:t> den </a:t>
            </a:r>
            <a:r>
              <a:rPr lang="en-US" sz="2100" dirty="0" err="1"/>
              <a:t>hjælp</a:t>
            </a:r>
            <a:r>
              <a:rPr lang="en-US" sz="2100" dirty="0"/>
              <a:t> det </a:t>
            </a:r>
            <a:r>
              <a:rPr lang="en-US" sz="2100" dirty="0" err="1"/>
              <a:t>har</a:t>
            </a:r>
            <a:r>
              <a:rPr lang="en-US" sz="2100" dirty="0"/>
              <a:t> </a:t>
            </a:r>
            <a:r>
              <a:rPr lang="en-US" sz="2100" dirty="0" err="1"/>
              <a:t>brug</a:t>
            </a:r>
            <a:r>
              <a:rPr lang="en-US" sz="2100" dirty="0"/>
              <a:t> for.</a:t>
            </a: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 err="1"/>
              <a:t>Når</a:t>
            </a:r>
            <a:r>
              <a:rPr lang="en-US" sz="2100" dirty="0"/>
              <a:t> </a:t>
            </a:r>
            <a:r>
              <a:rPr lang="en-US" sz="2100" dirty="0" err="1"/>
              <a:t>barnet</a:t>
            </a:r>
            <a:r>
              <a:rPr lang="en-US" sz="2100" dirty="0"/>
              <a:t> med handicap </a:t>
            </a:r>
            <a:r>
              <a:rPr lang="en-US" sz="2100" dirty="0" err="1"/>
              <a:t>kommer</a:t>
            </a:r>
            <a:r>
              <a:rPr lang="en-US" sz="2100" dirty="0"/>
              <a:t> </a:t>
            </a:r>
            <a:r>
              <a:rPr lang="en-US" sz="2100" dirty="0" err="1"/>
              <a:t>i</a:t>
            </a:r>
            <a:r>
              <a:rPr lang="en-US" sz="2100" dirty="0"/>
              <a:t> </a:t>
            </a:r>
            <a:r>
              <a:rPr lang="en-US" sz="2100" dirty="0" err="1"/>
              <a:t>bedre</a:t>
            </a:r>
            <a:r>
              <a:rPr lang="en-US" sz="2100" dirty="0"/>
              <a:t> </a:t>
            </a:r>
            <a:r>
              <a:rPr lang="en-US" sz="2100" dirty="0" err="1"/>
              <a:t>trivsel</a:t>
            </a:r>
            <a:r>
              <a:rPr lang="en-US" sz="2100" dirty="0"/>
              <a:t>, </a:t>
            </a:r>
            <a:r>
              <a:rPr lang="en-US" sz="2100" dirty="0" err="1"/>
              <a:t>så</a:t>
            </a:r>
            <a:r>
              <a:rPr lang="en-US" sz="2100" dirty="0"/>
              <a:t> </a:t>
            </a:r>
            <a:r>
              <a:rPr lang="en-US" sz="2100" dirty="0" err="1"/>
              <a:t>profiterer</a:t>
            </a:r>
            <a:r>
              <a:rPr lang="en-US" sz="2100" dirty="0"/>
              <a:t> hele </a:t>
            </a:r>
            <a:r>
              <a:rPr lang="en-US" sz="2100" dirty="0" err="1"/>
              <a:t>familien</a:t>
            </a:r>
            <a:r>
              <a:rPr lang="en-US" sz="2100" dirty="0"/>
              <a:t>.</a:t>
            </a:r>
            <a:endParaRPr sz="21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g2447444b47a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9786" y="671030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447444b47a_0_6"/>
          <p:cNvPicPr preferRelativeResize="0"/>
          <p:nvPr/>
        </p:nvPicPr>
        <p:blipFill rotWithShape="1">
          <a:blip r:embed="rId4">
            <a:alphaModFix/>
          </a:blip>
          <a:srcRect l="31280" t="3299" r="12521" b="2962"/>
          <a:stretch/>
        </p:blipFill>
        <p:spPr>
          <a:xfrm>
            <a:off x="6272149" y="988050"/>
            <a:ext cx="4307175" cy="470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47444b47a_0_20"/>
          <p:cNvSpPr txBox="1">
            <a:spLocks noGrp="1"/>
          </p:cNvSpPr>
          <p:nvPr>
            <p:ph type="title"/>
          </p:nvPr>
        </p:nvSpPr>
        <p:spPr>
          <a:xfrm>
            <a:off x="608669" y="128672"/>
            <a:ext cx="61164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POLITISK MOD</a:t>
            </a:r>
            <a:endParaRPr sz="2300"/>
          </a:p>
        </p:txBody>
      </p:sp>
      <p:sp>
        <p:nvSpPr>
          <p:cNvPr id="97" name="Google Shape;97;g2447444b47a_0_20"/>
          <p:cNvSpPr txBox="1"/>
          <p:nvPr/>
        </p:nvSpPr>
        <p:spPr>
          <a:xfrm>
            <a:off x="608675" y="612325"/>
            <a:ext cx="5740500" cy="6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Når ens barn ikke får den rigtige hjælp og støtte, så begynder forældre at lede efter løsninger.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Når man ikke hjælper forældrene med at hjælpe deres børn, så udtrættes de med tiden. De bliver syge, må stoppe med at arbejde og deres livskvalitet forringes voldsomt. 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Politikerne kan vælge dialogen med forældrene og finde løsninger sammen med dem.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Løsninger, der virker for barnet og for hele familien.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I Danmark valgte man i 2008 at lytte til forældrene og man gav dem mulighed for at hjemmetræne deres børn med handicap.</a:t>
            </a:r>
            <a:br>
              <a:rPr lang="en-US" sz="2100"/>
            </a:br>
            <a:br>
              <a:rPr lang="en-US" sz="2100"/>
            </a:br>
            <a:r>
              <a:rPr lang="en-US" sz="2100"/>
              <a:t>Det var et modigt valg i et land, hvor alle børn er i institution.</a:t>
            </a:r>
            <a:endParaRPr sz="2100"/>
          </a:p>
        </p:txBody>
      </p:sp>
      <p:pic>
        <p:nvPicPr>
          <p:cNvPr id="98" name="Google Shape;98;g2447444b47a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4486" y="694495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447444b47a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500" y="2525772"/>
            <a:ext cx="4226899" cy="271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390434cef_1_0"/>
          <p:cNvSpPr txBox="1">
            <a:spLocks noGrp="1"/>
          </p:cNvSpPr>
          <p:nvPr>
            <p:ph type="title"/>
          </p:nvPr>
        </p:nvSpPr>
        <p:spPr>
          <a:xfrm>
            <a:off x="648674" y="411474"/>
            <a:ext cx="89913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HJEMMETRÆNING VIL FUNGERE I GRØNLAND</a:t>
            </a:r>
            <a:endParaRPr sz="2300" dirty="0"/>
          </a:p>
        </p:txBody>
      </p:sp>
      <p:sp>
        <p:nvSpPr>
          <p:cNvPr id="105" name="Google Shape;105;g24390434cef_1_0"/>
          <p:cNvSpPr txBox="1"/>
          <p:nvPr/>
        </p:nvSpPr>
        <p:spPr>
          <a:xfrm>
            <a:off x="597648" y="830625"/>
            <a:ext cx="6581100" cy="59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Metodeudbydere</a:t>
            </a:r>
            <a:r>
              <a:rPr lang="en-US" sz="2000" dirty="0"/>
              <a:t> mangler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personale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dk1"/>
                </a:solidFill>
              </a:rPr>
              <a:t>derfor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kan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forældre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og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børn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få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adgang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til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fysioterapeuter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ergoterapeuter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psykologer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r>
              <a:rPr lang="en-US" sz="2000" dirty="0" err="1">
                <a:solidFill>
                  <a:schemeClr val="dk1"/>
                </a:solidFill>
              </a:rPr>
              <a:t>m.fl</a:t>
            </a:r>
            <a:r>
              <a:rPr lang="en-US" sz="2000" dirty="0">
                <a:solidFill>
                  <a:schemeClr val="dk1"/>
                </a:solidFill>
              </a:rPr>
              <a:t>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Ingen er mere </a:t>
            </a:r>
            <a:r>
              <a:rPr lang="en-US" sz="2000" dirty="0" err="1"/>
              <a:t>motiverede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at </a:t>
            </a:r>
            <a:r>
              <a:rPr lang="en-US" sz="2000" dirty="0" err="1"/>
              <a:t>hjælpe</a:t>
            </a:r>
            <a:r>
              <a:rPr lang="en-US" sz="2000" dirty="0"/>
              <a:t> </a:t>
            </a:r>
            <a:r>
              <a:rPr lang="en-US" sz="2000" dirty="0" err="1"/>
              <a:t>deres</a:t>
            </a:r>
            <a:r>
              <a:rPr lang="en-US" sz="2000" dirty="0"/>
              <a:t> </a:t>
            </a:r>
            <a:r>
              <a:rPr lang="en-US" sz="2000" dirty="0" err="1"/>
              <a:t>børn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forældrene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selv</a:t>
            </a:r>
            <a:r>
              <a:rPr lang="en-US" sz="2000" dirty="0"/>
              <a:t> </a:t>
            </a:r>
            <a:r>
              <a:rPr lang="en-US" sz="2000" dirty="0" err="1"/>
              <a:t>vælge</a:t>
            </a:r>
            <a:r>
              <a:rPr lang="en-US" sz="2000" dirty="0"/>
              <a:t> </a:t>
            </a:r>
            <a:r>
              <a:rPr lang="en-US" sz="2000" dirty="0" err="1"/>
              <a:t>deres</a:t>
            </a:r>
            <a:r>
              <a:rPr lang="en-US" sz="2000" dirty="0"/>
              <a:t> </a:t>
            </a:r>
            <a:r>
              <a:rPr lang="en-US" sz="2000" dirty="0" err="1"/>
              <a:t>metode</a:t>
            </a:r>
            <a:r>
              <a:rPr lang="en-US" sz="2000" dirty="0"/>
              <a:t>.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/>
              <a:t>Supervision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guidning</a:t>
            </a:r>
            <a:r>
              <a:rPr lang="en-US" sz="2000" dirty="0"/>
              <a:t> online, </a:t>
            </a:r>
            <a:r>
              <a:rPr lang="en-US" sz="2000" dirty="0" err="1"/>
              <a:t>så</a:t>
            </a:r>
            <a:r>
              <a:rPr lang="en-US" sz="2000" dirty="0"/>
              <a:t> </a:t>
            </a:r>
            <a:r>
              <a:rPr lang="en-US" sz="2000" dirty="0" err="1"/>
              <a:t>geografien</a:t>
            </a:r>
            <a:r>
              <a:rPr lang="en-US" sz="2000" dirty="0"/>
              <a:t> er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hindring</a:t>
            </a:r>
            <a:r>
              <a:rPr lang="en-US" sz="2000" dirty="0"/>
              <a:t>.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Opfølgende</a:t>
            </a:r>
            <a:r>
              <a:rPr lang="en-US" sz="2000" dirty="0"/>
              <a:t> </a:t>
            </a:r>
            <a:r>
              <a:rPr lang="en-US" sz="2000" dirty="0" err="1"/>
              <a:t>evaluering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barnets</a:t>
            </a:r>
            <a:r>
              <a:rPr lang="en-US" sz="2000" dirty="0"/>
              <a:t> </a:t>
            </a:r>
            <a:r>
              <a:rPr lang="en-US" sz="2000" dirty="0" err="1"/>
              <a:t>udvikling</a:t>
            </a:r>
            <a:r>
              <a:rPr lang="en-US" sz="2000" dirty="0"/>
              <a:t> </a:t>
            </a:r>
            <a:r>
              <a:rPr lang="en-US" sz="2000" dirty="0" err="1"/>
              <a:t>flere</a:t>
            </a:r>
            <a:r>
              <a:rPr lang="en-US" sz="2000" dirty="0"/>
              <a:t> </a:t>
            </a:r>
            <a:r>
              <a:rPr lang="en-US" sz="2000" dirty="0" err="1"/>
              <a:t>gange</a:t>
            </a:r>
            <a:r>
              <a:rPr lang="en-US" sz="2000" dirty="0"/>
              <a:t> </a:t>
            </a:r>
            <a:r>
              <a:rPr lang="en-US" sz="2000" dirty="0" err="1"/>
              <a:t>årligt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nyt</a:t>
            </a:r>
            <a:r>
              <a:rPr lang="en-US" sz="2000" dirty="0"/>
              <a:t> program.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Støtte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træningsredskaber</a:t>
            </a:r>
            <a:r>
              <a:rPr lang="en-US" sz="2000" dirty="0"/>
              <a:t>, </a:t>
            </a:r>
            <a:r>
              <a:rPr lang="en-US" sz="2000" dirty="0" err="1"/>
              <a:t>hjælpere</a:t>
            </a:r>
            <a:r>
              <a:rPr lang="en-US" sz="2000" dirty="0"/>
              <a:t>, </a:t>
            </a:r>
            <a:r>
              <a:rPr lang="en-US" sz="2000" dirty="0" err="1"/>
              <a:t>kurser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metode</a:t>
            </a:r>
            <a:r>
              <a:rPr lang="en-US" sz="2000" dirty="0"/>
              <a:t>.</a:t>
            </a:r>
            <a:endParaRPr sz="2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/>
              <a:t>Støtte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tabt</a:t>
            </a:r>
            <a:r>
              <a:rPr lang="en-US" sz="2000" dirty="0"/>
              <a:t> </a:t>
            </a:r>
            <a:r>
              <a:rPr lang="en-US" sz="2000" dirty="0" err="1"/>
              <a:t>arbejdsfortjeneste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den </a:t>
            </a:r>
            <a:r>
              <a:rPr lang="en-US" sz="2000" dirty="0" err="1"/>
              <a:t>forælder</a:t>
            </a:r>
            <a:r>
              <a:rPr lang="en-US" sz="2000" dirty="0"/>
              <a:t>, der </a:t>
            </a:r>
            <a:r>
              <a:rPr lang="en-US" sz="2000" dirty="0" err="1"/>
              <a:t>hjemmetræner</a:t>
            </a:r>
            <a:r>
              <a:rPr lang="en-US" sz="2000" dirty="0"/>
              <a:t>.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106" name="Google Shape;106;g24390434cef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5286" y="6728454"/>
            <a:ext cx="2304688" cy="51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4390434cef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2250" y="1390500"/>
            <a:ext cx="3157599" cy="394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1000</Words>
  <Application>Microsoft Office PowerPoint</Application>
  <PresentationFormat>Brugerdefineret</PresentationFormat>
  <Paragraphs>97</Paragraphs>
  <Slides>12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HJEMMETRÆNING FOR BØRN OG UNGE MED HANDICAP </vt:lpstr>
      <vt:lpstr>MARGIT JONSSON </vt:lpstr>
      <vt:lpstr>NINA REFFSTRUP</vt:lpstr>
      <vt:lpstr>HVORFOR KOM HJEMMETRÆNING TIL DANMARK</vt:lpstr>
      <vt:lpstr>HJEMMETRÆNING VAR FORÆLDRENES ØNSKE </vt:lpstr>
      <vt:lpstr>HJEMMETRÆNING ER ET TILBUD TIL BØRN MED HANDICAP</vt:lpstr>
      <vt:lpstr>HVAD GIVER HJEMMETRÆNINGEN FAMILIEN</vt:lpstr>
      <vt:lpstr>POLITISK MOD</vt:lpstr>
      <vt:lpstr>HJEMMETRÆNING VIL FUNGERE I GRØNLAND</vt:lpstr>
      <vt:lpstr>HJEMMETRÆNING FOR VOKSNE</vt:lpstr>
      <vt:lpstr>HJEMMMETRÆNING KAN VÆRE EN DEL AF LØSNINGEN</vt:lpstr>
      <vt:lpstr>KONKLUSION OM HJEMMETRÆNING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HJEMMETRÆNING FOR BØRN OG UNGE MED HANDICAP</dc:title>
  <dc:creator>mac</dc:creator>
  <cp:lastModifiedBy>Drude Daverkosen</cp:lastModifiedBy>
  <cp:revision>2</cp:revision>
  <dcterms:created xsi:type="dcterms:W3CDTF">2023-05-13T22:01:30Z</dcterms:created>
  <dcterms:modified xsi:type="dcterms:W3CDTF">2023-07-28T13:09:50Z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2023-05-10T00:00:00Z</vt:filetime>
  </property>
  <property fmtid="{D5CDD505-2E9C-101B-9397-08002B2CF9AE}" pid="3" name="Creator">
    <vt:lpwstr>PowerPoint</vt:lpwstr>
  </property>
  <property fmtid="{D5CDD505-2E9C-101B-9397-08002B2CF9AE}" pid="4" name="LastSaved">
    <vt:filetime>2023-05-13T00:00:00Z</vt:filetime>
  </property>
  <property fmtid="{D5CDD505-2E9C-101B-9397-08002B2CF9AE}" pid="5" name="Producer">
    <vt:lpwstr>macOS Version 12.6.5 (Build 21G531) Quartz PDFContext</vt:lpwstr>
  </property>
</Properties>
</file>